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756" r:id="rId1"/>
    <p:sldMasterId id="2147483768" r:id="rId2"/>
  </p:sldMasterIdLst>
  <p:notesMasterIdLst>
    <p:notesMasterId r:id="rId64"/>
  </p:notesMasterIdLst>
  <p:sldIdLst>
    <p:sldId id="318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65"/>
      <p:bold r:id="rId66"/>
      <p:italic r:id="rId67"/>
      <p:boldItalic r:id="rId68"/>
    </p:embeddedFont>
    <p:embeddedFont>
      <p:font typeface="Merriweather" panose="00000500000000000000" pitchFamily="2" charset="-52"/>
      <p:regular r:id="rId69"/>
      <p:bold r:id="rId70"/>
      <p:italic r:id="rId71"/>
      <p:boldItalic r:id="rId72"/>
    </p:embeddedFont>
    <p:embeddedFont>
      <p:font typeface="Roboto" panose="02000000000000000000" pitchFamily="2" charset="0"/>
      <p:regular r:id="rId73"/>
      <p:bold r:id="rId74"/>
      <p:italic r:id="rId75"/>
      <p:boldItalic r:id="rId76"/>
    </p:embeddedFont>
    <p:embeddedFont>
      <p:font typeface="Roboto Slab" pitchFamily="2" charset="0"/>
      <p:regular r:id="rId77"/>
      <p:bold r:id="rId78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993" userDrawn="1">
          <p15:clr>
            <a:srgbClr val="A4A3A4"/>
          </p15:clr>
        </p15:guide>
        <p15:guide id="7" pos="1847" userDrawn="1">
          <p15:clr>
            <a:srgbClr val="A4A3A4"/>
          </p15:clr>
        </p15:guide>
        <p15:guide id="8" pos="2069" userDrawn="1">
          <p15:clr>
            <a:srgbClr val="A4A3A4"/>
          </p15:clr>
        </p15:guide>
        <p15:guide id="9" pos="3690" userDrawn="1">
          <p15:clr>
            <a:srgbClr val="A4A3A4"/>
          </p15:clr>
        </p15:guide>
        <p15:guide id="10" pos="39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A608"/>
    <a:srgbClr val="0FE673"/>
    <a:srgbClr val="FA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624" y="108"/>
      </p:cViewPr>
      <p:guideLst>
        <p:guide orient="horz" pos="237"/>
        <p:guide pos="226"/>
        <p:guide pos="5534"/>
        <p:guide orient="horz" pos="3003"/>
        <p:guide pos="2767"/>
        <p:guide pos="2993"/>
        <p:guide pos="1847"/>
        <p:guide pos="2069"/>
        <p:guide pos="3690"/>
        <p:guide pos="39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font" Target="fonts/font4.fntdata"/><Relationship Id="rId76" Type="http://schemas.openxmlformats.org/officeDocument/2006/relationships/font" Target="fonts/font12.fntdata"/><Relationship Id="rId7" Type="http://schemas.openxmlformats.org/officeDocument/2006/relationships/slide" Target="slides/slide5.xml"/><Relationship Id="rId71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font" Target="fonts/font2.fntdata"/><Relationship Id="rId74" Type="http://schemas.openxmlformats.org/officeDocument/2006/relationships/font" Target="fonts/font10.fntdata"/><Relationship Id="rId79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font" Target="fonts/font1.fntdata"/><Relationship Id="rId73" Type="http://schemas.openxmlformats.org/officeDocument/2006/relationships/font" Target="fonts/font9.fntdata"/><Relationship Id="rId78" Type="http://schemas.openxmlformats.org/officeDocument/2006/relationships/font" Target="fonts/font14.fntdata"/><Relationship Id="rId8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5.fntdata"/><Relationship Id="rId77" Type="http://schemas.openxmlformats.org/officeDocument/2006/relationships/font" Target="fonts/font13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8.fntdata"/><Relationship Id="rId80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font" Target="fonts/font3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font" Target="fonts/font6.fntdata"/><Relationship Id="rId75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BBAEE-7911-4A4A-9B7D-0C7D994C8F61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BEE91-B68B-4132-A952-B1CA64E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0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2192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2253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3946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7969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6057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8368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6755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1879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0442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709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714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3788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2998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0046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7967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9250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0246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2776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0912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428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3677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876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7478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6502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5966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6889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0026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9688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0076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9842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0865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6940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399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12261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2942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4726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33933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0947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03377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86120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63581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62409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33468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42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97098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44385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81874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97192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29008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12880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28927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5796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91422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12816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433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77224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10729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107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022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6248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883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76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03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02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5229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216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869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2745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3465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6466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1786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782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4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0682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3547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695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14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3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92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5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8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4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65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0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864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gif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ÐÐ°ÑÑÐ¸Ð½ÐºÐ¸ Ð¿Ð¾ Ð·Ð°Ð¿ÑÐ¾ÑÑ ÐºÐ¾Ð»Ð»ÐµÐºÑÐ¸Ð²Ð¸Ð·Ð°ÑÐ¸Ñ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62179" y="376238"/>
            <a:ext cx="5607393" cy="469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82B754-6536-4F63-AB5D-EC0AA1B8D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4300773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600" dirty="0">
                <a:latin typeface="+mj-lt"/>
              </a:rPr>
              <a:t>Коллективизация сельского хозяйства</a:t>
            </a:r>
          </a:p>
        </p:txBody>
      </p:sp>
    </p:spTree>
    <p:extLst>
      <p:ext uri="{BB962C8B-B14F-4D97-AF65-F5344CB8AC3E}">
        <p14:creationId xmlns:p14="http://schemas.microsoft.com/office/powerpoint/2010/main" val="2070766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38836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81814" y="10764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81814" y="247914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2" name="Скругленная соединительная линия 21"/>
          <p:cNvCxnSpPr>
            <a:stCxn id="12" idx="3"/>
            <a:endCxn id="18" idx="1"/>
          </p:cNvCxnSpPr>
          <p:nvPr/>
        </p:nvCxnSpPr>
        <p:spPr>
          <a:xfrm flipV="1">
            <a:off x="3923039" y="1396772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кругленная соединительная линия 22"/>
          <p:cNvCxnSpPr>
            <a:stCxn id="12" idx="3"/>
            <a:endCxn id="20" idx="1"/>
          </p:cNvCxnSpPr>
          <p:nvPr/>
        </p:nvCxnSpPr>
        <p:spPr>
          <a:xfrm flipV="1">
            <a:off x="3923039" y="2799422"/>
            <a:ext cx="358775" cy="92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кругленная соединительная линия 23"/>
          <p:cNvCxnSpPr>
            <a:stCxn id="12" idx="3"/>
            <a:endCxn id="17" idx="1"/>
          </p:cNvCxnSpPr>
          <p:nvPr/>
        </p:nvCxnSpPr>
        <p:spPr>
          <a:xfrm>
            <a:off x="3923039" y="2800351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423952" y="1134233"/>
            <a:ext cx="3243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Не был создан резерв промышленных товаров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564211" y="2322367"/>
            <a:ext cx="21595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Бухарин считал,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что кризис стал следствием ошибок руководства страны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62025" y="2538277"/>
            <a:ext cx="3536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Несмотря на рост доходов деревни, налоги оставались прежними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02645" y="3941392"/>
            <a:ext cx="3255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Были установлены низкие закупочные цены на хлеб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Пути выхода из кризиса</a:t>
            </a:r>
          </a:p>
        </p:txBody>
      </p:sp>
    </p:spTree>
    <p:extLst>
      <p:ext uri="{BB962C8B-B14F-4D97-AF65-F5344CB8AC3E}">
        <p14:creationId xmlns:p14="http://schemas.microsoft.com/office/powerpoint/2010/main" val="2467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  <p:bldP spid="20" grpId="0" animBg="1"/>
      <p:bldP spid="25" grpId="0"/>
      <p:bldP spid="27" grpId="0"/>
      <p:bldP spid="30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488358"/>
            <a:ext cx="4954621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Бухарин выступил против создания крупных колхозов.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Он был убеждён, что индивидуальные хозяйства ещё долго будут оставаться ядром сельскохозяйственного производства.</a:t>
            </a:r>
          </a:p>
        </p:txBody>
      </p:sp>
      <p:pic>
        <p:nvPicPr>
          <p:cNvPr id="4098" name="Picture 2" descr="ÐÐ°ÑÑÐ¸Ð½ÐºÐ¸ Ð¿Ð¾ Ð·Ð°Ð¿ÑÐ¾ÑÑ Ð±ÑÑÐ°ÑÐ¸Ð½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49" y="883441"/>
            <a:ext cx="2908328" cy="33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43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89787" y="1317283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Бухарин, Рыков и Томский были обвинены в «правом уклоне»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40882" y="1209561"/>
            <a:ext cx="26273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 всей стране проводились митинги и собрания,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 которых разоблачали «</a:t>
            </a:r>
            <a:r>
              <a:rPr lang="ru-RU" sz="1400" dirty="0" err="1">
                <a:solidFill>
                  <a:prstClr val="black"/>
                </a:solidFill>
              </a:rPr>
              <a:t>правоуклонистов</a:t>
            </a:r>
            <a:r>
              <a:rPr lang="ru-RU" sz="1400" dirty="0">
                <a:solidFill>
                  <a:prstClr val="black"/>
                </a:solidFill>
              </a:rPr>
              <a:t>»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2" y="1200479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На пленуме ЦК ВКП(б) признали, что «правый уклон» и пребывание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 партии несовместимы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27760" y="2872110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Из партии исключили около 150 тысяч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человек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77827" y="2841726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Рыков лишился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должности председателя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СНК СССР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76600" y="2872111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Бухарина вывели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из состава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Политбюро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5889626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2963864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7506492" y="2435872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Внутрипартийная борьба</a:t>
            </a:r>
          </a:p>
        </p:txBody>
      </p:sp>
    </p:spTree>
    <p:extLst>
      <p:ext uri="{BB962C8B-B14F-4D97-AF65-F5344CB8AC3E}">
        <p14:creationId xmlns:p14="http://schemas.microsoft.com/office/powerpoint/2010/main" val="79767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31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9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Вячеслав Михайлович Молотов</a:t>
            </a:r>
          </a:p>
        </p:txBody>
      </p:sp>
    </p:spTree>
    <p:extLst>
      <p:ext uri="{BB962C8B-B14F-4D97-AF65-F5344CB8AC3E}">
        <p14:creationId xmlns:p14="http://schemas.microsoft.com/office/powerpoint/2010/main" val="135174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Чтобы провести ускоренную индустриализацию, требовались огромные ресурсы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63106" y="2743439"/>
            <a:ext cx="261778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Партийные лидеры считали, что промышленность западных стран была создана за счёт средств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из колоний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Индустриализацию в СССР нужно было провести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за счёт эксплуатации «внутренней колонии» – крестьянства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Проведение индустриализации</a:t>
            </a:r>
          </a:p>
        </p:txBody>
      </p:sp>
    </p:spTree>
    <p:extLst>
      <p:ext uri="{BB962C8B-B14F-4D97-AF65-F5344CB8AC3E}">
        <p14:creationId xmlns:p14="http://schemas.microsoft.com/office/powerpoint/2010/main" val="11057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r="-4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5885" y="1326858"/>
            <a:ext cx="2692769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Деревню рассматривали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как источник продовольствия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средств для финансирования индустриализации. </a:t>
            </a:r>
          </a:p>
        </p:txBody>
      </p:sp>
    </p:spTree>
    <p:extLst>
      <p:ext uri="{BB962C8B-B14F-4D97-AF65-F5344CB8AC3E}">
        <p14:creationId xmlns:p14="http://schemas.microsoft.com/office/powerpoint/2010/main" val="99162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9FF50D-0006-482E-9148-CC8BF2711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8776" y="973341"/>
            <a:ext cx="5416138" cy="3211211"/>
            <a:chOff x="358776" y="1723282"/>
            <a:chExt cx="5416138" cy="3211211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776" y="1723282"/>
              <a:ext cx="5366854" cy="193899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685749"/>
              <a:r>
                <a:rPr lang="ru-RU" sz="4200" dirty="0">
                  <a:solidFill>
                    <a:srgbClr val="FFDC5A"/>
                  </a:solidFill>
                  <a:latin typeface="Merriweather"/>
                </a:rPr>
                <a:t>Коллективизация </a:t>
              </a:r>
            </a:p>
            <a:p>
              <a:pPr defTabSz="685749"/>
              <a:r>
                <a:rPr lang="ru-RU" sz="4200" dirty="0">
                  <a:solidFill>
                    <a:srgbClr val="FFDC5A"/>
                  </a:solidFill>
                  <a:latin typeface="Merriweather"/>
                </a:rPr>
                <a:t>сельского </a:t>
              </a:r>
            </a:p>
            <a:p>
              <a:pPr defTabSz="685749"/>
              <a:r>
                <a:rPr lang="ru-RU" sz="4200" dirty="0">
                  <a:solidFill>
                    <a:srgbClr val="FFDC5A"/>
                  </a:solidFill>
                  <a:latin typeface="Merriweather"/>
                </a:rPr>
                <a:t>хозяйства —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776" y="3689985"/>
              <a:ext cx="5416138" cy="124450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4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объединение мелких единоличных крестьянских хозяйств в крупные коллективные социалистические хозяйства. 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 flipV="1">
            <a:off x="5964865" y="1324217"/>
            <a:ext cx="3179134" cy="2503500"/>
          </a:xfrm>
          <a:prstGeom prst="homePlate">
            <a:avLst>
              <a:gd name="adj" fmla="val 2770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04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405231"/>
            <a:ext cx="3519376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Задачей коллективизации стало осуществление социалистических преобразований в деревне.</a:t>
            </a:r>
          </a:p>
        </p:txBody>
      </p:sp>
    </p:spTree>
    <p:extLst>
      <p:ext uri="{BB962C8B-B14F-4D97-AF65-F5344CB8AC3E}">
        <p14:creationId xmlns:p14="http://schemas.microsoft.com/office/powerpoint/2010/main" val="78969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858276"/>
            <a:ext cx="4184040" cy="1413497"/>
            <a:chOff x="358776" y="1577920"/>
            <a:chExt cx="4033837" cy="1413497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Коллективизация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057828"/>
              <a:ext cx="4033837" cy="9335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5 января 1930 года ЦК ВКП(б) издал постановление «О темпе коллективизации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и мерах помощи государства колхозному строительству». </a:t>
              </a:r>
            </a:p>
          </p:txBody>
        </p:sp>
      </p:grpSp>
      <p:pic>
        <p:nvPicPr>
          <p:cNvPr id="6146" name="Picture 2" descr="ÐÐ°ÑÑÐ¸Ð½ÐºÐ¸ Ð¿Ð¾ Ð·Ð°Ð¿ÑÐ¾ÑÑ ÐºÐ¾Ð»Ð»ÐµÐºÑÐ¸Ð²Ð¸Ð·Ð°ÑÐ¸Ñ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3924" y="842067"/>
            <a:ext cx="4410075" cy="349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35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Коллективизация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9575" y="2241712"/>
            <a:ext cx="1932314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86364" y="3159755"/>
            <a:ext cx="2861936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86364" y="1686096"/>
            <a:ext cx="2861936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2" name="Скругленная соединительная линия 21"/>
          <p:cNvCxnSpPr>
            <a:stCxn id="12" idx="3"/>
            <a:endCxn id="18" idx="1"/>
          </p:cNvCxnSpPr>
          <p:nvPr/>
        </p:nvCxnSpPr>
        <p:spPr>
          <a:xfrm flipV="1">
            <a:off x="2341889" y="2006372"/>
            <a:ext cx="244475" cy="7939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кругленная соединительная линия 23"/>
          <p:cNvCxnSpPr>
            <a:stCxn id="12" idx="3"/>
            <a:endCxn id="17" idx="1"/>
          </p:cNvCxnSpPr>
          <p:nvPr/>
        </p:nvCxnSpPr>
        <p:spPr>
          <a:xfrm>
            <a:off x="2341889" y="2800351"/>
            <a:ext cx="244475" cy="6796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690234" y="1741728"/>
            <a:ext cx="2654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Северо-Кавказский край, Среднее и Нижнее Поволжье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09326" y="2431018"/>
            <a:ext cx="17328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Сроки проведения коллективизации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638553" y="3216563"/>
            <a:ext cx="2762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Остальные зерновые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районы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72489" y="1687025"/>
            <a:ext cx="2861936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76359" y="1741728"/>
            <a:ext cx="2654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Осень 1930 года –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весна 1931 года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872489" y="3159755"/>
            <a:ext cx="2861936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976359" y="3216563"/>
            <a:ext cx="2654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Осень 1931 года –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весна 1932 года</a:t>
            </a:r>
          </a:p>
        </p:txBody>
      </p:sp>
      <p:cxnSp>
        <p:nvCxnSpPr>
          <p:cNvPr id="35" name="Скругленная соединительная линия 34"/>
          <p:cNvCxnSpPr>
            <a:stCxn id="18" idx="3"/>
            <a:endCxn id="21" idx="1"/>
          </p:cNvCxnSpPr>
          <p:nvPr/>
        </p:nvCxnSpPr>
        <p:spPr>
          <a:xfrm>
            <a:off x="5448300" y="2006372"/>
            <a:ext cx="424189" cy="929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кругленная соединительная линия 34"/>
          <p:cNvCxnSpPr/>
          <p:nvPr/>
        </p:nvCxnSpPr>
        <p:spPr>
          <a:xfrm>
            <a:off x="5471182" y="3479101"/>
            <a:ext cx="424189" cy="929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851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  <p:bldP spid="25" grpId="0"/>
      <p:bldP spid="27" grpId="0"/>
      <p:bldP spid="32" grpId="0"/>
      <p:bldP spid="21" grpId="0" animBg="1"/>
      <p:bldP spid="26" grpId="0"/>
      <p:bldP spid="33" grpId="0" animBg="1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5885" y="807485"/>
            <a:ext cx="2692769" cy="3528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1935 году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Курской области три колхоза «Красная Нива», «имени Будённого»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«имени Крупской»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не выполнили план заготовки зерна. </a:t>
            </a:r>
          </a:p>
        </p:txBody>
      </p:sp>
    </p:spTree>
    <p:extLst>
      <p:ext uri="{BB962C8B-B14F-4D97-AF65-F5344CB8AC3E}">
        <p14:creationId xmlns:p14="http://schemas.microsoft.com/office/powerpoint/2010/main" val="338354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5885" y="1326858"/>
            <a:ext cx="2692769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 концу первой пятилетки коллективизацию планировалось осуществить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масштабе всей страны. </a:t>
            </a:r>
          </a:p>
        </p:txBody>
      </p:sp>
    </p:spTree>
    <p:extLst>
      <p:ext uri="{BB962C8B-B14F-4D97-AF65-F5344CB8AC3E}">
        <p14:creationId xmlns:p14="http://schemas.microsoft.com/office/powerpoint/2010/main" val="389295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26000" r="-4000" b="-10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48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7179" y="1098014"/>
            <a:ext cx="25558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Кто, как и на какие средства будет кормить животных в зимнее время, заранее предусмотрено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не было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81504" y="1308201"/>
            <a:ext cx="27411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Большинство животных погибало через несколько дней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3341" y="2734004"/>
            <a:ext cx="2557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Многие крестьяне заранее резали свой домашний скот, не желая отдавать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его колхозу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27179" y="2822882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По животноводству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был нанесён огромный удар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57071" y="2320557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Коллективизация</a:t>
            </a:r>
          </a:p>
        </p:txBody>
      </p:sp>
    </p:spTree>
    <p:extLst>
      <p:ext uri="{BB962C8B-B14F-4D97-AF65-F5344CB8AC3E}">
        <p14:creationId xmlns:p14="http://schemas.microsoft.com/office/powerpoint/2010/main" val="232090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4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972576"/>
            <a:ext cx="4184040" cy="1176509"/>
            <a:chOff x="358776" y="1577920"/>
            <a:chExt cx="4033837" cy="1176509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Раскулачивание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057828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Кулацкие хозяйства уничтожались с целью обеспечения колхозов необходимой материальной базой. </a:t>
              </a:r>
            </a:p>
          </p:txBody>
        </p:sp>
      </p:grpSp>
      <p:pic>
        <p:nvPicPr>
          <p:cNvPr id="7170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3924" y="845229"/>
            <a:ext cx="4410075" cy="349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13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5885" y="1659962"/>
            <a:ext cx="2692769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За первые полгода было раскулачено более 350 тысяч крестьянских хозяйств. </a:t>
            </a:r>
          </a:p>
        </p:txBody>
      </p:sp>
    </p:spTree>
    <p:extLst>
      <p:ext uri="{BB962C8B-B14F-4D97-AF65-F5344CB8AC3E}">
        <p14:creationId xmlns:p14="http://schemas.microsoft.com/office/powerpoint/2010/main" val="34835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Правительство не смогло чётко определить, кого считать кулаками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63106" y="2743439"/>
            <a:ext cx="26177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Традиционно к ним относили тех, кто использовал наёмный труд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 практике кулаком могли посчитать и середняка,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у которого было 2 коровы или добротный дом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Раскулачивание</a:t>
            </a:r>
          </a:p>
        </p:txBody>
      </p:sp>
    </p:spTree>
    <p:extLst>
      <p:ext uri="{BB962C8B-B14F-4D97-AF65-F5344CB8AC3E}">
        <p14:creationId xmlns:p14="http://schemas.microsoft.com/office/powerpoint/2010/main" val="344197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7179" y="1308201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Для каждого района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была введена норма раскулачивания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81504" y="1308201"/>
            <a:ext cx="27411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Она равнялась 5–7 %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от количества всех крестьянских дворов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3341" y="2822882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Местные власти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старались перевыполнить эту норму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27179" y="2734004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Часто к кулакам приписывали даже неугодных бедных крестьян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57071" y="2320557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Раскулачивание</a:t>
            </a:r>
          </a:p>
        </p:txBody>
      </p:sp>
    </p:spTree>
    <p:extLst>
      <p:ext uri="{BB962C8B-B14F-4D97-AF65-F5344CB8AC3E}">
        <p14:creationId xmlns:p14="http://schemas.microsoft.com/office/powerpoint/2010/main" val="108876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2137947"/>
            <a:ext cx="4184040" cy="939521"/>
            <a:chOff x="358776" y="1577920"/>
            <a:chExt cx="4033837" cy="939521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Раскулачивание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057828"/>
              <a:ext cx="4033837" cy="45961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некоторых районах число раскулаченных достигало 15–20 %. </a:t>
              </a:r>
            </a:p>
          </p:txBody>
        </p:sp>
      </p:grpSp>
      <p:pic>
        <p:nvPicPr>
          <p:cNvPr id="1026" name="Picture 2" descr="ÐÐ°ÑÑÐ¸Ð½ÐºÐ¸ Ð¿Ð¾ Ð·Ð°Ð¿ÑÐ¾ÑÑ ÑÐ°ÑÐºÑÐ»Ð°ÑÐ¸Ð²Ð°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01595" y="849031"/>
            <a:ext cx="4242406" cy="348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09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38836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81814" y="10764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81814" y="247914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2" name="Скругленная соединительная линия 21"/>
          <p:cNvCxnSpPr>
            <a:stCxn id="12" idx="3"/>
            <a:endCxn id="18" idx="1"/>
          </p:cNvCxnSpPr>
          <p:nvPr/>
        </p:nvCxnSpPr>
        <p:spPr>
          <a:xfrm flipV="1">
            <a:off x="3923039" y="1396772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кругленная соединительная линия 22"/>
          <p:cNvCxnSpPr>
            <a:stCxn id="12" idx="3"/>
            <a:endCxn id="20" idx="1"/>
          </p:cNvCxnSpPr>
          <p:nvPr/>
        </p:nvCxnSpPr>
        <p:spPr>
          <a:xfrm flipV="1">
            <a:off x="3923039" y="2799422"/>
            <a:ext cx="358775" cy="92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кругленная соединительная линия 23"/>
          <p:cNvCxnSpPr>
            <a:stCxn id="12" idx="3"/>
            <a:endCxn id="17" idx="1"/>
          </p:cNvCxnSpPr>
          <p:nvPr/>
        </p:nvCxnSpPr>
        <p:spPr>
          <a:xfrm>
            <a:off x="3923039" y="2800351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414834" y="1241954"/>
            <a:ext cx="3243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Первая группа подлежала аресту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564211" y="2537811"/>
            <a:ext cx="2159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Кулачество разделили на 3 группы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62025" y="2538277"/>
            <a:ext cx="3536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Вторую группу отправляли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в отдалённые районы страны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02645" y="3941392"/>
            <a:ext cx="3255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Третью группу расселяли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в пределах района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Раскулачивание</a:t>
            </a:r>
          </a:p>
        </p:txBody>
      </p:sp>
    </p:spTree>
    <p:extLst>
      <p:ext uri="{BB962C8B-B14F-4D97-AF65-F5344CB8AC3E}">
        <p14:creationId xmlns:p14="http://schemas.microsoft.com/office/powerpoint/2010/main" val="235580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  <p:bldP spid="20" grpId="0" animBg="1"/>
      <p:bldP spid="25" grpId="0"/>
      <p:bldP spid="27" grpId="0"/>
      <p:bldP spid="30" grpId="0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996502"/>
            <a:ext cx="4184040" cy="1176509"/>
            <a:chOff x="358776" y="1577920"/>
            <a:chExt cx="4033837" cy="1176509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Коллективизация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057828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Местные власти решили наказать нерадивых работников и дать колхозам новые названия – «Лодырь», «Бездельник» и «Саботажник». </a:t>
              </a:r>
            </a:p>
          </p:txBody>
        </p:sp>
      </p:grpSp>
      <p:pic>
        <p:nvPicPr>
          <p:cNvPr id="2050" name="Picture 2" descr="ÐÐ°ÑÑÐ¸Ð½ÐºÐ¸ Ð¿Ð¾ Ð·Ð°Ð¿ÑÐ¾ÑÑ ÐºÐ¾Ð»Ð»ÐµÐºÑÐ¸Ð²Ð¸Ð·Ð°ÑÐ¸Ñ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1488" y="842066"/>
            <a:ext cx="4412514" cy="349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77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405231"/>
            <a:ext cx="2898842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Деревня оказалась лишена предприимчивых крестьян.</a:t>
            </a:r>
          </a:p>
        </p:txBody>
      </p:sp>
    </p:spTree>
    <p:extLst>
      <p:ext uri="{BB962C8B-B14F-4D97-AF65-F5344CB8AC3E}">
        <p14:creationId xmlns:p14="http://schemas.microsoft.com/office/powerpoint/2010/main" val="184045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7179" y="1415923"/>
            <a:ext cx="255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Кулаков выселяли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целыми семьями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81505" y="1200479"/>
            <a:ext cx="27411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Разрешалось взять с собой одежду, постельные и кухонные принадлежности, продовольствие на 3 месяца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3342" y="2734004"/>
            <a:ext cx="2557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Остальное имущество изымалось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распределялось между колхозом и бедняками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27179" y="2841725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Раскулаченные семьи отправляли на Урал,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 Сибирь и Казахстан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57071" y="2320557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Раскулачивание</a:t>
            </a:r>
          </a:p>
        </p:txBody>
      </p:sp>
    </p:spTree>
    <p:extLst>
      <p:ext uri="{BB962C8B-B14F-4D97-AF65-F5344CB8AC3E}">
        <p14:creationId xmlns:p14="http://schemas.microsoft.com/office/powerpoint/2010/main" val="61951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t="-4000" r="-32000" b="-7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5885" y="1326858"/>
            <a:ext cx="2692769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Раскулачивание проводилось руками односельчан, которые ненавидели своих успешных соседей. </a:t>
            </a:r>
          </a:p>
        </p:txBody>
      </p:sp>
    </p:spTree>
    <p:extLst>
      <p:ext uri="{BB962C8B-B14F-4D97-AF65-F5344CB8AC3E}">
        <p14:creationId xmlns:p14="http://schemas.microsoft.com/office/powerpoint/2010/main" val="312796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4" y="1653729"/>
            <a:ext cx="5060946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Чтобы помочь властям, в деревню были направлены 25 тысяч коммунистов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из города.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Их задачей стала работа по организации работы колхозов.</a:t>
            </a:r>
          </a:p>
        </p:txBody>
      </p:sp>
      <p:pic>
        <p:nvPicPr>
          <p:cNvPr id="2052" name="Picture 4" descr="ÐÐ°ÑÑÐ¸Ð½ÐºÐ¸ Ð¿Ð¾ Ð·Ð°Ð¿ÑÐ¾ÑÑ ÐºÐ¾Ð»ÑÐ¾Ð· Ð¿Ð»Ð°ÐºÐ°ÑÑ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46" y="883442"/>
            <a:ext cx="2908331" cy="33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5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Во многих районах крестьяне оказывали серьёзное сопротивление раскулачиванию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63106" y="2743439"/>
            <a:ext cx="26177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Были случаи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нападения на </a:t>
            </a:r>
            <a:r>
              <a:rPr lang="ru-RU" sz="1400" dirty="0" err="1">
                <a:solidFill>
                  <a:prstClr val="black"/>
                </a:solidFill>
              </a:rPr>
              <a:t>двадцатипятитысячников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Властям пришлось привлечь Красную Армию для подавления крестьянских волнений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Раскулачивание</a:t>
            </a:r>
          </a:p>
        </p:txBody>
      </p:sp>
    </p:spTree>
    <p:extLst>
      <p:ext uri="{BB962C8B-B14F-4D97-AF65-F5344CB8AC3E}">
        <p14:creationId xmlns:p14="http://schemas.microsoft.com/office/powerpoint/2010/main" val="392104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992030"/>
            <a:ext cx="4184040" cy="1176509"/>
            <a:chOff x="358776" y="1577920"/>
            <a:chExt cx="4033837" cy="1176509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Раскулачивание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057828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Кулаки ломали и портили колхозные машины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во время весеннего сева, писали угрожающие послания председателям хозяйств. </a:t>
              </a:r>
            </a:p>
          </p:txBody>
        </p:sp>
      </p:grpSp>
      <p:pic>
        <p:nvPicPr>
          <p:cNvPr id="3074" name="Picture 2" descr="ÐÐ°ÑÑÐ¸Ð½ÐºÐ¸ Ð¿Ð¾ Ð·Ð°Ð¿ÑÐ¾ÑÑ ÑÐ°ÑÐºÑÐ»Ð°ÑÐ¸Ð²Ð°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4"/>
          <a:stretch/>
        </p:blipFill>
        <p:spPr bwMode="auto">
          <a:xfrm>
            <a:off x="4737370" y="857286"/>
            <a:ext cx="4406630" cy="348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89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38836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81814" y="10764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81814" y="247914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2" name="Скругленная соединительная линия 21"/>
          <p:cNvCxnSpPr>
            <a:stCxn id="12" idx="3"/>
            <a:endCxn id="18" idx="1"/>
          </p:cNvCxnSpPr>
          <p:nvPr/>
        </p:nvCxnSpPr>
        <p:spPr>
          <a:xfrm flipV="1">
            <a:off x="3923039" y="1396772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кругленная соединительная линия 22"/>
          <p:cNvCxnSpPr>
            <a:stCxn id="12" idx="3"/>
            <a:endCxn id="20" idx="1"/>
          </p:cNvCxnSpPr>
          <p:nvPr/>
        </p:nvCxnSpPr>
        <p:spPr>
          <a:xfrm flipV="1">
            <a:off x="3923039" y="2799422"/>
            <a:ext cx="358775" cy="92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кругленная соединительная линия 23"/>
          <p:cNvCxnSpPr>
            <a:stCxn id="12" idx="3"/>
            <a:endCxn id="17" idx="1"/>
          </p:cNvCxnSpPr>
          <p:nvPr/>
        </p:nvCxnSpPr>
        <p:spPr>
          <a:xfrm>
            <a:off x="3923039" y="2800351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414834" y="1241954"/>
            <a:ext cx="3243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Отказ вступать в колхозы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564211" y="2537811"/>
            <a:ext cx="2159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Пассивные формы протеста крестьян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62027" y="2645532"/>
            <a:ext cx="3536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Убийство скота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14834" y="4048180"/>
            <a:ext cx="3255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Уничтожение инвентаря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Раскулачивание</a:t>
            </a:r>
          </a:p>
        </p:txBody>
      </p:sp>
    </p:spTree>
    <p:extLst>
      <p:ext uri="{BB962C8B-B14F-4D97-AF65-F5344CB8AC3E}">
        <p14:creationId xmlns:p14="http://schemas.microsoft.com/office/powerpoint/2010/main" val="206066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  <p:bldP spid="20" grpId="0" animBg="1"/>
      <p:bldP spid="25" grpId="0"/>
      <p:bldP spid="27" grpId="0"/>
      <p:bldP spid="30" grpId="0"/>
      <p:bldP spid="3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10000" r="-3000" b="-8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732090"/>
            <a:ext cx="3550596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К весне 1930 года Сталин осознал, что ускоренная коллективизация может привести к катастрофе.</a:t>
            </a:r>
          </a:p>
        </p:txBody>
      </p:sp>
    </p:spTree>
    <p:extLst>
      <p:ext uri="{BB962C8B-B14F-4D97-AF65-F5344CB8AC3E}">
        <p14:creationId xmlns:p14="http://schemas.microsoft.com/office/powerpoint/2010/main" val="33030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2 марта 1930 года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газете «Правда» была опубликована статья Сталина «Головокружение от успехов»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63106" y="2743439"/>
            <a:ext cx="26177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Вина за перегибы была возложена на местных работников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После этой статьи Сталин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глазах крестьян превратился в народного заступника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Коллективизация</a:t>
            </a:r>
          </a:p>
        </p:txBody>
      </p:sp>
    </p:spTree>
    <p:extLst>
      <p:ext uri="{BB962C8B-B14F-4D97-AF65-F5344CB8AC3E}">
        <p14:creationId xmlns:p14="http://schemas.microsoft.com/office/powerpoint/2010/main" val="148988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865569"/>
            <a:ext cx="4184040" cy="1413497"/>
            <a:chOff x="358776" y="1577920"/>
            <a:chExt cx="4033837" cy="1413497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Коллективизация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057828"/>
              <a:ext cx="4033837" cy="9335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сентябре 1930 года местные партийные организации получили письма ЦК ВКП(б),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которых осуждалось их пассивное поведение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и боязнь «перегибов». </a:t>
              </a:r>
            </a:p>
          </p:txBody>
        </p:sp>
      </p:grpSp>
      <p:pic>
        <p:nvPicPr>
          <p:cNvPr id="4098" name="Picture 2" descr="ÐÐ°ÑÑÐ¸Ð½ÐºÐ¸ Ð¿Ð¾ Ð·Ð°Ð¿ÑÐ¾ÑÑ ÐºÐ¾Ð»Ð»ÐµÐºÑÐ¸Ð²Ð¸Ð·Ð°ÑÐ¸Ñ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7369" y="857285"/>
            <a:ext cx="4406631" cy="348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62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0"/>
            <a:ext cx="335348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4" y="999606"/>
            <a:ext cx="5576452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Возможные пути развития советской деревни.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02650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181481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261046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4" y="1952323"/>
            <a:ext cx="5278741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Политика сплошной коллективизации.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4" y="2741969"/>
            <a:ext cx="5063875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Раскулачивание.</a:t>
            </a:r>
          </a:p>
        </p:txBody>
      </p:sp>
      <p:sp>
        <p:nvSpPr>
          <p:cNvPr id="19" name="Овал 18"/>
          <p:cNvSpPr/>
          <p:nvPr/>
        </p:nvSpPr>
        <p:spPr>
          <a:xfrm>
            <a:off x="358775" y="34057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98775" y="3537283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Голод в СССР.</a:t>
            </a:r>
          </a:p>
        </p:txBody>
      </p:sp>
      <p:sp>
        <p:nvSpPr>
          <p:cNvPr id="21" name="Овал 20"/>
          <p:cNvSpPr/>
          <p:nvPr/>
        </p:nvSpPr>
        <p:spPr>
          <a:xfrm>
            <a:off x="358775" y="418922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98775" y="4318225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Становление колхозного строя.</a:t>
            </a:r>
          </a:p>
        </p:txBody>
      </p:sp>
    </p:spTree>
    <p:extLst>
      <p:ext uri="{BB962C8B-B14F-4D97-AF65-F5344CB8AC3E}">
        <p14:creationId xmlns:p14="http://schemas.microsoft.com/office/powerpoint/2010/main" val="147371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19" grpId="0" animBg="1"/>
      <p:bldP spid="20" grpId="0"/>
      <p:bldP spid="21" grpId="0" animBg="1"/>
      <p:bldP spid="2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26643"/>
            <a:ext cx="3453319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ЦК требовал подъёма колхозного движения.</a:t>
            </a:r>
          </a:p>
        </p:txBody>
      </p:sp>
    </p:spTree>
    <p:extLst>
      <p:ext uri="{BB962C8B-B14F-4D97-AF65-F5344CB8AC3E}">
        <p14:creationId xmlns:p14="http://schemas.microsoft.com/office/powerpoint/2010/main" val="112208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7179" y="1308200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Сельхозналог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для единоличников увеличили на 50 %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81505" y="1415922"/>
            <a:ext cx="2741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Это мешало нормальному ведению хозяйства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3342" y="2734004"/>
            <a:ext cx="2557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 сентябрю 1931 года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колхозы были объединены уже 60 % крестьянских хозяйств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27179" y="2841725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К 1934 году в колхозы были объединены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75 % хозяйств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57071" y="2242734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Коллективизация</a:t>
            </a:r>
          </a:p>
        </p:txBody>
      </p:sp>
    </p:spTree>
    <p:extLst>
      <p:ext uri="{BB962C8B-B14F-4D97-AF65-F5344CB8AC3E}">
        <p14:creationId xmlns:p14="http://schemas.microsoft.com/office/powerpoint/2010/main" val="416432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85516" y="2431018"/>
            <a:ext cx="25169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Массовая коллективизация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привела к катастрофе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62449" y="2073943"/>
            <a:ext cx="3357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Сократилось производство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зерна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57132" y="3006601"/>
            <a:ext cx="3346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Уменьшалось поголовье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скота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Коллективизация</a:t>
            </a:r>
          </a:p>
        </p:txBody>
      </p:sp>
    </p:spTree>
    <p:extLst>
      <p:ext uri="{BB962C8B-B14F-4D97-AF65-F5344CB8AC3E}">
        <p14:creationId xmlns:p14="http://schemas.microsoft.com/office/powerpoint/2010/main" val="276367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4" grpId="0"/>
      <p:bldP spid="1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86559" y="1425004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Урожаи 1931 и 1932 годов в СССР были ниже средних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38502" y="1415922"/>
            <a:ext cx="2627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Однако продажа хлеба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за границу продолжалась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30926" y="1317282"/>
            <a:ext cx="26542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Прекращение экспорта грозило срывом программы индустриализации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27760" y="2734004"/>
            <a:ext cx="2557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1932 году выполнить задания по сдаче хлеба колхозы зерновых районов не смогли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77827" y="2841726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Деревню захлестнула волна административного террора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74220" y="2841726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 зерновые районы были направлены чрезвычайные комиссии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5889626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2963864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7506492" y="2358048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Коллективизация</a:t>
            </a:r>
          </a:p>
        </p:txBody>
      </p:sp>
    </p:spTree>
    <p:extLst>
      <p:ext uri="{BB962C8B-B14F-4D97-AF65-F5344CB8AC3E}">
        <p14:creationId xmlns:p14="http://schemas.microsoft.com/office/powerpoint/2010/main" val="197269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31" grpId="0"/>
      <p:bldP spid="3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5885" y="807485"/>
            <a:ext cx="2692769" cy="3528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1932–1933 годах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СССР начался голод, вызванный изъятием зерна, истреблением крестьянами скота, а также неблагоприятными погодными условиями. </a:t>
            </a:r>
          </a:p>
        </p:txBody>
      </p:sp>
    </p:spTree>
    <p:extLst>
      <p:ext uri="{BB962C8B-B14F-4D97-AF65-F5344CB8AC3E}">
        <p14:creationId xmlns:p14="http://schemas.microsoft.com/office/powerpoint/2010/main" val="269277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4" y="1809372"/>
            <a:ext cx="4739933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Власти всячески пытались скрыть масштабы катастрофы.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 голоде было запрещено упоминать в средствах массовой информации.</a:t>
            </a:r>
          </a:p>
        </p:txBody>
      </p:sp>
      <p:pic>
        <p:nvPicPr>
          <p:cNvPr id="5122" name="Picture 2" descr="ÐÐ°ÑÑÐ¸Ð½ÐºÐ¸ Ð¿Ð¾ Ð·Ð°Ð¿ÑÐ¾ÑÑ Ð³Ð¾Ð»Ð¾Ð´ ÑÑÑÑ 193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44" y="883442"/>
            <a:ext cx="2908333" cy="33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04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5000" r="-3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Извлечение зерна работниками ОГПУ</a:t>
            </a:r>
          </a:p>
        </p:txBody>
      </p:sp>
    </p:spTree>
    <p:extLst>
      <p:ext uri="{BB962C8B-B14F-4D97-AF65-F5344CB8AC3E}">
        <p14:creationId xmlns:p14="http://schemas.microsoft.com/office/powerpoint/2010/main" val="312589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5885" y="1673106"/>
            <a:ext cx="2692769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 официальным данным, около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7 миллионов человек погибло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от голода. </a:t>
            </a:r>
          </a:p>
        </p:txBody>
      </p:sp>
    </p:spTree>
    <p:extLst>
      <p:ext uri="{BB962C8B-B14F-4D97-AF65-F5344CB8AC3E}">
        <p14:creationId xmlns:p14="http://schemas.microsoft.com/office/powerpoint/2010/main" val="270532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19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405231"/>
            <a:ext cx="2898842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Практически не осталось крестьян-единоличников.</a:t>
            </a:r>
          </a:p>
        </p:txBody>
      </p:sp>
    </p:spTree>
    <p:extLst>
      <p:ext uri="{BB962C8B-B14F-4D97-AF65-F5344CB8AC3E}">
        <p14:creationId xmlns:p14="http://schemas.microsoft.com/office/powerpoint/2010/main" val="386104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405231"/>
            <a:ext cx="3179134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1927 году в СССР разразился кризис хлебозаготовок.</a:t>
            </a:r>
          </a:p>
        </p:txBody>
      </p:sp>
    </p:spTree>
    <p:extLst>
      <p:ext uri="{BB962C8B-B14F-4D97-AF65-F5344CB8AC3E}">
        <p14:creationId xmlns:p14="http://schemas.microsoft.com/office/powerpoint/2010/main" val="364462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38836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81814" y="10764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81814" y="247914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2" name="Скругленная соединительная линия 21"/>
          <p:cNvCxnSpPr>
            <a:stCxn id="12" idx="3"/>
            <a:endCxn id="18" idx="1"/>
          </p:cNvCxnSpPr>
          <p:nvPr/>
        </p:nvCxnSpPr>
        <p:spPr>
          <a:xfrm flipV="1">
            <a:off x="3923039" y="1396772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кругленная соединительная линия 22"/>
          <p:cNvCxnSpPr>
            <a:stCxn id="12" idx="3"/>
            <a:endCxn id="20" idx="1"/>
          </p:cNvCxnSpPr>
          <p:nvPr/>
        </p:nvCxnSpPr>
        <p:spPr>
          <a:xfrm flipV="1">
            <a:off x="3923039" y="2799422"/>
            <a:ext cx="358775" cy="92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кругленная соединительная линия 23"/>
          <p:cNvCxnSpPr>
            <a:stCxn id="12" idx="3"/>
            <a:endCxn id="17" idx="1"/>
          </p:cNvCxnSpPr>
          <p:nvPr/>
        </p:nvCxnSpPr>
        <p:spPr>
          <a:xfrm>
            <a:off x="3923039" y="2800351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408742" y="1133300"/>
            <a:ext cx="3243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Деревня была поставщиком рабочих рук и дешёвого зерна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564211" y="2537811"/>
            <a:ext cx="2159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Ситуация в деревне была сложной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62027" y="2537811"/>
            <a:ext cx="3536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Постоянно росла норма хлебозаготовок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02647" y="3940461"/>
            <a:ext cx="3255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У колхозов государство забирало около половины урожая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Колхозы в 1930-е годы</a:t>
            </a:r>
          </a:p>
        </p:txBody>
      </p:sp>
    </p:spTree>
    <p:extLst>
      <p:ext uri="{BB962C8B-B14F-4D97-AF65-F5344CB8AC3E}">
        <p14:creationId xmlns:p14="http://schemas.microsoft.com/office/powerpoint/2010/main" val="399991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  <p:bldP spid="20" grpId="0" animBg="1"/>
      <p:bldP spid="25" grpId="0"/>
      <p:bldP spid="27" grpId="0"/>
      <p:bldP spid="30" grpId="0"/>
      <p:bldP spid="3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780506"/>
            <a:ext cx="4184040" cy="1591184"/>
            <a:chOff x="358776" y="1577920"/>
            <a:chExt cx="4033837" cy="1591184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Колхозы </a:t>
              </a:r>
            </a:p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в 1930-е годы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472503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На протяжении 1930-х годов цены на зерно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не менялись, в то время как стоимость промтоваров увеличилась в 10 раз. </a:t>
              </a:r>
            </a:p>
          </p:txBody>
        </p:sp>
      </p:grpSp>
      <p:pic>
        <p:nvPicPr>
          <p:cNvPr id="6146" name="Picture 2" descr="ÐÐ°ÑÑÐ¸Ð½ÐºÐ¸ Ð¿Ð¾ Ð·Ð°Ð¿ÑÐ¾ÑÑ ÐºÐ¾Ð»ÑÐ¾Ð·Ñ ÑÑÑÑ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6946" y="857284"/>
            <a:ext cx="4407056" cy="348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20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7179" y="1308200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Оплата труда колхозников регулировалась трудоднями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81505" y="1415922"/>
            <a:ext cx="2741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Оплата напрямую зависела от дохода колхоза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3342" y="2841725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Доходы колхозов были низкими и не обеспечивали прожиточного минимума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27179" y="2841725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Крестьянам платили зерном или другой продукцией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57071" y="2242734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Колхозы в 1930-е годы</a:t>
            </a:r>
          </a:p>
        </p:txBody>
      </p:sp>
    </p:spTree>
    <p:extLst>
      <p:ext uri="{BB962C8B-B14F-4D97-AF65-F5344CB8AC3E}">
        <p14:creationId xmlns:p14="http://schemas.microsoft.com/office/powerpoint/2010/main" val="266155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13000" r="-4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719931"/>
            <a:ext cx="3638549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Село получало тракторы, комбайны и машины, которые сгладили последствия потери рабочего скота.</a:t>
            </a:r>
          </a:p>
        </p:txBody>
      </p:sp>
    </p:spTree>
    <p:extLst>
      <p:ext uri="{BB962C8B-B14F-4D97-AF65-F5344CB8AC3E}">
        <p14:creationId xmlns:p14="http://schemas.microsoft.com/office/powerpoint/2010/main" val="18395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4" y="1818897"/>
            <a:ext cx="4803771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Учебные заведения СССР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готовили агрономов, ветеринаров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механизаторов.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Они помогали развитию колхозов.</a:t>
            </a:r>
          </a:p>
        </p:txBody>
      </p:sp>
      <p:pic>
        <p:nvPicPr>
          <p:cNvPr id="7170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3025" y="883441"/>
            <a:ext cx="2904052" cy="33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87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 середине 1930-х годов положение в сельском хозяйстве стабилизировалось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63106" y="2743439"/>
            <a:ext cx="26177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Крестьянам разрешили держать на приусадебных участках корову, двух телят, свинью с поросятами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Продукция индивидуальных хозяйств поступала на рынок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Колхозы в 1930-е годы</a:t>
            </a:r>
          </a:p>
        </p:txBody>
      </p:sp>
    </p:spTree>
    <p:extLst>
      <p:ext uri="{BB962C8B-B14F-4D97-AF65-F5344CB8AC3E}">
        <p14:creationId xmlns:p14="http://schemas.microsoft.com/office/powerpoint/2010/main" val="265523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5885" y="1673106"/>
            <a:ext cx="2692769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Крестьянство оставалось самой бесправной категорией населения СССР. </a:t>
            </a:r>
          </a:p>
        </p:txBody>
      </p:sp>
    </p:spTree>
    <p:extLst>
      <p:ext uri="{BB962C8B-B14F-4D97-AF65-F5344CB8AC3E}">
        <p14:creationId xmlns:p14="http://schemas.microsoft.com/office/powerpoint/2010/main" val="296628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7179" y="1103341"/>
            <a:ext cx="25558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Чтобы не допустить неконтролируемую миграцию, были введены паспорта и система прописки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81504" y="1103341"/>
            <a:ext cx="274113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Крестьянам паспорта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не выдавали, а без них невозможно было уехать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 в город и устроиться там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на работу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3342" y="2841725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Покидать колхоз можно было только с разрешения председателя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27179" y="2841725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Между городом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и деревней выросла административная стена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57071" y="2455386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Крестьяне</a:t>
            </a:r>
          </a:p>
        </p:txBody>
      </p:sp>
    </p:spTree>
    <p:extLst>
      <p:ext uri="{BB962C8B-B14F-4D97-AF65-F5344CB8AC3E}">
        <p14:creationId xmlns:p14="http://schemas.microsoft.com/office/powerpoint/2010/main" val="112900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r="-2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719931"/>
            <a:ext cx="3934047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ходе коллективизации выработалось полное безразличие колхозников 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к результатам своего труда.</a:t>
            </a:r>
          </a:p>
        </p:txBody>
      </p:sp>
    </p:spTree>
    <p:extLst>
      <p:ext uri="{BB962C8B-B14F-4D97-AF65-F5344CB8AC3E}">
        <p14:creationId xmlns:p14="http://schemas.microsoft.com/office/powerpoint/2010/main" val="392200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993162"/>
            <a:ext cx="4184040" cy="1187142"/>
            <a:chOff x="358776" y="1577920"/>
            <a:chExt cx="4033837" cy="118714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Коллективизация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068461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Главным результатом коллективизации стал осуществлённый со многими неоправданными издержками индустриальный скачок. </a:t>
              </a:r>
            </a:p>
          </p:txBody>
        </p:sp>
      </p:grpSp>
      <p:pic>
        <p:nvPicPr>
          <p:cNvPr id="8194" name="Picture 2" descr="ÐÐ°ÑÑÐ¸Ð½ÐºÐ¸ Ð¿Ð¾ Ð·Ð°Ð¿ÑÐ¾ÑÑ ÐºÐ¾Ð»ÑÐ¾Ð·Ñ ÑÑÑÑ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1487" y="857283"/>
            <a:ext cx="4412513" cy="348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00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Сталин считал,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что к кризису привело нарушение экономических пропорций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Промышленность была ещё достаточно слабой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не могла обеспечить выпуск нужных товаров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Обмен хлеба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 промышленные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товары у крестьян был практически невозможен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Развитие деревни</a:t>
            </a:r>
          </a:p>
        </p:txBody>
      </p:sp>
    </p:spTree>
    <p:extLst>
      <p:ext uri="{BB962C8B-B14F-4D97-AF65-F5344CB8AC3E}">
        <p14:creationId xmlns:p14="http://schemas.microsoft.com/office/powerpoint/2010/main" val="14017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0"/>
            <a:ext cx="734695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Коллективизация сельского хозяйства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426211"/>
            <a:ext cx="6682239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5 января 1930 года ЦК ВКП(б) издал постановление «О темпе коллективизации и мерах помощи государства колхозному строительству».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56935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7568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94777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4" y="2749802"/>
            <a:ext cx="6928655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Целью коллективизации было создание условий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для получения средств на нужды индустриализации.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5" y="4079276"/>
            <a:ext cx="6928654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Коллективизация сопровождалась раскулачиванием.</a:t>
            </a:r>
          </a:p>
        </p:txBody>
      </p:sp>
    </p:spTree>
    <p:extLst>
      <p:ext uri="{BB962C8B-B14F-4D97-AF65-F5344CB8AC3E}">
        <p14:creationId xmlns:p14="http://schemas.microsoft.com/office/powerpoint/2010/main" val="388276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0"/>
            <a:ext cx="734695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Коллективизация сельского хозяйства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4" y="1562356"/>
            <a:ext cx="6682239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2 марта 1930 года была опубликована статья Сталина «Головокружение от успехов».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56935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7568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94777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4" y="2888301"/>
            <a:ext cx="6928655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1932–1933 годах в СССР начался голод.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4" y="3940777"/>
            <a:ext cx="6150611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К середине 1930-х годов положение в сельском хозяйстве стабилизировалось.</a:t>
            </a:r>
          </a:p>
        </p:txBody>
      </p:sp>
    </p:spTree>
    <p:extLst>
      <p:ext uri="{BB962C8B-B14F-4D97-AF65-F5344CB8AC3E}">
        <p14:creationId xmlns:p14="http://schemas.microsoft.com/office/powerpoint/2010/main" val="259414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360764"/>
            <a:ext cx="4718047" cy="24375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Потребности промышленности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не могли быть удовлетворены мелкими крестьянскими хозяйствами.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Крупные сельскохозяйственные производители намеренно саботировали хлебозаготовки.</a:t>
            </a:r>
          </a:p>
        </p:txBody>
      </p:sp>
      <p:pic>
        <p:nvPicPr>
          <p:cNvPr id="3074" name="Picture 2" descr="ÐÐ°ÑÑÐ¸Ð½ÐºÐ¸ Ð¿Ð¾ Ð·Ð°Ð¿ÑÐ¾ÑÑ ÐºÐ¾Ð»Ð»ÐµÐºÑÐ¸Ð²Ð¸Ð·Ð°ÑÐ¸Ñ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51" y="883441"/>
            <a:ext cx="2908326" cy="33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96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85516" y="2646461"/>
            <a:ext cx="2516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Предложение Сталина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62449" y="2073943"/>
            <a:ext cx="3357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Направить все средства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на индустриализацию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57132" y="3006601"/>
            <a:ext cx="3346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Заняться созданием крупных коллективных хозяйств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Пути выхода из кризиса</a:t>
            </a:r>
          </a:p>
        </p:txBody>
      </p:sp>
    </p:spTree>
    <p:extLst>
      <p:ext uri="{BB962C8B-B14F-4D97-AF65-F5344CB8AC3E}">
        <p14:creationId xmlns:p14="http://schemas.microsoft.com/office/powerpoint/2010/main" val="238559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r="-4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Николай Иванович Бухарин</a:t>
            </a:r>
          </a:p>
        </p:txBody>
      </p:sp>
    </p:spTree>
    <p:extLst>
      <p:ext uri="{BB962C8B-B14F-4D97-AF65-F5344CB8AC3E}">
        <p14:creationId xmlns:p14="http://schemas.microsoft.com/office/powerpoint/2010/main" val="285544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1349</Words>
  <Application>Microsoft Office PowerPoint</Application>
  <PresentationFormat>Экран (16:9)</PresentationFormat>
  <Paragraphs>326</Paragraphs>
  <Slides>61</Slides>
  <Notes>61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61</vt:i4>
      </vt:variant>
    </vt:vector>
  </HeadingPairs>
  <TitlesOfParts>
    <vt:vector size="68" baseType="lpstr">
      <vt:lpstr>Calibri</vt:lpstr>
      <vt:lpstr>Arial</vt:lpstr>
      <vt:lpstr>Roboto Slab</vt:lpstr>
      <vt:lpstr>Merriweather</vt:lpstr>
      <vt:lpstr>Roboto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2019-04-23T08:07:43Z</dcterms:created>
  <dcterms:modified xsi:type="dcterms:W3CDTF">2019-04-23T08:07:54Z</dcterms:modified>
</cp:coreProperties>
</file>