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16" r:id="rId2"/>
    <p:sldMasterId id="2147483828" r:id="rId3"/>
    <p:sldMasterId id="2147483840" r:id="rId4"/>
  </p:sldMasterIdLst>
  <p:notesMasterIdLst>
    <p:notesMasterId r:id="rId78"/>
  </p:notesMasterIdLst>
  <p:sldIdLst>
    <p:sldId id="257" r:id="rId5"/>
    <p:sldId id="304" r:id="rId6"/>
    <p:sldId id="265" r:id="rId7"/>
    <p:sldId id="476" r:id="rId8"/>
    <p:sldId id="475" r:id="rId9"/>
    <p:sldId id="474" r:id="rId10"/>
    <p:sldId id="477" r:id="rId11"/>
    <p:sldId id="478" r:id="rId12"/>
    <p:sldId id="479" r:id="rId13"/>
    <p:sldId id="480" r:id="rId14"/>
    <p:sldId id="429" r:id="rId15"/>
    <p:sldId id="381" r:id="rId16"/>
    <p:sldId id="293" r:id="rId17"/>
    <p:sldId id="481" r:id="rId18"/>
    <p:sldId id="511" r:id="rId19"/>
    <p:sldId id="513" r:id="rId20"/>
    <p:sldId id="377" r:id="rId21"/>
    <p:sldId id="516" r:id="rId22"/>
    <p:sldId id="517" r:id="rId23"/>
    <p:sldId id="472" r:id="rId24"/>
    <p:sldId id="297" r:id="rId25"/>
    <p:sldId id="520" r:id="rId26"/>
    <p:sldId id="521" r:id="rId27"/>
    <p:sldId id="525" r:id="rId28"/>
    <p:sldId id="528" r:id="rId29"/>
    <p:sldId id="523" r:id="rId30"/>
    <p:sldId id="519" r:id="rId31"/>
    <p:sldId id="530" r:id="rId32"/>
    <p:sldId id="533" r:id="rId33"/>
    <p:sldId id="535" r:id="rId34"/>
    <p:sldId id="534" r:id="rId35"/>
    <p:sldId id="539" r:id="rId36"/>
    <p:sldId id="538" r:id="rId37"/>
    <p:sldId id="537" r:id="rId38"/>
    <p:sldId id="363" r:id="rId39"/>
    <p:sldId id="532" r:id="rId40"/>
    <p:sldId id="541" r:id="rId41"/>
    <p:sldId id="542" r:id="rId42"/>
    <p:sldId id="545" r:id="rId43"/>
    <p:sldId id="524" r:id="rId44"/>
    <p:sldId id="548" r:id="rId45"/>
    <p:sldId id="544" r:id="rId46"/>
    <p:sldId id="540" r:id="rId47"/>
    <p:sldId id="549" r:id="rId48"/>
    <p:sldId id="588" r:id="rId49"/>
    <p:sldId id="550" r:id="rId50"/>
    <p:sldId id="543" r:id="rId51"/>
    <p:sldId id="553" r:id="rId52"/>
    <p:sldId id="555" r:id="rId53"/>
    <p:sldId id="558" r:id="rId54"/>
    <p:sldId id="562" r:id="rId55"/>
    <p:sldId id="561" r:id="rId56"/>
    <p:sldId id="563" r:id="rId57"/>
    <p:sldId id="567" r:id="rId58"/>
    <p:sldId id="566" r:id="rId59"/>
    <p:sldId id="569" r:id="rId60"/>
    <p:sldId id="573" r:id="rId61"/>
    <p:sldId id="571" r:id="rId62"/>
    <p:sldId id="572" r:id="rId63"/>
    <p:sldId id="575" r:id="rId64"/>
    <p:sldId id="576" r:id="rId65"/>
    <p:sldId id="578" r:id="rId66"/>
    <p:sldId id="579" r:id="rId67"/>
    <p:sldId id="580" r:id="rId68"/>
    <p:sldId id="581" r:id="rId69"/>
    <p:sldId id="584" r:id="rId70"/>
    <p:sldId id="585" r:id="rId71"/>
    <p:sldId id="583" r:id="rId72"/>
    <p:sldId id="586" r:id="rId73"/>
    <p:sldId id="587" r:id="rId74"/>
    <p:sldId id="582" r:id="rId75"/>
    <p:sldId id="418" r:id="rId76"/>
    <p:sldId id="464" r:id="rId7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Merriweather" panose="00000500000000000000" pitchFamily="2" charset="-52"/>
      <p:regular r:id="rId83"/>
      <p:bold r:id="rId84"/>
      <p:italic r:id="rId85"/>
      <p:boldItalic r:id="rId86"/>
    </p:embeddedFont>
    <p:embeddedFont>
      <p:font typeface="Roboto" panose="02000000000000000000" pitchFamily="2" charset="0"/>
      <p:regular r:id="rId87"/>
      <p:bold r:id="rId88"/>
      <p:italic r:id="rId89"/>
      <p:boldItalic r:id="rId90"/>
    </p:embeddedFont>
    <p:embeddedFont>
      <p:font typeface="Roboto Slab" pitchFamily="2" charset="0"/>
      <p:regular r:id="rId91"/>
      <p:bold r:id="rId9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717"/>
    <a:srgbClr val="A6A617"/>
    <a:srgbClr val="A6A608"/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6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59"/>
        <p:guide pos="2064"/>
        <p:guide pos="3674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36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3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2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74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808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79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96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84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63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4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46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93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99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458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67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29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52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43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83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59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0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9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32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743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98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936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66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37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398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764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73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196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109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91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81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0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458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408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632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603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161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24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423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52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275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484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706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37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880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344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113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181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557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261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295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999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61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462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481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787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500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851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44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10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937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340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611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11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40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5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eg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70.jpeg"/><Relationship Id="rId5" Type="http://schemas.openxmlformats.org/officeDocument/2006/relationships/image" Target="../media/image66.png"/><Relationship Id="rId10" Type="http://schemas.openxmlformats.org/officeDocument/2006/relationships/image" Target="../media/image69.jpe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3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6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376238"/>
            <a:ext cx="5670847" cy="44464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21322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«Великий перелом». Индустриализация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918638"/>
            <a:ext cx="4033839" cy="1306224"/>
            <a:chOff x="358774" y="2022369"/>
            <a:chExt cx="4033839" cy="13062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022369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en-US" sz="2800" dirty="0">
                  <a:solidFill>
                    <a:srgbClr val="FFDC5A"/>
                  </a:solidFill>
                  <a:latin typeface="Merriweather"/>
                </a:rPr>
                <a:t>XIV </a:t>
              </a: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съезд ВКП(б)</a:t>
              </a:r>
              <a:r>
                <a:rPr lang="en-US" sz="2800" dirty="0">
                  <a:solidFill>
                    <a:srgbClr val="FFDC5A"/>
                  </a:solidFill>
                  <a:latin typeface="Merriweather"/>
                </a:rPr>
                <a:t> 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Был взят курс на индустриализацию,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но её формы и темпы определены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ещё не были.</a:t>
              </a:r>
            </a:p>
          </p:txBody>
        </p:sp>
      </p:grpSp>
      <p:pic>
        <p:nvPicPr>
          <p:cNvPr id="3076" name="Picture 4" descr="ÐÐ° Ð·Ð°ÑÐµÐ´Ð°Ð½Ð¸Ð¸ XIV ÑÑÐµÐ·Ð´Ð° ÐÐÐ(6). ÐÐ¾ÑÐºÐ²Ð°, Ð´ÐµÐºÐ°Ð±ÑÑ 1925 Ð³.">
            <a:extLst>
              <a:ext uri="{FF2B5EF4-FFF2-40B4-BE49-F238E27FC236}">
                <a16:creationId xmlns:a16="http://schemas.microsoft.com/office/drawing/2014/main" id="{02ECCAA4-E06E-4B82-9BD6-CDF1B24A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2" y="1135671"/>
            <a:ext cx="4751387" cy="287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626331"/>
            <a:ext cx="5654400" cy="1890839"/>
            <a:chOff x="358774" y="2246502"/>
            <a:chExt cx="5416138" cy="189083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2246502"/>
              <a:ext cx="5317161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Индустриализация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12445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создание во всех отраслях промышленности, а также в других сферах народного хозяйства, крупного машинного производства.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599582" y="1735228"/>
            <a:ext cx="2544417" cy="1673043"/>
          </a:xfrm>
          <a:prstGeom prst="homePlate">
            <a:avLst>
              <a:gd name="adj" fmla="val 3629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индустриализации в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217171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Ликвидация отставания СССР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 западных стран.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497116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Обеспечение развития СССР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военной сфере.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750592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Улучшение уровня жизни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рабочих в СССР.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100" name="Picture 4" descr="http://historic.ru/books/item/f00/s00/z0000165/pic/000441.jpg">
            <a:extLst>
              <a:ext uri="{FF2B5EF4-FFF2-40B4-BE49-F238E27FC236}">
                <a16:creationId xmlns:a16="http://schemas.microsoft.com/office/drawing/2014/main" id="{C4E95C5D-9588-4F98-A72D-86DF04DF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42" y="994864"/>
            <a:ext cx="2511059" cy="3153771"/>
          </a:xfrm>
          <a:prstGeom prst="roundRect">
            <a:avLst>
              <a:gd name="adj" fmla="val 2758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¸Ð½Ð´ÑÑÑÑÐ¸Ð°Ð»Ð¸Ð·Ð°ÑÐ¸Ñ Ð² ÑÑÑÑ">
            <a:extLst>
              <a:ext uri="{FF2B5EF4-FFF2-40B4-BE49-F238E27FC236}">
                <a16:creationId xmlns:a16="http://schemas.microsoft.com/office/drawing/2014/main" id="{BDB0AB54-C8EB-4C2F-AB81-AD6F2D0B4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0"/>
            <a:ext cx="5859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Задача индустриализации – «догнать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перегнать» развитые западные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38154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76167" y="2656507"/>
            <a:ext cx="2955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Возникновение разногласий в вопросах о темпах и источниках проведения индустриализации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97784" y="3278491"/>
            <a:ext cx="2275945" cy="10158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1459" y="2515057"/>
            <a:ext cx="2845141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3889" y="1644389"/>
            <a:ext cx="2275945" cy="10121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276600" y="2150448"/>
            <a:ext cx="427289" cy="8725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9" idx="3"/>
            <a:endCxn id="22" idx="1"/>
          </p:cNvCxnSpPr>
          <p:nvPr/>
        </p:nvCxnSpPr>
        <p:spPr>
          <a:xfrm>
            <a:off x="3276600" y="3022977"/>
            <a:ext cx="421184" cy="76343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43797" y="1878012"/>
            <a:ext cx="216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Группа Бухарина, Рыкова и Томского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7121" y="3548943"/>
            <a:ext cx="174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Сталин и его сторонники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FD6F66-E5B8-4769-8E49-4C9B292CCE54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Обсуждение путей проведения индустриализации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033E89-23D8-4FE2-BC78-2B55B70A5EBB}"/>
              </a:ext>
            </a:extLst>
          </p:cNvPr>
          <p:cNvSpPr txBox="1"/>
          <p:nvPr/>
        </p:nvSpPr>
        <p:spPr>
          <a:xfrm>
            <a:off x="6282477" y="3276631"/>
            <a:ext cx="2282052" cy="10158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73E76A-FCC7-4977-A61D-768A2AE4B6C1}"/>
              </a:ext>
            </a:extLst>
          </p:cNvPr>
          <p:cNvSpPr txBox="1"/>
          <p:nvPr/>
        </p:nvSpPr>
        <p:spPr>
          <a:xfrm>
            <a:off x="6288583" y="1642529"/>
            <a:ext cx="2275946" cy="10121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3" name="Скругленная соединительная линия 9">
            <a:extLst>
              <a:ext uri="{FF2B5EF4-FFF2-40B4-BE49-F238E27FC236}">
                <a16:creationId xmlns:a16="http://schemas.microsoft.com/office/drawing/2014/main" id="{79ED271E-21D2-4E43-8B36-66212F386251}"/>
              </a:ext>
            </a:extLst>
          </p:cNvPr>
          <p:cNvCxnSpPr>
            <a:cxnSpLocks/>
            <a:stCxn id="17" idx="3"/>
            <a:endCxn id="31" idx="1"/>
          </p:cNvCxnSpPr>
          <p:nvPr/>
        </p:nvCxnSpPr>
        <p:spPr>
          <a:xfrm flipV="1">
            <a:off x="5979834" y="2148588"/>
            <a:ext cx="308749" cy="1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1">
            <a:extLst>
              <a:ext uri="{FF2B5EF4-FFF2-40B4-BE49-F238E27FC236}">
                <a16:creationId xmlns:a16="http://schemas.microsoft.com/office/drawing/2014/main" id="{FB29FEDB-14C3-40FC-B564-655996C2A8C2}"/>
              </a:ext>
            </a:extLst>
          </p:cNvPr>
          <p:cNvCxnSpPr>
            <a:cxnSpLocks/>
            <a:stCxn id="22" idx="3"/>
            <a:endCxn id="30" idx="1"/>
          </p:cNvCxnSpPr>
          <p:nvPr/>
        </p:nvCxnSpPr>
        <p:spPr>
          <a:xfrm flipV="1">
            <a:off x="5973729" y="3784551"/>
            <a:ext cx="308748" cy="1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5452C79-73E8-4FBB-A46E-9EF81EA6A768}"/>
              </a:ext>
            </a:extLst>
          </p:cNvPr>
          <p:cNvSpPr txBox="1"/>
          <p:nvPr/>
        </p:nvSpPr>
        <p:spPr>
          <a:xfrm>
            <a:off x="6248675" y="1662569"/>
            <a:ext cx="2374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«Щадящий» вариант постепенного накопления средств через продолжение нэпа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B6C0FB-416B-4286-A2B9-8EB08225B1CE}"/>
              </a:ext>
            </a:extLst>
          </p:cNvPr>
          <p:cNvSpPr txBox="1"/>
          <p:nvPr/>
        </p:nvSpPr>
        <p:spPr>
          <a:xfrm>
            <a:off x="6264545" y="3316265"/>
            <a:ext cx="2275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Ускоренный вариант наращивания промышленного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13997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 animBg="1"/>
      <p:bldP spid="29" grpId="0" animBg="1"/>
      <p:bldP spid="17" grpId="0" animBg="1"/>
      <p:bldP spid="5" grpId="0"/>
      <p:bldP spid="24" grpId="0"/>
      <p:bldP spid="30" grpId="0" animBg="1"/>
      <p:bldP spid="31" grpId="0" animBg="1"/>
      <p:bldP spid="3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Отсутствие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иностранных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 инвестиций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Максимальное использование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внутренних ресурсов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Приоритетное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развитие тяжёлой промышленности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Позиция Сталина и его сторонников </a:t>
            </a:r>
          </a:p>
        </p:txBody>
      </p:sp>
    </p:spTree>
    <p:extLst>
      <p:ext uri="{BB962C8B-B14F-4D97-AF65-F5344CB8AC3E}">
        <p14:creationId xmlns:p14="http://schemas.microsoft.com/office/powerpoint/2010/main" val="23204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13793" y="1415923"/>
            <a:ext cx="306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Победа точки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зрения Сталина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1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Взятие курса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форсированную индустриализацию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930604"/>
            <a:ext cx="3054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Радикальный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поворот от нэпа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00121" y="2822882"/>
            <a:ext cx="2982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Начало преобразований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промышленности, с/х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культуре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Изменения во внутренней политике</a:t>
            </a:r>
          </a:p>
        </p:txBody>
      </p:sp>
    </p:spTree>
    <p:extLst>
      <p:ext uri="{BB962C8B-B14F-4D97-AF65-F5344CB8AC3E}">
        <p14:creationId xmlns:p14="http://schemas.microsoft.com/office/powerpoint/2010/main" val="11990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60906"/>
            <a:ext cx="5159372" cy="2421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Законодательно начало индустриализации было закреплено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апреле 1927 года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IV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съездом Советов СССР.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декабре 1927 года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XV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съезд ВКП(б) принял директивы по составлению первого пятилетнего плана.</a:t>
            </a:r>
          </a:p>
        </p:txBody>
      </p:sp>
      <p:pic>
        <p:nvPicPr>
          <p:cNvPr id="3074" name="Picture 2" descr="https://upload.wikimedia.org/wikipedia/ru/8/8e/%D0%9F%D0%BB%D0%B0%D0%BA%D0%B0%D1%82_-_%D0%B4%D0%BE%D0%B3%D0%BD%D0%B0%D1%82%D1%8C_%D0%B8_%D0%BF%D0%B5%D1%80%D0%B5%D0%B3%D0%BD%D0%B0%D1%82%D1%8C.jpg">
            <a:extLst>
              <a:ext uri="{FF2B5EF4-FFF2-40B4-BE49-F238E27FC236}">
                <a16:creationId xmlns:a16="http://schemas.microsoft.com/office/drawing/2014/main" id="{00427D45-BA2A-4D5B-B01D-56CA95697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7" y="413650"/>
            <a:ext cx="2996361" cy="43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3" y="1792563"/>
            <a:ext cx="4033841" cy="1558375"/>
            <a:chOff x="358772" y="1770218"/>
            <a:chExt cx="4033841" cy="15583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2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План первой пятилетки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Был разработан Госпланом и ВСНХ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как продолжение и развитие идей долгосрочного плана ГОЭЛРО.</a:t>
              </a:r>
            </a:p>
          </p:txBody>
        </p:sp>
      </p:grpSp>
      <p:pic>
        <p:nvPicPr>
          <p:cNvPr id="7170" name="Picture 2" descr="https://img-fotki.yandex.ru/get/6611/2118499.64/0_9b8e1_74c4a615_XL">
            <a:extLst>
              <a:ext uri="{FF2B5EF4-FFF2-40B4-BE49-F238E27FC236}">
                <a16:creationId xmlns:a16="http://schemas.microsoft.com/office/drawing/2014/main" id="{A0A2DAAD-92FE-44BC-87DA-6F9B88BCE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0" y="943672"/>
            <a:ext cx="4751382" cy="325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0614" y="1513255"/>
            <a:ext cx="5159372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Первый в истории СССР пятилетний план был рассчитан на проведение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 октября 1928 года по 1 октября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1933 года.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мае 1929 года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V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Всесоюзный съезд Советов принял этот план как закон.</a:t>
            </a:r>
          </a:p>
        </p:txBody>
      </p:sp>
      <p:pic>
        <p:nvPicPr>
          <p:cNvPr id="4100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84E86805-CDDB-40D4-B590-5A7389937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297" y="511130"/>
            <a:ext cx="2908303" cy="41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76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96414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Финансирование индустриализации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Из СССР, кроме золота, нефти и других полезных ископаемых, вывозились также экспонаты из запасников русских музеев.</a:t>
              </a:r>
            </a:p>
          </p:txBody>
        </p:sp>
      </p:grpSp>
      <p:pic>
        <p:nvPicPr>
          <p:cNvPr id="2050" name="Picture 2" descr="https://im4.kommersant.ru/Issues.photo/MONEY/2017/016/KMO_090981_08593_1_t222_204526.jpg">
            <a:extLst>
              <a:ext uri="{FF2B5EF4-FFF2-40B4-BE49-F238E27FC236}">
                <a16:creationId xmlns:a16="http://schemas.microsoft.com/office/drawing/2014/main" id="{DFF5ACF0-E069-4354-A96A-644FE77BE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7" y="777704"/>
            <a:ext cx="4392613" cy="332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0" y="491899"/>
            <a:ext cx="6950075" cy="19358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«...Год великого перелома 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на всех фронтах 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социалистического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строительства».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79632"/>
            <a:ext cx="6950074" cy="566821"/>
            <a:chOff x="356788" y="3489755"/>
            <a:chExt cx="3330800" cy="56682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6788" y="3489755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И. В. Сталин (про </a:t>
              </a:r>
              <a:r>
                <a:rPr lang="en-US" sz="1800" dirty="0">
                  <a:solidFill>
                    <a:prstClr val="white"/>
                  </a:solidFill>
                  <a:latin typeface="Merriweather"/>
                </a:rPr>
                <a:t>1929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 год)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1879–1953 </a:t>
              </a:r>
            </a:p>
          </p:txBody>
        </p:sp>
      </p:grpSp>
      <p:pic>
        <p:nvPicPr>
          <p:cNvPr id="12" name="Picture 4" descr="ÐÐ°ÑÑÐ¸Ð½ÐºÐ¸ Ð¿Ð¾ Ð·Ð°Ð¿ÑÐ¾ÑÑ ÑÑÐ°Ð»Ð¸Ð½">
            <a:extLst>
              <a:ext uri="{FF2B5EF4-FFF2-40B4-BE49-F238E27FC236}">
                <a16:creationId xmlns:a16="http://schemas.microsoft.com/office/drawing/2014/main" id="{028AAEB0-345B-4598-88AF-FC6F34E11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b="19703"/>
          <a:stretch/>
        </p:blipFill>
        <p:spPr bwMode="auto">
          <a:xfrm>
            <a:off x="358775" y="3687264"/>
            <a:ext cx="1080000" cy="115155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83EA71-6B03-4F74-B9CB-E6076B538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" t="4553" r="3071" b="1898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757417"/>
            <a:ext cx="4392613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Политику форсированной индустриализации</a:t>
            </a:r>
            <a:endParaRPr lang="en-US" sz="1400" dirty="0">
              <a:solidFill>
                <a:prstClr val="white"/>
              </a:solidFill>
            </a:endParaRP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 коллективизации сельского хозяйства называют эпохой «великого перелома».</a:t>
            </a:r>
          </a:p>
        </p:txBody>
      </p:sp>
    </p:spTree>
    <p:extLst>
      <p:ext uri="{BB962C8B-B14F-4D97-AF65-F5344CB8AC3E}">
        <p14:creationId xmlns:p14="http://schemas.microsoft.com/office/powerpoint/2010/main" val="17118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93215" y="2032609"/>
            <a:ext cx="2292357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5291" y="328567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5291" y="1266786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7809" y="227097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885572" y="1587061"/>
            <a:ext cx="179719" cy="1004187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 flipV="1">
            <a:off x="3885572" y="2591247"/>
            <a:ext cx="172237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9" idx="3"/>
            <a:endCxn id="35" idx="1"/>
          </p:cNvCxnSpPr>
          <p:nvPr/>
        </p:nvCxnSpPr>
        <p:spPr>
          <a:xfrm>
            <a:off x="3885572" y="2591248"/>
            <a:ext cx="179719" cy="101469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93830" y="1323092"/>
            <a:ext cx="36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Доходы от монополии государства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на внешнюю торговлю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66122" y="2329567"/>
            <a:ext cx="34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Увеличение налогообложения населения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32329" y="3344336"/>
            <a:ext cx="34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Добровольно-принудительные займы индустриализации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3EE0C-C9D2-45E4-A32E-DBDBABDA7AC4}"/>
              </a:ext>
            </a:extLst>
          </p:cNvPr>
          <p:cNvSpPr txBox="1"/>
          <p:nvPr/>
        </p:nvSpPr>
        <p:spPr>
          <a:xfrm>
            <a:off x="1530306" y="2221845"/>
            <a:ext cx="2418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Источники финансирования</a:t>
            </a:r>
          </a:p>
          <a:p>
            <a:pPr algn="ctr"/>
            <a:r>
              <a:rPr lang="ru-RU" sz="1400" b="1" dirty="0"/>
              <a:t>индустриализации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Форсированная индустриализация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1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21" grpId="0" animBg="1"/>
      <p:bldP spid="14" grpId="0"/>
      <p:bldP spid="42" grpId="0"/>
      <p:bldP spid="4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316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731571DE-7EBE-4A57-B768-6EA7532C4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4907" y="1200768"/>
            <a:ext cx="4747540" cy="27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3" y="1555575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План первой пятилетки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417349"/>
            <a:ext cx="4033837" cy="11705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1927 году первый заём дал почти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половину вкладов в промышленность.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Доходы от экспорта зерна и леса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покрывали только 20–25 % потребностей индустриализации.</a:t>
            </a:r>
          </a:p>
        </p:txBody>
      </p:sp>
      <p:pic>
        <p:nvPicPr>
          <p:cNvPr id="13314" name="Picture 2" descr="ÐÐ°ÑÑÐ¸Ð½ÐºÐ¸ Ð¿Ð¾ Ð·Ð°Ð¿ÑÐ¾ÑÑ Ð¾Ð±Ð»Ð¸Ð³Ð°ÑÐ¸Ð¸ Ð¸Ð½Ð´ÑÑÑÑÐ¸Ð°Ð»Ð¸Ð·Ð°ÑÐ¸Ð¸">
            <a:extLst>
              <a:ext uri="{FF2B5EF4-FFF2-40B4-BE49-F238E27FC236}">
                <a16:creationId xmlns:a16="http://schemas.microsoft.com/office/drawing/2014/main" id="{DE06C48C-B8E4-44B3-AE2E-83603763C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4907" y="1200768"/>
            <a:ext cx="4755243" cy="27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13793" y="1415923"/>
            <a:ext cx="306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Поиск средств для индустриализации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1" y="1411380"/>
            <a:ext cx="2741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Проведение коллективизации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953585"/>
            <a:ext cx="3054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Увеличение экспорта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хлеба за границу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56957" y="2953585"/>
            <a:ext cx="298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Получение валюты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покупку станков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A9BCE3-1345-4852-B247-86FA455164C7}"/>
              </a:ext>
            </a:extLst>
          </p:cNvPr>
          <p:cNvSpPr txBox="1"/>
          <p:nvPr/>
        </p:nvSpPr>
        <p:spPr>
          <a:xfrm>
            <a:off x="0" y="379363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Форсированная индустриализация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9342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272F07-ACCD-4B21-8608-89AA9EAAB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44" r="4620"/>
          <a:stretch/>
        </p:blipFill>
        <p:spPr>
          <a:xfrm>
            <a:off x="3276600" y="0"/>
            <a:ext cx="58674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6364" y="1673107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ощущался острый дефицит материалов, в том числе и цветных металлов.</a:t>
            </a:r>
          </a:p>
        </p:txBody>
      </p:sp>
    </p:spTree>
    <p:extLst>
      <p:ext uri="{BB962C8B-B14F-4D97-AF65-F5344CB8AC3E}">
        <p14:creationId xmlns:p14="http://schemas.microsoft.com/office/powerpoint/2010/main" val="4531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DA9116-9AE9-4B8E-8BA2-856F8F855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E9FC7D8E-78DD-4662-A632-B91AE8CD0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6158227" y="2606196"/>
            <a:ext cx="3002259" cy="254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0890D6F0-25D8-4170-A7BF-4A67C6027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601826"/>
            <a:ext cx="3002259" cy="25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ttolk.ru/media/images/%D0%BA%D0%BE%D0%BB%D0%BE%D0%BA%D0%BE%D0%BB-4.jpg">
            <a:extLst>
              <a:ext uri="{FF2B5EF4-FFF2-40B4-BE49-F238E27FC236}">
                <a16:creationId xmlns:a16="http://schemas.microsoft.com/office/drawing/2014/main" id="{EAF6677F-E585-4A26-BCA0-9AF6EAA18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0859" y="10"/>
            <a:ext cx="3010535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F5D9F68-A728-4433-BBCB-0A18CD1D8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1720" y="10"/>
            <a:ext cx="3002279" cy="25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http://smolbattle.ru/data/attachments/740/740093-62b3bd1385246e9f12b23a08f110d5c5.jpg">
            <a:extLst>
              <a:ext uri="{FF2B5EF4-FFF2-40B4-BE49-F238E27FC236}">
                <a16:creationId xmlns:a16="http://schemas.microsoft.com/office/drawing/2014/main" id="{CA061672-9AFE-405B-B0F2-1EC0E961D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0" y="-4210"/>
            <a:ext cx="2994026" cy="25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4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id="{0D490F1C-D4B3-4AE9-82E3-4207D71CE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600" y="-11776"/>
            <a:ext cx="5867400" cy="51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6364" y="1673107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Колокольная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бронза обеспечила предприятия металлом на все 1930-е годы.</a:t>
            </a:r>
          </a:p>
        </p:txBody>
      </p:sp>
    </p:spTree>
    <p:extLst>
      <p:ext uri="{BB962C8B-B14F-4D97-AF65-F5344CB8AC3E}">
        <p14:creationId xmlns:p14="http://schemas.microsoft.com/office/powerpoint/2010/main" val="266095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Планы первой пятилетки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(1928–1933 годы)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5" y="1390695"/>
            <a:ext cx="62798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Резкое повышение производительности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труда.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3976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3152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5" y="2436314"/>
            <a:ext cx="53882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Строительство более 1200 заводов.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2789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5" y="3264993"/>
            <a:ext cx="48345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Увеличение выпуска промышленной продукции на 180 %.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2426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5" y="4223234"/>
            <a:ext cx="6632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Увеличение выпуска с/х продукции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 55 %.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BBE5ED-ACC7-43C8-AE87-170FA92C00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5" t="4146" r="5363" b="24390"/>
          <a:stretch/>
        </p:blipFill>
        <p:spPr>
          <a:xfrm>
            <a:off x="6515474" y="1335120"/>
            <a:ext cx="2623914" cy="3160466"/>
          </a:xfrm>
          <a:prstGeom prst="roundRect">
            <a:avLst>
              <a:gd name="adj" fmla="val 17028"/>
            </a:avLst>
          </a:prstGeom>
        </p:spPr>
      </p:pic>
    </p:spTree>
    <p:extLst>
      <p:ext uri="{BB962C8B-B14F-4D97-AF65-F5344CB8AC3E}">
        <p14:creationId xmlns:p14="http://schemas.microsoft.com/office/powerpoint/2010/main" val="40085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37206" y="4390680"/>
            <a:ext cx="3669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Советский плакат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2A274D-9AFE-43D7-93AD-8FFA4AB0D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882" y="390877"/>
            <a:ext cx="2730236" cy="40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3BE0F1-3164-48AE-B367-200EECADE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6" descr="ÐÐ°ÑÑÐ¸Ð½ÐºÐ¸ Ð¿Ð¾ Ð·Ð°Ð¿ÑÐ¾ÑÑ Ð¤Ð°Ð±ÐµÑÐ¶Ðµ. ÐÐ°ÑÑÐ°Ð»ÑÐ½Ð¾Ðµ ÑÐ¹ÑÐ¾ &quot;ÐÐ¾ÑÐ¾Ð½Ð°ÑÐ¸Ð¾Ð½Ð½Ð¾Ðµ&quot;">
            <a:extLst>
              <a:ext uri="{FF2B5EF4-FFF2-40B4-BE49-F238E27FC236}">
                <a16:creationId xmlns:a16="http://schemas.microsoft.com/office/drawing/2014/main" id="{94CF2F2B-2785-4822-A36B-0CD0E750E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3488" y="2601841"/>
            <a:ext cx="3010512" cy="254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2E42EE-F996-4B00-9C31-EA58E42FE5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6" r="6373" b="-1"/>
          <a:stretch/>
        </p:blipFill>
        <p:spPr>
          <a:xfrm>
            <a:off x="0" y="2601811"/>
            <a:ext cx="3002279" cy="2541670"/>
          </a:xfrm>
          <a:prstGeom prst="rect">
            <a:avLst/>
          </a:prstGeom>
        </p:spPr>
      </p:pic>
      <p:pic>
        <p:nvPicPr>
          <p:cNvPr id="13" name="Picture 10" descr="http://www.marieclaire.ru/images/th/2083/4fbb/5cfc/1000@745@4fbb5cfc56769b30d5c70c6bae3570db-N2E3YmIxNDAwYg.jpg?time=407">
            <a:extLst>
              <a:ext uri="{FF2B5EF4-FFF2-40B4-BE49-F238E27FC236}">
                <a16:creationId xmlns:a16="http://schemas.microsoft.com/office/drawing/2014/main" id="{9B5FBA14-AD40-4A63-9B12-B6238548F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20" y="0"/>
            <a:ext cx="3002259" cy="25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ÐÐ½ÑÑÐ°Ð½ ÐÐ°ÑÑÐ¾. &quot;ÐÐµÑÑÐµÑÐµÐ½&quot;">
            <a:extLst>
              <a:ext uri="{FF2B5EF4-FFF2-40B4-BE49-F238E27FC236}">
                <a16:creationId xmlns:a16="http://schemas.microsoft.com/office/drawing/2014/main" id="{8C77D680-9A91-4CE0-A4DF-83882FA8B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0859" y="10"/>
            <a:ext cx="3010535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marieclaire.ru/images/th/2083/9e1c/64b3/1000@745@9e1c64b3f49a0e8210bd5cedd0299bfe-NDRjNmZiZmNjNA.jpg?time=406">
            <a:extLst>
              <a:ext uri="{FF2B5EF4-FFF2-40B4-BE49-F238E27FC236}">
                <a16:creationId xmlns:a16="http://schemas.microsoft.com/office/drawing/2014/main" id="{8DDCF25C-4AF1-40AE-9E61-F815E6814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1720" y="-4210"/>
            <a:ext cx="3002279" cy="25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C802CDF8-12DD-4B82-8570-2EC2255E9C4F}"/>
              </a:ext>
            </a:extLst>
          </p:cNvPr>
          <p:cNvSpPr/>
          <p:nvPr/>
        </p:nvSpPr>
        <p:spPr>
          <a:xfrm>
            <a:off x="2132442" y="163746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859E4-0BB5-4BB3-8587-D4830249B3AA}"/>
              </a:ext>
            </a:extLst>
          </p:cNvPr>
          <p:cNvSpPr txBox="1"/>
          <p:nvPr/>
        </p:nvSpPr>
        <p:spPr>
          <a:xfrm>
            <a:off x="2132442" y="2306627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Проданные </a:t>
            </a:r>
          </a:p>
          <a:p>
            <a:pPr algn="ctr"/>
            <a:r>
              <a:rPr lang="ru-RU" sz="1200" dirty="0"/>
              <a:t>из России экспонаты</a:t>
            </a:r>
          </a:p>
        </p:txBody>
      </p:sp>
    </p:spTree>
    <p:extLst>
      <p:ext uri="{BB962C8B-B14F-4D97-AF65-F5344CB8AC3E}">
        <p14:creationId xmlns:p14="http://schemas.microsoft.com/office/powerpoint/2010/main" val="1160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5992133" y="2528844"/>
            <a:ext cx="2097605" cy="838201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9373" y="2528844"/>
            <a:ext cx="2097604" cy="838201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1106252" y="2686334"/>
            <a:ext cx="2043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Генеральный курс индустриализации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промышленности </a:t>
            </a:r>
          </a:p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 первую пятилетку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22DCA0-1FAB-4456-B9A4-08DCAA7743EE}"/>
              </a:ext>
            </a:extLst>
          </p:cNvPr>
          <p:cNvSpPr txBox="1"/>
          <p:nvPr/>
        </p:nvSpPr>
        <p:spPr>
          <a:xfrm>
            <a:off x="3544812" y="3776013"/>
            <a:ext cx="2097604" cy="5232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90B85C-BFE1-4CA4-BB40-71826F03B4B3}"/>
              </a:ext>
            </a:extLst>
          </p:cNvPr>
          <p:cNvSpPr txBox="1"/>
          <p:nvPr/>
        </p:nvSpPr>
        <p:spPr>
          <a:xfrm>
            <a:off x="3535753" y="1555340"/>
            <a:ext cx="2097604" cy="5232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1F0522-F026-4090-990F-8C871E51E9E8}"/>
              </a:ext>
            </a:extLst>
          </p:cNvPr>
          <p:cNvSpPr txBox="1"/>
          <p:nvPr/>
        </p:nvSpPr>
        <p:spPr>
          <a:xfrm>
            <a:off x="3535753" y="2294296"/>
            <a:ext cx="2097604" cy="51863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B84D63-2096-4CCF-A37C-2E332C89EA2E}"/>
              </a:ext>
            </a:extLst>
          </p:cNvPr>
          <p:cNvSpPr txBox="1"/>
          <p:nvPr/>
        </p:nvSpPr>
        <p:spPr>
          <a:xfrm>
            <a:off x="3521342" y="3035154"/>
            <a:ext cx="2097604" cy="5232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9">
            <a:extLst>
              <a:ext uri="{FF2B5EF4-FFF2-40B4-BE49-F238E27FC236}">
                <a16:creationId xmlns:a16="http://schemas.microsoft.com/office/drawing/2014/main" id="{AECFFAFD-38C3-425A-87E2-367C7B261757}"/>
              </a:ext>
            </a:extLst>
          </p:cNvPr>
          <p:cNvCxnSpPr>
            <a:cxnSpLocks/>
            <a:stCxn id="29" idx="3"/>
            <a:endCxn id="23" idx="1"/>
          </p:cNvCxnSpPr>
          <p:nvPr/>
        </p:nvCxnSpPr>
        <p:spPr>
          <a:xfrm flipV="1">
            <a:off x="3176977" y="1816950"/>
            <a:ext cx="358776" cy="113099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5">
            <a:extLst>
              <a:ext uri="{FF2B5EF4-FFF2-40B4-BE49-F238E27FC236}">
                <a16:creationId xmlns:a16="http://schemas.microsoft.com/office/drawing/2014/main" id="{2F1C0D26-9673-4C97-B767-F94A11BD6376}"/>
              </a:ext>
            </a:extLst>
          </p:cNvPr>
          <p:cNvCxnSpPr>
            <a:cxnSpLocks/>
            <a:stCxn id="29" idx="3"/>
            <a:endCxn id="24" idx="1"/>
          </p:cNvCxnSpPr>
          <p:nvPr/>
        </p:nvCxnSpPr>
        <p:spPr>
          <a:xfrm flipV="1">
            <a:off x="3176977" y="2553613"/>
            <a:ext cx="358776" cy="39433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30">
            <a:extLst>
              <a:ext uri="{FF2B5EF4-FFF2-40B4-BE49-F238E27FC236}">
                <a16:creationId xmlns:a16="http://schemas.microsoft.com/office/drawing/2014/main" id="{E70CBC3D-F82D-4940-8829-DA2200172754}"/>
              </a:ext>
            </a:extLst>
          </p:cNvPr>
          <p:cNvCxnSpPr>
            <a:cxnSpLocks/>
            <a:stCxn id="29" idx="3"/>
            <a:endCxn id="25" idx="1"/>
          </p:cNvCxnSpPr>
          <p:nvPr/>
        </p:nvCxnSpPr>
        <p:spPr>
          <a:xfrm>
            <a:off x="3176977" y="2947945"/>
            <a:ext cx="344365" cy="34881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31">
            <a:extLst>
              <a:ext uri="{FF2B5EF4-FFF2-40B4-BE49-F238E27FC236}">
                <a16:creationId xmlns:a16="http://schemas.microsoft.com/office/drawing/2014/main" id="{FD7DEBA8-8092-45BB-8728-A91287AABD89}"/>
              </a:ext>
            </a:extLst>
          </p:cNvPr>
          <p:cNvCxnSpPr>
            <a:cxnSpLocks/>
            <a:stCxn id="29" idx="3"/>
            <a:endCxn id="20" idx="1"/>
          </p:cNvCxnSpPr>
          <p:nvPr/>
        </p:nvCxnSpPr>
        <p:spPr>
          <a:xfrm>
            <a:off x="3176977" y="2947945"/>
            <a:ext cx="367835" cy="108967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4CEA746-BC0A-44CC-9C2C-C07C7919382F}"/>
              </a:ext>
            </a:extLst>
          </p:cNvPr>
          <p:cNvSpPr txBox="1"/>
          <p:nvPr/>
        </p:nvSpPr>
        <p:spPr>
          <a:xfrm>
            <a:off x="3754356" y="1544609"/>
            <a:ext cx="1701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Развитие машиностроения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3622F5-00E7-4664-9655-F02F73B34B25}"/>
              </a:ext>
            </a:extLst>
          </p:cNvPr>
          <p:cNvSpPr txBox="1"/>
          <p:nvPr/>
        </p:nvSpPr>
        <p:spPr>
          <a:xfrm>
            <a:off x="3912116" y="2294296"/>
            <a:ext cx="1348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Развитие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энергетики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5880FA-0548-4A57-91FB-783305A5B0F2}"/>
              </a:ext>
            </a:extLst>
          </p:cNvPr>
          <p:cNvSpPr txBox="1"/>
          <p:nvPr/>
        </p:nvSpPr>
        <p:spPr>
          <a:xfrm>
            <a:off x="3562358" y="3045722"/>
            <a:ext cx="2056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Развитие химической промышленности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1B6BAF-ECF5-4F72-8D72-7CAE809EFB79}"/>
              </a:ext>
            </a:extLst>
          </p:cNvPr>
          <p:cNvSpPr txBox="1"/>
          <p:nvPr/>
        </p:nvSpPr>
        <p:spPr>
          <a:xfrm>
            <a:off x="3933999" y="3776012"/>
            <a:ext cx="13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Развитие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металлургии</a:t>
            </a:r>
          </a:p>
        </p:txBody>
      </p:sp>
      <p:cxnSp>
        <p:nvCxnSpPr>
          <p:cNvPr id="57" name="Скругленная соединительная линия 9">
            <a:extLst>
              <a:ext uri="{FF2B5EF4-FFF2-40B4-BE49-F238E27FC236}">
                <a16:creationId xmlns:a16="http://schemas.microsoft.com/office/drawing/2014/main" id="{1A0E1903-B3FB-4DA1-9770-F073572ADD2D}"/>
              </a:ext>
            </a:extLst>
          </p:cNvPr>
          <p:cNvCxnSpPr>
            <a:cxnSpLocks/>
            <a:stCxn id="73" idx="1"/>
            <a:endCxn id="23" idx="3"/>
          </p:cNvCxnSpPr>
          <p:nvPr/>
        </p:nvCxnSpPr>
        <p:spPr>
          <a:xfrm rot="10800000">
            <a:off x="5633357" y="1816951"/>
            <a:ext cx="358776" cy="113099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кругленная соединительная линия 25">
            <a:extLst>
              <a:ext uri="{FF2B5EF4-FFF2-40B4-BE49-F238E27FC236}">
                <a16:creationId xmlns:a16="http://schemas.microsoft.com/office/drawing/2014/main" id="{6995932B-2AD2-4B0D-8A6A-44F64C08E724}"/>
              </a:ext>
            </a:extLst>
          </p:cNvPr>
          <p:cNvCxnSpPr>
            <a:cxnSpLocks/>
            <a:stCxn id="73" idx="1"/>
            <a:endCxn id="24" idx="3"/>
          </p:cNvCxnSpPr>
          <p:nvPr/>
        </p:nvCxnSpPr>
        <p:spPr>
          <a:xfrm rot="10800000">
            <a:off x="5633357" y="2553613"/>
            <a:ext cx="358776" cy="39433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кругленная соединительная линия 30">
            <a:extLst>
              <a:ext uri="{FF2B5EF4-FFF2-40B4-BE49-F238E27FC236}">
                <a16:creationId xmlns:a16="http://schemas.microsoft.com/office/drawing/2014/main" id="{BA6BFEC4-8CF5-43F6-88E0-4114C025AA0C}"/>
              </a:ext>
            </a:extLst>
          </p:cNvPr>
          <p:cNvCxnSpPr>
            <a:cxnSpLocks/>
            <a:stCxn id="73" idx="1"/>
            <a:endCxn id="39" idx="3"/>
          </p:cNvCxnSpPr>
          <p:nvPr/>
        </p:nvCxnSpPr>
        <p:spPr>
          <a:xfrm rot="10800000" flipV="1">
            <a:off x="5618945" y="2947944"/>
            <a:ext cx="373188" cy="35938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31">
            <a:extLst>
              <a:ext uri="{FF2B5EF4-FFF2-40B4-BE49-F238E27FC236}">
                <a16:creationId xmlns:a16="http://schemas.microsoft.com/office/drawing/2014/main" id="{E3D7D4E9-93D7-4967-90AD-68E81340B853}"/>
              </a:ext>
            </a:extLst>
          </p:cNvPr>
          <p:cNvCxnSpPr>
            <a:cxnSpLocks/>
            <a:stCxn id="73" idx="1"/>
            <a:endCxn id="20" idx="3"/>
          </p:cNvCxnSpPr>
          <p:nvPr/>
        </p:nvCxnSpPr>
        <p:spPr>
          <a:xfrm rot="10800000" flipV="1">
            <a:off x="5642417" y="2947945"/>
            <a:ext cx="349717" cy="108967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1BE3877-F004-4B8F-86AC-1CFE58A080F7}"/>
              </a:ext>
            </a:extLst>
          </p:cNvPr>
          <p:cNvSpPr txBox="1"/>
          <p:nvPr/>
        </p:nvSpPr>
        <p:spPr>
          <a:xfrm>
            <a:off x="6006544" y="2578612"/>
            <a:ext cx="2097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Рост промышленности и сельского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8788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29" grpId="0" animBg="1"/>
      <p:bldP spid="154" grpId="0"/>
      <p:bldP spid="20" grpId="0" animBg="1"/>
      <p:bldP spid="23" grpId="0" animBg="1"/>
      <p:bldP spid="24" grpId="0" animBg="1"/>
      <p:bldP spid="25" grpId="0" animBg="1"/>
      <p:bldP spid="34" grpId="0"/>
      <p:bldP spid="38" grpId="0"/>
      <p:bldP spid="39" grpId="0"/>
      <p:bldP spid="40" grpId="0"/>
      <p:bldP spid="6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.pinimg.com/originals/a6/75/d6/a675d6b525674c1aa13c285325b7ec84.jpg">
            <a:extLst>
              <a:ext uri="{FF2B5EF4-FFF2-40B4-BE49-F238E27FC236}">
                <a16:creationId xmlns:a16="http://schemas.microsoft.com/office/drawing/2014/main" id="{8F54FF60-EEA2-4543-B19F-86FCE986A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48B56E35-D26B-47A4-B38D-C4B87CDDE766}"/>
              </a:ext>
            </a:extLst>
          </p:cNvPr>
          <p:cNvSpPr/>
          <p:nvPr/>
        </p:nvSpPr>
        <p:spPr>
          <a:xfrm>
            <a:off x="368300" y="29697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BADC25-79F1-4FD1-9C30-958E66E44D62}"/>
              </a:ext>
            </a:extLst>
          </p:cNvPr>
          <p:cNvSpPr/>
          <p:nvPr/>
        </p:nvSpPr>
        <p:spPr>
          <a:xfrm>
            <a:off x="360779" y="3546609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А. Самохвалов.</a:t>
            </a:r>
          </a:p>
          <a:p>
            <a:pPr algn="ctr"/>
            <a:r>
              <a:rPr lang="ru-RU" sz="1200" dirty="0"/>
              <a:t>Ткацкий цех.</a:t>
            </a:r>
          </a:p>
          <a:p>
            <a:pPr algn="ctr"/>
            <a:r>
              <a:rPr lang="ru-RU" sz="1200" dirty="0"/>
              <a:t>1929</a:t>
            </a:r>
          </a:p>
        </p:txBody>
      </p:sp>
    </p:spTree>
    <p:extLst>
      <p:ext uri="{BB962C8B-B14F-4D97-AF65-F5344CB8AC3E}">
        <p14:creationId xmlns:p14="http://schemas.microsoft.com/office/powerpoint/2010/main" val="29584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СССР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40338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Импорт станков, оборудования и материалов.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8712" y="3923177"/>
            <a:ext cx="36259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Приглашение иностранных специалистов.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758712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026" name="Picture 2" descr="ÐÐ°ÑÑÐ¸Ð½ÐºÐ¸ Ð¿Ð¾ Ð·Ð°Ð¿ÑÐ¾ÑÑ Ð°Ð¼ÐµÑÐ¸ÐºÐ°Ð½ÑÐºÐ¸Ðµ ÑÑÐ°Ð½ÐºÐ¸ ÑÑÑÑ">
            <a:extLst>
              <a:ext uri="{FF2B5EF4-FFF2-40B4-BE49-F238E27FC236}">
                <a16:creationId xmlns:a16="http://schemas.microsoft.com/office/drawing/2014/main" id="{4970FAF3-35E7-42FE-93F8-FBECA5A83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7048" y="376238"/>
            <a:ext cx="2468177" cy="2497215"/>
          </a:xfrm>
          <a:prstGeom prst="roundRect">
            <a:avLst>
              <a:gd name="adj" fmla="val 2362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6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im0.kommersant.ru/Issues.photo/CORP/2017/12/10/KMO_052926_00105_1_t218_203208.jpg">
            <a:extLst>
              <a:ext uri="{FF2B5EF4-FFF2-40B4-BE49-F238E27FC236}">
                <a16:creationId xmlns:a16="http://schemas.microsoft.com/office/drawing/2014/main" id="{5C77387D-8AAA-4497-8CD0-180540B53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DBBD951-27CB-4B8A-84EE-D4E900F3BBAD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0F3EC9-6073-4836-BB67-C4C28C6B5D72}"/>
              </a:ext>
            </a:extLst>
          </p:cNvPr>
          <p:cNvSpPr/>
          <p:nvPr/>
        </p:nvSpPr>
        <p:spPr>
          <a:xfrm>
            <a:off x="236364" y="1846231"/>
            <a:ext cx="2849736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ощущалась острая нехватка квалифицированной рабочей силы.</a:t>
            </a:r>
          </a:p>
        </p:txBody>
      </p:sp>
    </p:spTree>
    <p:extLst>
      <p:ext uri="{BB962C8B-B14F-4D97-AF65-F5344CB8AC3E}">
        <p14:creationId xmlns:p14="http://schemas.microsoft.com/office/powerpoint/2010/main" val="21085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F50E1F6-AE5B-40D2-8554-ADCB07676780}"/>
              </a:ext>
            </a:extLst>
          </p:cNvPr>
          <p:cNvGrpSpPr/>
          <p:nvPr/>
        </p:nvGrpSpPr>
        <p:grpSpPr>
          <a:xfrm>
            <a:off x="358777" y="1936569"/>
            <a:ext cx="4033837" cy="1270363"/>
            <a:chOff x="358777" y="1843587"/>
            <a:chExt cx="4033837" cy="127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7" y="1843587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Первая пятилетка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17349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Налаживать импортное оборудование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поточные линии на новых заводах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помогали специалисты из Германии и США.</a:t>
              </a:r>
            </a:p>
          </p:txBody>
        </p:sp>
      </p:grpSp>
      <p:pic>
        <p:nvPicPr>
          <p:cNvPr id="2355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0D79E668-9FD5-4923-841F-9D2EC708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01" y="933450"/>
            <a:ext cx="3870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CAEAB2E6-1C84-4C3F-8CF8-797D98335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1" r="1250" b="605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2254936-11DC-4640-AAA8-DB443EEE24F8}"/>
              </a:ext>
            </a:extLst>
          </p:cNvPr>
          <p:cNvSpPr/>
          <p:nvPr/>
        </p:nvSpPr>
        <p:spPr>
          <a:xfrm>
            <a:off x="6985225" y="38850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633D9D-6333-44E8-88C0-ADE816DC1D3E}"/>
              </a:ext>
            </a:extLst>
          </p:cNvPr>
          <p:cNvSpPr/>
          <p:nvPr/>
        </p:nvSpPr>
        <p:spPr>
          <a:xfrm>
            <a:off x="6985223" y="873001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Еврейская профессионально-техническая школа.</a:t>
            </a:r>
          </a:p>
          <a:p>
            <a:pPr algn="ctr"/>
            <a:r>
              <a:rPr lang="ru-RU" sz="1200" dirty="0"/>
              <a:t>Минск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671E2-E534-4A11-BAB7-F527A06062FC}"/>
              </a:ext>
            </a:extLst>
          </p:cNvPr>
          <p:cNvSpPr txBox="1"/>
          <p:nvPr/>
        </p:nvSpPr>
        <p:spPr>
          <a:xfrm>
            <a:off x="1" y="3757417"/>
            <a:ext cx="382905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Во время первой пятилетки стали открываться новые высшие и средние технические учебные заведения.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42889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0614" y="1970304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1930-е годы в СССР создавались вечерние отделения при институтах, промышленные академии и заводы-втузы.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5F6796-160B-485F-AD5B-EF32951FA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7"/>
          <a:stretch/>
        </p:blipFill>
        <p:spPr>
          <a:xfrm>
            <a:off x="358774" y="807358"/>
            <a:ext cx="2917825" cy="35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ÐÐ°ÑÑÐ¸Ð½ÐºÐ¸ Ð¿Ð¾ Ð·Ð°Ð¿ÑÐ¾ÑÑ ÑÐ¾Ð¼Ð°Ñ ÑÑÑÐ¾ Ð¿ÐµÑÐ²Ð¾Ð¹ Ð¿ÑÑÐ¸Ð»ÐµÑÐºÐ¸">
            <a:extLst>
              <a:ext uri="{FF2B5EF4-FFF2-40B4-BE49-F238E27FC236}">
                <a16:creationId xmlns:a16="http://schemas.microsoft.com/office/drawing/2014/main" id="{E75420BA-A99D-4035-A79D-33381E254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C6117B-2D86-43CE-98B0-4A44BED1D26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5E3E882-87C3-414A-A4B0-3F38410E0CA0}"/>
              </a:ext>
            </a:extLst>
          </p:cNvPr>
          <p:cNvSpPr/>
          <p:nvPr/>
        </p:nvSpPr>
        <p:spPr>
          <a:xfrm>
            <a:off x="358774" y="1326858"/>
            <a:ext cx="2727325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Запланированное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первую пятилетку до конца воплотить не удалось, однако был сделан огромный шаг вперёд.</a:t>
            </a:r>
          </a:p>
        </p:txBody>
      </p:sp>
    </p:spTree>
    <p:extLst>
      <p:ext uri="{BB962C8B-B14F-4D97-AF65-F5344CB8AC3E}">
        <p14:creationId xmlns:p14="http://schemas.microsoft.com/office/powerpoint/2010/main" val="19834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0614" y="2122653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1932 года было объявлено об успешном и досрочном выполнении первой пятилетки за 4 года и 3 месяца.</a:t>
            </a:r>
          </a:p>
        </p:txBody>
      </p:sp>
      <p:pic>
        <p:nvPicPr>
          <p:cNvPr id="28674" name="Picture 2" descr="ÐÐ°ÑÑÐ¸Ð½ÐºÐ¸ Ð¿Ð¾ Ð·Ð°Ð¿ÑÐ¾ÑÑ Ð¿ÑÑÐ¸Ð»ÐµÑÐºÑ Ð² 4 Ð³Ð¾Ð´Ð°">
            <a:extLst>
              <a:ext uri="{FF2B5EF4-FFF2-40B4-BE49-F238E27FC236}">
                <a16:creationId xmlns:a16="http://schemas.microsoft.com/office/drawing/2014/main" id="{CC0A945B-FBD1-49F2-AFE2-33AF603C4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014" y="527765"/>
            <a:ext cx="2917825" cy="40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4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первой пятилетки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5" y="1242105"/>
            <a:ext cx="63828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Производство продукции тяжёлой промышленности выросло в 2,8 раза.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2491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1666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5" y="2146161"/>
            <a:ext cx="53882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Производство продукции машиностроения выросло в 4 раза.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1304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5" y="3261901"/>
            <a:ext cx="48345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ликвидирована безработица.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0941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5" y="4087108"/>
            <a:ext cx="6632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Начался процесс стремительной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урбанизации.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7879B3-8DCD-475A-8B9A-7D8E36D29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086" y="1249104"/>
            <a:ext cx="2378915" cy="3357299"/>
          </a:xfrm>
          <a:prstGeom prst="roundRect">
            <a:avLst>
              <a:gd name="adj" fmla="val 8447"/>
            </a:avLst>
          </a:prstGeom>
        </p:spPr>
      </p:pic>
    </p:spTree>
    <p:extLst>
      <p:ext uri="{BB962C8B-B14F-4D97-AF65-F5344CB8AC3E}">
        <p14:creationId xmlns:p14="http://schemas.microsoft.com/office/powerpoint/2010/main" val="42372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6AB708-B9F4-485B-ADCE-2D59C0E8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146" name="Picture 26" descr="ÐÐ°ÑÑÐ¸Ð½ÐºÐ¸ Ð¿Ð¾ Ð·Ð°Ð¿ÑÐ¾ÑÑ Ð ÐµÐ¼Ð±ÑÐ°Ð½Ð´ÑÐ° Â«ÐÐ¾ÑÐ¸Ñ, Ð¾Ð±Ð²Ð¸Ð½ÑÐµÐ¼ÑÐ¹ Ð¶ÐµÐ½Ð¾Ð¹ ÐÐ¾ÑÐ¸ÑÐ°ÑÐ°">
            <a:extLst>
              <a:ext uri="{FF2B5EF4-FFF2-40B4-BE49-F238E27FC236}">
                <a16:creationId xmlns:a16="http://schemas.microsoft.com/office/drawing/2014/main" id="{CC01097D-5DD2-449D-9EA9-B62484C48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3002259" cy="254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ÐÐ°ÑÑÐ¸Ð½ÐºÐ¸ Ð¿Ð¾ Ð·Ð°Ð¿ÑÐ¾ÑÑ ÐÐ¸ÐºÐ¾Ð»Ð° ÐÑÑÑÐµÐ½Ð° Â«Ð¢ÑÐ¸ÑÐ¼Ñ ÐÐ¼ÑÐ¸ÑÑÐ¸ÑÑÂ».">
            <a:extLst>
              <a:ext uri="{FF2B5EF4-FFF2-40B4-BE49-F238E27FC236}">
                <a16:creationId xmlns:a16="http://schemas.microsoft.com/office/drawing/2014/main" id="{1EEC8DF0-97D4-4CF6-A792-C4FD18330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601826"/>
            <a:ext cx="3002259" cy="25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ÐÐ°ÑÑÐ¸Ð½ÐºÐ¸ Ð¿Ð¾ Ð·Ð°Ð¿ÑÐ¾ÑÑ Ð¨Ð°ÑÐ´ÐµÐ½Ð° Â«ÐÐ°ÑÑÐ¾ÑÐ½ÑÐ¹ Ð´Ð¾Ð¼Ð¸Ðº">
            <a:extLst>
              <a:ext uri="{FF2B5EF4-FFF2-40B4-BE49-F238E27FC236}">
                <a16:creationId xmlns:a16="http://schemas.microsoft.com/office/drawing/2014/main" id="{BAC13805-C317-4F19-AA68-BDFADC9EF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/>
          <a:stretch/>
        </p:blipFill>
        <p:spPr bwMode="auto">
          <a:xfrm>
            <a:off x="6141720" y="10"/>
            <a:ext cx="3002279" cy="25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ÐÐ°ÑÑÐ¸Ð½ÐºÐ¸ Ð¿Ð¾ Ð·Ð°Ð¿ÑÐ¾ÑÑ Â«ÐÐ¾ÑÑÑÐµÑ ÐÐ·Ð°Ð±ÐµÐ»Ð»Ñ ÐÑÐ°Ð½ÑÂ» Ð²Ð°Ð½ ÐÐµÐ¹ÐºÐ°.">
            <a:extLst>
              <a:ext uri="{FF2B5EF4-FFF2-40B4-BE49-F238E27FC236}">
                <a16:creationId xmlns:a16="http://schemas.microsoft.com/office/drawing/2014/main" id="{A278BDB0-B018-4C46-B76F-5EC4D5243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6149974" y="2601826"/>
            <a:ext cx="2994026" cy="25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7170" name="Picture 2" descr="https://upload.wikimedia.org/wikipedia/commons/thumb/b/b3/Houdon_diane_1780.JPG/800px-Houdon_diane_1780.JPG">
            <a:extLst>
              <a:ext uri="{FF2B5EF4-FFF2-40B4-BE49-F238E27FC236}">
                <a16:creationId xmlns:a16="http://schemas.microsoft.com/office/drawing/2014/main" id="{7EAABB48-BB3F-402A-A5C4-E1FED9302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2585" y="0"/>
            <a:ext cx="30022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C802CDF8-12DD-4B82-8570-2EC2255E9C4F}"/>
              </a:ext>
            </a:extLst>
          </p:cNvPr>
          <p:cNvSpPr/>
          <p:nvPr/>
        </p:nvSpPr>
        <p:spPr>
          <a:xfrm>
            <a:off x="2132442" y="163746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E859E4-0BB5-4BB3-8587-D4830249B3AA}"/>
              </a:ext>
            </a:extLst>
          </p:cNvPr>
          <p:cNvSpPr txBox="1"/>
          <p:nvPr/>
        </p:nvSpPr>
        <p:spPr>
          <a:xfrm>
            <a:off x="2132442" y="2306627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Проданные </a:t>
            </a:r>
          </a:p>
          <a:p>
            <a:pPr algn="ctr"/>
            <a:r>
              <a:rPr lang="ru-RU" sz="1200" dirty="0"/>
              <a:t>из России экспонаты</a:t>
            </a:r>
          </a:p>
        </p:txBody>
      </p:sp>
    </p:spTree>
    <p:extLst>
      <p:ext uri="{BB962C8B-B14F-4D97-AF65-F5344CB8AC3E}">
        <p14:creationId xmlns:p14="http://schemas.microsoft.com/office/powerpoint/2010/main" val="4683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82952" y="1584856"/>
            <a:ext cx="2570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Отсутствие необходимости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ускоренных темпах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индустриализации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97026" y="3333940"/>
            <a:ext cx="3342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Завершение технической реконструкции всего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народного хозяйства</a:t>
            </a:r>
          </a:p>
        </p:txBody>
      </p:sp>
      <p:cxnSp>
        <p:nvCxnSpPr>
          <p:cNvPr id="32" name="Скругленная соединительная линия 31"/>
          <p:cNvCxnSpPr>
            <a:cxnSpLocks/>
            <a:stCxn id="27" idx="1"/>
            <a:endCxn id="5" idx="1"/>
          </p:cNvCxnSpPr>
          <p:nvPr/>
        </p:nvCxnSpPr>
        <p:spPr>
          <a:xfrm rot="10800000">
            <a:off x="3276598" y="2813824"/>
            <a:ext cx="3" cy="892120"/>
          </a:xfrm>
          <a:prstGeom prst="curvedConnector3">
            <a:avLst>
              <a:gd name="adj1" fmla="val 762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76600" y="3363519"/>
            <a:ext cx="2583433" cy="68485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1" y="2492197"/>
            <a:ext cx="2583432" cy="63704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1620876"/>
            <a:ext cx="2583431" cy="6666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597" y="2552214"/>
            <a:ext cx="258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Постановка новой задачи на вторую пятилетку </a:t>
            </a:r>
          </a:p>
        </p:txBody>
      </p:sp>
      <p:cxnSp>
        <p:nvCxnSpPr>
          <p:cNvPr id="34" name="Скругленная соединительная линия 33"/>
          <p:cNvCxnSpPr>
            <a:cxnSpLocks/>
            <a:stCxn id="17" idx="3"/>
            <a:endCxn id="5" idx="3"/>
          </p:cNvCxnSpPr>
          <p:nvPr/>
        </p:nvCxnSpPr>
        <p:spPr>
          <a:xfrm>
            <a:off x="5860031" y="1954188"/>
            <a:ext cx="3" cy="859636"/>
          </a:xfrm>
          <a:prstGeom prst="curvedConnector3">
            <a:avLst>
              <a:gd name="adj1" fmla="val 762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>
            <a:cxnSpLocks/>
            <a:stCxn id="26" idx="3"/>
            <a:endCxn id="27" idx="3"/>
          </p:cNvCxnSpPr>
          <p:nvPr/>
        </p:nvCxnSpPr>
        <p:spPr>
          <a:xfrm>
            <a:off x="5860033" y="2810720"/>
            <a:ext cx="12700" cy="8952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cxnSpLocks/>
            <a:stCxn id="26" idx="1"/>
            <a:endCxn id="17" idx="1"/>
          </p:cNvCxnSpPr>
          <p:nvPr/>
        </p:nvCxnSpPr>
        <p:spPr>
          <a:xfrm rot="10800000">
            <a:off x="3276601" y="1954188"/>
            <a:ext cx="1" cy="8565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379363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промышленности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 1933–1937 годах</a:t>
            </a:r>
          </a:p>
        </p:txBody>
      </p:sp>
    </p:spTree>
    <p:extLst>
      <p:ext uri="{BB962C8B-B14F-4D97-AF65-F5344CB8AC3E}">
        <p14:creationId xmlns:p14="http://schemas.microsoft.com/office/powerpoint/2010/main" val="4664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27" grpId="0" animBg="1"/>
      <p:bldP spid="26" grpId="0" animBg="1"/>
      <p:bldP spid="17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84316"/>
            <a:ext cx="6412378" cy="33432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«Техника без людей, овладевших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техникой, мертва. Техника во главе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с людьми, овладевшими техникой,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может и должна дать чудеса.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Вот почему упор должен быть 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сделан теперь на людях, на кадрах, 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на работниках, овладевших техникой».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79632"/>
            <a:ext cx="6950074" cy="566821"/>
            <a:chOff x="356788" y="3489755"/>
            <a:chExt cx="3330800" cy="56682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6788" y="3489755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И. В. Сталин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1879–1953 </a:t>
              </a:r>
            </a:p>
          </p:txBody>
        </p:sp>
      </p:grpSp>
      <p:pic>
        <p:nvPicPr>
          <p:cNvPr id="12" name="Picture 4" descr="ÐÐ°ÑÑÐ¸Ð½ÐºÐ¸ Ð¿Ð¾ Ð·Ð°Ð¿ÑÐ¾ÑÑ ÑÑÐ°Ð»Ð¸Ð½">
            <a:extLst>
              <a:ext uri="{FF2B5EF4-FFF2-40B4-BE49-F238E27FC236}">
                <a16:creationId xmlns:a16="http://schemas.microsoft.com/office/drawing/2014/main" id="{028AAEB0-345B-4598-88AF-FC6F34E11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b="19703"/>
          <a:stretch/>
        </p:blipFill>
        <p:spPr bwMode="auto">
          <a:xfrm>
            <a:off x="358775" y="3687264"/>
            <a:ext cx="1080000" cy="115155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0614" y="2122653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Старый лозунг «Техника решает всё!»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годы второй пятилетки был заменён лозунгом «Кадры решают всё!».</a:t>
            </a:r>
          </a:p>
        </p:txBody>
      </p:sp>
      <p:pic>
        <p:nvPicPr>
          <p:cNvPr id="2054" name="Picture 6" descr="ÐÐ°ÑÑÐ¸Ð½ÐºÐ¸ Ð¿Ð¾ Ð·Ð°Ð¿ÑÐ¾ÑÑ ÐºÐ°Ð´ÑÑ ÑÐµÑÐ°ÑÑ Ð²ÑÐµ Ð¿Ð»Ð°ÐºÐ°Ñ">
            <a:extLst>
              <a:ext uri="{FF2B5EF4-FFF2-40B4-BE49-F238E27FC236}">
                <a16:creationId xmlns:a16="http://schemas.microsoft.com/office/drawing/2014/main" id="{A5728CB3-653E-4C39-8D97-324354FB2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25491"/>
            <a:ext cx="2917825" cy="38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94AC74-5BE6-4ED2-B09F-B670AB179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674481-9697-4029-AECD-91B1DDAFDAFE}"/>
              </a:ext>
            </a:extLst>
          </p:cNvPr>
          <p:cNvSpPr txBox="1"/>
          <p:nvPr/>
        </p:nvSpPr>
        <p:spPr>
          <a:xfrm>
            <a:off x="0" y="3757417"/>
            <a:ext cx="384047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годы третьей пятилетки (1938–1942) основное внимание уделялось тяжёлой индустрии.</a:t>
            </a:r>
          </a:p>
        </p:txBody>
      </p:sp>
    </p:spTree>
    <p:extLst>
      <p:ext uri="{BB962C8B-B14F-4D97-AF65-F5344CB8AC3E}">
        <p14:creationId xmlns:p14="http://schemas.microsoft.com/office/powerpoint/2010/main" val="131163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ÐÐ°ÑÑÐ¸Ð½ÐºÐ¸ Ð¿Ð¾ Ð·Ð°Ð¿ÑÐ¾ÑÑ ÑÑÑÑ Ð¿Ð¾Ð´Ð³Ð¾ÑÐ¾Ð²ÐºÐ° Ðº Ð²Ð¾Ð¹Ð½Ðµ">
            <a:extLst>
              <a:ext uri="{FF2B5EF4-FFF2-40B4-BE49-F238E27FC236}">
                <a16:creationId xmlns:a16="http://schemas.microsoft.com/office/drawing/2014/main" id="{6F28A9AB-E2BE-49ED-A427-6077201AD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F18BD2-E79B-40A7-A0FA-64343448E319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BE7F346-1114-46EC-AA94-6FFD3B9704C3}"/>
              </a:ext>
            </a:extLst>
          </p:cNvPr>
          <p:cNvSpPr/>
          <p:nvPr/>
        </p:nvSpPr>
        <p:spPr>
          <a:xfrm>
            <a:off x="358774" y="1499982"/>
            <a:ext cx="2727325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годы третьей пятилетки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приоритетными стали именно оборонные отрасли промышленности. </a:t>
            </a:r>
          </a:p>
        </p:txBody>
      </p:sp>
    </p:spTree>
    <p:extLst>
      <p:ext uri="{BB962C8B-B14F-4D97-AF65-F5344CB8AC3E}">
        <p14:creationId xmlns:p14="http://schemas.microsoft.com/office/powerpoint/2010/main" val="5652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0614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третьей пятилетке руководство страны выдвинуло лозунг: «Догнать и перегнать в экономическом отношении наиболее развитые капиталистические страны».</a:t>
            </a:r>
          </a:p>
        </p:txBody>
      </p:sp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A03DD36-3FFC-4161-BF29-DE052366F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953" y="498905"/>
            <a:ext cx="2917825" cy="41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9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s://im1.kommersant.ru/Issues.photo/CORP/2017/12/10/KMO_157030_00757_1_t218_203740.jpg">
            <a:extLst>
              <a:ext uri="{FF2B5EF4-FFF2-40B4-BE49-F238E27FC236}">
                <a16:creationId xmlns:a16="http://schemas.microsoft.com/office/drawing/2014/main" id="{13014902-9F02-4904-BA05-33820A801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58ABF5-E81E-424F-A0AF-4881C321BDE0}"/>
              </a:ext>
            </a:extLst>
          </p:cNvPr>
          <p:cNvSpPr txBox="1"/>
          <p:nvPr/>
        </p:nvSpPr>
        <p:spPr>
          <a:xfrm>
            <a:off x="1" y="3757417"/>
            <a:ext cx="353926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Немалую роль в проведении форсированной индустриализации сыграл народный энтузиазм.</a:t>
            </a:r>
          </a:p>
        </p:txBody>
      </p:sp>
    </p:spTree>
    <p:extLst>
      <p:ext uri="{BB962C8B-B14F-4D97-AF65-F5344CB8AC3E}">
        <p14:creationId xmlns:p14="http://schemas.microsoft.com/office/powerpoint/2010/main" val="21675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b1.m24.ru/c/1047917.x480p.jpg">
            <a:extLst>
              <a:ext uri="{FF2B5EF4-FFF2-40B4-BE49-F238E27FC236}">
                <a16:creationId xmlns:a16="http://schemas.microsoft.com/office/drawing/2014/main" id="{D1A0BBA2-C4F8-4631-90A5-C68B2A807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-10"/>
            <a:ext cx="462581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b1.m24.ru/c/1047917.x480p.jpg">
            <a:extLst>
              <a:ext uri="{FF2B5EF4-FFF2-40B4-BE49-F238E27FC236}">
                <a16:creationId xmlns:a16="http://schemas.microsoft.com/office/drawing/2014/main" id="{14336D42-0D4A-4F66-B08A-B8E30E874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0"/>
            <a:ext cx="8785224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85EB02-9CB4-49DF-B1B4-EE12C1B46C1E}"/>
              </a:ext>
            </a:extLst>
          </p:cNvPr>
          <p:cNvSpPr/>
          <p:nvPr/>
        </p:nvSpPr>
        <p:spPr>
          <a:xfrm>
            <a:off x="-7936" y="-2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2529B9-432B-4B58-8F42-681CF782F1EE}"/>
              </a:ext>
            </a:extLst>
          </p:cNvPr>
          <p:cNvSpPr/>
          <p:nvPr/>
        </p:nvSpPr>
        <p:spPr>
          <a:xfrm>
            <a:off x="270669" y="807485"/>
            <a:ext cx="2727325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1929 года в СССР началось социалистическое соревнование. </a:t>
            </a:r>
          </a:p>
          <a:p>
            <a:pPr algn="ctr" defTabSz="685766">
              <a:lnSpc>
                <a:spcPct val="125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всей стране развернулось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движение ударников производства. </a:t>
            </a:r>
          </a:p>
        </p:txBody>
      </p:sp>
    </p:spTree>
    <p:extLst>
      <p:ext uri="{BB962C8B-B14F-4D97-AF65-F5344CB8AC3E}">
        <p14:creationId xmlns:p14="http://schemas.microsoft.com/office/powerpoint/2010/main" val="1222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F50E1F6-AE5B-40D2-8554-ADCB07676780}"/>
              </a:ext>
            </a:extLst>
          </p:cNvPr>
          <p:cNvGrpSpPr/>
          <p:nvPr/>
        </p:nvGrpSpPr>
        <p:grpSpPr>
          <a:xfrm>
            <a:off x="358777" y="1818075"/>
            <a:ext cx="4033837" cy="1507351"/>
            <a:chOff x="358777" y="1843587"/>
            <a:chExt cx="4033837" cy="150735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7" y="1843587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Вторая пятилетка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17349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1935 году на смену ударничеству пришло стахановское движение, которое было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связано с многоразовым перевыполнением плана.</a:t>
              </a:r>
            </a:p>
          </p:txBody>
        </p:sp>
      </p:grpSp>
      <p:pic>
        <p:nvPicPr>
          <p:cNvPr id="3891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72B5670D-8AC5-4086-BFF2-44591802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6" y="1106499"/>
            <a:ext cx="4392614" cy="293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1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ÐÐ°ÑÑÐ¸Ð½ÐºÐ¸ Ð¿Ð¾ Ð·Ð°Ð¿ÑÐ¾ÑÑ ÑÐ°Ð±Ð¾ÑÐ¸Ðµ Ð½Ð° Ð·Ð°Ð²Ð¾Ð´Ðµ ÑÑÑÑ ÑÑÐ°ÑÐ°Ð½Ð¾Ð²ÑÑ">
            <a:extLst>
              <a:ext uri="{FF2B5EF4-FFF2-40B4-BE49-F238E27FC236}">
                <a16:creationId xmlns:a16="http://schemas.microsoft.com/office/drawing/2014/main" id="{05BA84FA-AC68-4C0D-934A-855E7592E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CB07BF-102C-4FD8-9684-3AB9F8BD2E1F}"/>
              </a:ext>
            </a:extLst>
          </p:cNvPr>
          <p:cNvSpPr txBox="1"/>
          <p:nvPr/>
        </p:nvSpPr>
        <p:spPr>
          <a:xfrm>
            <a:off x="1" y="3757417"/>
            <a:ext cx="382961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Результаты в соцсоревнованиях часто достигались большой физической нагрузкой рабочих и инженеров.</a:t>
            </a:r>
          </a:p>
        </p:txBody>
      </p:sp>
    </p:spTree>
    <p:extLst>
      <p:ext uri="{BB962C8B-B14F-4D97-AF65-F5344CB8AC3E}">
        <p14:creationId xmlns:p14="http://schemas.microsoft.com/office/powerpoint/2010/main" val="10392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prx.livejournal.net/d3502efa6bed4916437c93fc6fbcbccbf0c76cc0/tC5C1a669OaOBTrwVBWbK7SSU-Vk3Sg_uSq6599MKvObDA6C_KxDDsVn7ykQOJuPFMN8OpD9KMKnJjlF21pmc6EHbYUMQc-GQnDaiY4j0crj_N6FJYYwv3MLo1N0Huiw">
            <a:extLst>
              <a:ext uri="{FF2B5EF4-FFF2-40B4-BE49-F238E27FC236}">
                <a16:creationId xmlns:a16="http://schemas.microsoft.com/office/drawing/2014/main" id="{A3F5D7F7-CBC7-4FE5-B501-EA2D5F362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BE3FA-AC1B-40AE-AE3E-D48E195E32B2}"/>
              </a:ext>
            </a:extLst>
          </p:cNvPr>
          <p:cNvSpPr txBox="1"/>
          <p:nvPr/>
        </p:nvSpPr>
        <p:spPr>
          <a:xfrm>
            <a:off x="0" y="376238"/>
            <a:ext cx="354486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Прибыль от продаж музейных экспонатов не оказала большого влияния на ход индустриализации. </a:t>
            </a:r>
          </a:p>
        </p:txBody>
      </p:sp>
    </p:spTree>
    <p:extLst>
      <p:ext uri="{BB962C8B-B14F-4D97-AF65-F5344CB8AC3E}">
        <p14:creationId xmlns:p14="http://schemas.microsoft.com/office/powerpoint/2010/main" val="34048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79793" y="2940257"/>
            <a:ext cx="30438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Высокая зарплата и льготы  стахановцев вызывали брожение среди остальных работников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84702" y="2821260"/>
            <a:ext cx="3038898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71750" y="2215071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9793" y="1586258"/>
            <a:ext cx="3043808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19" idx="3"/>
            <a:endCxn id="29" idx="1"/>
          </p:cNvCxnSpPr>
          <p:nvPr/>
        </p:nvCxnSpPr>
        <p:spPr>
          <a:xfrm>
            <a:off x="4223601" y="2065602"/>
            <a:ext cx="548149" cy="62881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15" idx="3"/>
            <a:endCxn id="29" idx="1"/>
          </p:cNvCxnSpPr>
          <p:nvPr/>
        </p:nvCxnSpPr>
        <p:spPr>
          <a:xfrm flipV="1">
            <a:off x="4223600" y="2694415"/>
            <a:ext cx="548150" cy="61517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26312" y="2324922"/>
            <a:ext cx="2989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Тысячи советских людей были наказаны за «противодействие» стахановскому движению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9792" y="1694873"/>
            <a:ext cx="3043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Многие работники расценивали большую физическую нагрузку как усиление эксплуатации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Цена и издержки индустриализации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40198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  <p:bldP spid="29" grpId="0" animBg="1"/>
      <p:bldP spid="19" grpId="0" animBg="1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97C1432A-C416-428D-8BE8-7131596C7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599" y="0"/>
            <a:ext cx="58674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1D9BA0-2D89-4A5A-B05B-4BBD6A3EA981}"/>
              </a:ext>
            </a:extLst>
          </p:cNvPr>
          <p:cNvSpPr/>
          <p:nvPr/>
        </p:nvSpPr>
        <p:spPr>
          <a:xfrm>
            <a:off x="-7936" y="-2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A520E47-6BDC-4CC6-BA54-E13394EC91B9}"/>
              </a:ext>
            </a:extLst>
          </p:cNvPr>
          <p:cNvSpPr/>
          <p:nvPr/>
        </p:nvSpPr>
        <p:spPr>
          <a:xfrm>
            <a:off x="270669" y="1326858"/>
            <a:ext cx="2727325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Репрессии против советских граждан применялись, исходя из установки Сталина об усилении классовой борьбы.</a:t>
            </a:r>
          </a:p>
        </p:txBody>
      </p:sp>
    </p:spTree>
    <p:extLst>
      <p:ext uri="{BB962C8B-B14F-4D97-AF65-F5344CB8AC3E}">
        <p14:creationId xmlns:p14="http://schemas.microsoft.com/office/powerpoint/2010/main" val="19681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уголовном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праве появилось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такое понятие,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как «вредительство»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нём могли обвинить специалистов, если на предприятии не был выполнен план или произошла авария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Тысячи опытных руководителей были арестованы и расстреляны за срывы плановых заданий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Цена и издержки индустриализации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9341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pics.livejournal.com/svk_mos/pic/000dg34b">
            <a:extLst>
              <a:ext uri="{FF2B5EF4-FFF2-40B4-BE49-F238E27FC236}">
                <a16:creationId xmlns:a16="http://schemas.microsoft.com/office/drawing/2014/main" id="{D1FEA71D-21F7-49C8-AB66-F73DCCAE3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878E0-7F93-4EF5-A15A-5655DADC1F78}"/>
              </a:ext>
            </a:extLst>
          </p:cNvPr>
          <p:cNvSpPr txBox="1"/>
          <p:nvPr/>
        </p:nvSpPr>
        <p:spPr>
          <a:xfrm>
            <a:off x="1" y="3757417"/>
            <a:ext cx="3512633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Проходили социальные «чистки»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от «враждебных советской власти элементов».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4A5F31D-B346-418E-9A42-E66DEE06D5B9}"/>
              </a:ext>
            </a:extLst>
          </p:cNvPr>
          <p:cNvSpPr/>
          <p:nvPr/>
        </p:nvSpPr>
        <p:spPr>
          <a:xfrm>
            <a:off x="6992746" y="38930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E7D475-C8A1-430C-B81D-9971158E63B2}"/>
              </a:ext>
            </a:extLst>
          </p:cNvPr>
          <p:cNvSpPr/>
          <p:nvPr/>
        </p:nvSpPr>
        <p:spPr>
          <a:xfrm>
            <a:off x="6992746" y="966135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К. </a:t>
            </a:r>
            <a:r>
              <a:rPr lang="ru-RU" sz="1200" dirty="0" err="1"/>
              <a:t>Финогенов</a:t>
            </a:r>
            <a:r>
              <a:rPr lang="ru-RU" sz="1200" dirty="0"/>
              <a:t>. Партийная чистка.</a:t>
            </a:r>
          </a:p>
          <a:p>
            <a:pPr algn="ctr"/>
            <a:r>
              <a:rPr lang="ru-RU" sz="1200" dirty="0"/>
              <a:t>1934</a:t>
            </a:r>
          </a:p>
        </p:txBody>
      </p:sp>
    </p:spTree>
    <p:extLst>
      <p:ext uri="{BB962C8B-B14F-4D97-AF65-F5344CB8AC3E}">
        <p14:creationId xmlns:p14="http://schemas.microsoft.com/office/powerpoint/2010/main" val="4634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F2FFF1F8-0B2F-411C-BF78-F0F77212F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70666" y="-20"/>
            <a:ext cx="8873331" cy="51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E5E46E9-80C1-44BC-91C2-1DF9EEE32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176"/>
            <a:ext cx="270667" cy="513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8240C6-5892-4355-98F5-8B6BE3D9BDD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75BB5B-3CAB-495F-A781-D7631B317209}"/>
              </a:ext>
            </a:extLst>
          </p:cNvPr>
          <p:cNvSpPr/>
          <p:nvPr/>
        </p:nvSpPr>
        <p:spPr>
          <a:xfrm>
            <a:off x="270669" y="1326858"/>
            <a:ext cx="2727325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1929 году для освоения районов Дальнего Востока, Сибири и Крайнего Севера было решено использовать труд заключённых.</a:t>
            </a:r>
          </a:p>
        </p:txBody>
      </p:sp>
    </p:spTree>
    <p:extLst>
      <p:ext uri="{BB962C8B-B14F-4D97-AF65-F5344CB8AC3E}">
        <p14:creationId xmlns:p14="http://schemas.microsoft.com/office/powerpoint/2010/main" val="31897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0614" y="212265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организованного использования труда заключённых в 1930 году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ОГПУ было создано Главное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управление лагерей (ГУЛАГ).</a:t>
            </a:r>
          </a:p>
        </p:txBody>
      </p:sp>
      <p:pic>
        <p:nvPicPr>
          <p:cNvPr id="7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D7B63907-46D9-4312-B6AF-1A2D58BDE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862873"/>
            <a:ext cx="2917825" cy="35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upload.wikimedia.org/wikipedia/commons/thumb/b/bf/Raylways_of_Murmansk_Oblast_%28All%29.svg/1024px-Raylways_of_Murmansk_Oblast_%28All%29.svg.png">
            <a:extLst>
              <a:ext uri="{FF2B5EF4-FFF2-40B4-BE49-F238E27FC236}">
                <a16:creationId xmlns:a16="http://schemas.microsoft.com/office/drawing/2014/main" id="{EC80E465-F9C6-400A-9637-21EC621A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62" y="1442147"/>
            <a:ext cx="1280821" cy="7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d/d3/%D0%91%D0%B5%D0%BB%D0%BE%D0%BC%D0%BE%D1%80%D1%81%D0%BA%D0%BE-%D0%91%D0%B0%D0%BB%D1%82%D0%B8%D0%B9%D1%81%D0%BA%D0%B8%D0%B9_%D0%BA%D0%B0%D0%BD%D0%B0%D0%BB.png">
            <a:extLst>
              <a:ext uri="{FF2B5EF4-FFF2-40B4-BE49-F238E27FC236}">
                <a16:creationId xmlns:a16="http://schemas.microsoft.com/office/drawing/2014/main" id="{462455C0-9296-4BE5-92AF-6882073F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0" b="89725" l="9780" r="93388">
                        <a14:foregroundMark x1="71488" y1="29174" x2="71488" y2="29174"/>
                        <a14:foregroundMark x1="71350" y1="72661" x2="71350" y2="72661"/>
                        <a14:foregroundMark x1="84160" y1="62202" x2="84160" y2="62202"/>
                        <a14:foregroundMark x1="93526" y1="53761" x2="93526" y2="53761"/>
                        <a14:foregroundMark x1="47521" y1="7890" x2="47521" y2="7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25" y="1824205"/>
            <a:ext cx="2294045" cy="164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d/d3/%D0%91%D0%B5%D0%BB%D0%BE%D0%BC%D0%BE%D1%80%D1%81%D0%BA%D0%BE-%D0%91%D0%B0%D0%BB%D1%82%D0%B8%D0%B9%D1%81%D0%BA%D0%B8%D0%B9_%D0%BA%D0%B0%D0%BD%D0%B0%D0%BB.png">
            <a:extLst>
              <a:ext uri="{FF2B5EF4-FFF2-40B4-BE49-F238E27FC236}">
                <a16:creationId xmlns:a16="http://schemas.microsoft.com/office/drawing/2014/main" id="{E284108D-7D05-40A3-AFED-567CD326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25" y="1824205"/>
            <a:ext cx="2294045" cy="164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330C42-1118-4FBB-9208-7F201AA004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E8C11B-C6C8-4C2E-BB99-65A1C27812A3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CB086E-B966-4B03-92AB-58C5A17AC355}"/>
              </a:ext>
            </a:extLst>
          </p:cNvPr>
          <p:cNvSpPr/>
          <p:nvPr/>
        </p:nvSpPr>
        <p:spPr>
          <a:xfrm>
            <a:off x="270669" y="1153734"/>
            <a:ext cx="2727325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Заключёнными и спецпереселенцами были построены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Беломоро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-Балтийский канал,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Волжская ГЭС,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Кольская железная дорога.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F55D8E87-011A-4C9B-8628-9C5598DA43EB}"/>
              </a:ext>
            </a:extLst>
          </p:cNvPr>
          <p:cNvSpPr/>
          <p:nvPr/>
        </p:nvSpPr>
        <p:spPr>
          <a:xfrm>
            <a:off x="4309829" y="2337155"/>
            <a:ext cx="582855" cy="707078"/>
          </a:xfrm>
          <a:custGeom>
            <a:avLst/>
            <a:gdLst>
              <a:gd name="connsiteX0" fmla="*/ 0 w 582855"/>
              <a:gd name="connsiteY0" fmla="*/ 684202 h 707078"/>
              <a:gd name="connsiteX1" fmla="*/ 70339 w 582855"/>
              <a:gd name="connsiteY1" fmla="*/ 706582 h 707078"/>
              <a:gd name="connsiteX2" fmla="*/ 131086 w 582855"/>
              <a:gd name="connsiteY2" fmla="*/ 665018 h 707078"/>
              <a:gd name="connsiteX3" fmla="*/ 150269 w 582855"/>
              <a:gd name="connsiteY3" fmla="*/ 633046 h 707078"/>
              <a:gd name="connsiteX4" fmla="*/ 185438 w 582855"/>
              <a:gd name="connsiteY4" fmla="*/ 633046 h 707078"/>
              <a:gd name="connsiteX5" fmla="*/ 217410 w 582855"/>
              <a:gd name="connsiteY5" fmla="*/ 617060 h 707078"/>
              <a:gd name="connsiteX6" fmla="*/ 246185 w 582855"/>
              <a:gd name="connsiteY6" fmla="*/ 585088 h 707078"/>
              <a:gd name="connsiteX7" fmla="*/ 271763 w 582855"/>
              <a:gd name="connsiteY7" fmla="*/ 607469 h 707078"/>
              <a:gd name="connsiteX8" fmla="*/ 358087 w 582855"/>
              <a:gd name="connsiteY8" fmla="*/ 575497 h 707078"/>
              <a:gd name="connsiteX9" fmla="*/ 374073 w 582855"/>
              <a:gd name="connsiteY9" fmla="*/ 537130 h 707078"/>
              <a:gd name="connsiteX10" fmla="*/ 508356 w 582855"/>
              <a:gd name="connsiteY10" fmla="*/ 530736 h 707078"/>
              <a:gd name="connsiteX11" fmla="*/ 565905 w 582855"/>
              <a:gd name="connsiteY11" fmla="*/ 537130 h 707078"/>
              <a:gd name="connsiteX12" fmla="*/ 581891 w 582855"/>
              <a:gd name="connsiteY12" fmla="*/ 489172 h 707078"/>
              <a:gd name="connsiteX13" fmla="*/ 543525 w 582855"/>
              <a:gd name="connsiteY13" fmla="*/ 393256 h 707078"/>
              <a:gd name="connsiteX14" fmla="*/ 559511 w 582855"/>
              <a:gd name="connsiteY14" fmla="*/ 316523 h 707078"/>
              <a:gd name="connsiteX15" fmla="*/ 476384 w 582855"/>
              <a:gd name="connsiteY15" fmla="*/ 271762 h 707078"/>
              <a:gd name="connsiteX16" fmla="*/ 482778 w 582855"/>
              <a:gd name="connsiteY16" fmla="*/ 223804 h 707078"/>
              <a:gd name="connsiteX17" fmla="*/ 450806 w 582855"/>
              <a:gd name="connsiteY17" fmla="*/ 140677 h 707078"/>
              <a:gd name="connsiteX18" fmla="*/ 454003 w 582855"/>
              <a:gd name="connsiteY18" fmla="*/ 41564 h 707078"/>
              <a:gd name="connsiteX19" fmla="*/ 505158 w 582855"/>
              <a:gd name="connsiteY19" fmla="*/ 0 h 707078"/>
              <a:gd name="connsiteX20" fmla="*/ 505158 w 582855"/>
              <a:gd name="connsiteY20" fmla="*/ 0 h 7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2855" h="707078">
                <a:moveTo>
                  <a:pt x="0" y="684202"/>
                </a:moveTo>
                <a:cubicBezTo>
                  <a:pt x="24245" y="696990"/>
                  <a:pt x="48491" y="709779"/>
                  <a:pt x="70339" y="706582"/>
                </a:cubicBezTo>
                <a:cubicBezTo>
                  <a:pt x="92187" y="703385"/>
                  <a:pt x="117764" y="677274"/>
                  <a:pt x="131086" y="665018"/>
                </a:cubicBezTo>
                <a:cubicBezTo>
                  <a:pt x="144408" y="652762"/>
                  <a:pt x="141210" y="638375"/>
                  <a:pt x="150269" y="633046"/>
                </a:cubicBezTo>
                <a:cubicBezTo>
                  <a:pt x="159328" y="627717"/>
                  <a:pt x="174248" y="635710"/>
                  <a:pt x="185438" y="633046"/>
                </a:cubicBezTo>
                <a:cubicBezTo>
                  <a:pt x="196628" y="630382"/>
                  <a:pt x="207286" y="625053"/>
                  <a:pt x="217410" y="617060"/>
                </a:cubicBezTo>
                <a:cubicBezTo>
                  <a:pt x="227534" y="609067"/>
                  <a:pt x="237126" y="586686"/>
                  <a:pt x="246185" y="585088"/>
                </a:cubicBezTo>
                <a:cubicBezTo>
                  <a:pt x="255244" y="583490"/>
                  <a:pt x="253113" y="609067"/>
                  <a:pt x="271763" y="607469"/>
                </a:cubicBezTo>
                <a:cubicBezTo>
                  <a:pt x="290413" y="605871"/>
                  <a:pt x="341035" y="587220"/>
                  <a:pt x="358087" y="575497"/>
                </a:cubicBezTo>
                <a:cubicBezTo>
                  <a:pt x="375139" y="563774"/>
                  <a:pt x="349028" y="544590"/>
                  <a:pt x="374073" y="537130"/>
                </a:cubicBezTo>
                <a:cubicBezTo>
                  <a:pt x="399118" y="529670"/>
                  <a:pt x="476384" y="530736"/>
                  <a:pt x="508356" y="530736"/>
                </a:cubicBezTo>
                <a:cubicBezTo>
                  <a:pt x="540328" y="530736"/>
                  <a:pt x="553649" y="544057"/>
                  <a:pt x="565905" y="537130"/>
                </a:cubicBezTo>
                <a:cubicBezTo>
                  <a:pt x="578161" y="530203"/>
                  <a:pt x="585621" y="513151"/>
                  <a:pt x="581891" y="489172"/>
                </a:cubicBezTo>
                <a:cubicBezTo>
                  <a:pt x="578161" y="465193"/>
                  <a:pt x="547255" y="422031"/>
                  <a:pt x="543525" y="393256"/>
                </a:cubicBezTo>
                <a:cubicBezTo>
                  <a:pt x="539795" y="364481"/>
                  <a:pt x="570701" y="336772"/>
                  <a:pt x="559511" y="316523"/>
                </a:cubicBezTo>
                <a:cubicBezTo>
                  <a:pt x="548321" y="296274"/>
                  <a:pt x="489173" y="287215"/>
                  <a:pt x="476384" y="271762"/>
                </a:cubicBezTo>
                <a:cubicBezTo>
                  <a:pt x="463595" y="256309"/>
                  <a:pt x="487041" y="245652"/>
                  <a:pt x="482778" y="223804"/>
                </a:cubicBezTo>
                <a:cubicBezTo>
                  <a:pt x="478515" y="201956"/>
                  <a:pt x="455602" y="171050"/>
                  <a:pt x="450806" y="140677"/>
                </a:cubicBezTo>
                <a:cubicBezTo>
                  <a:pt x="446010" y="110304"/>
                  <a:pt x="444944" y="65010"/>
                  <a:pt x="454003" y="41564"/>
                </a:cubicBezTo>
                <a:cubicBezTo>
                  <a:pt x="463062" y="18118"/>
                  <a:pt x="505158" y="0"/>
                  <a:pt x="505158" y="0"/>
                </a:cubicBezTo>
                <a:lnTo>
                  <a:pt x="505158" y="0"/>
                </a:lnTo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99B649C6-2152-4BB7-AF0B-6B0E2DB0BE82}"/>
              </a:ext>
            </a:extLst>
          </p:cNvPr>
          <p:cNvSpPr/>
          <p:nvPr/>
        </p:nvSpPr>
        <p:spPr>
          <a:xfrm>
            <a:off x="4802965" y="1879188"/>
            <a:ext cx="600307" cy="141098"/>
          </a:xfrm>
          <a:custGeom>
            <a:avLst/>
            <a:gdLst>
              <a:gd name="connsiteX0" fmla="*/ 3480 w 591766"/>
              <a:gd name="connsiteY0" fmla="*/ 170219 h 170219"/>
              <a:gd name="connsiteX1" fmla="*/ 283 w 591766"/>
              <a:gd name="connsiteY1" fmla="*/ 64711 h 170219"/>
              <a:gd name="connsiteX2" fmla="*/ 9875 w 591766"/>
              <a:gd name="connsiteY2" fmla="*/ 26345 h 170219"/>
              <a:gd name="connsiteX3" fmla="*/ 70622 w 591766"/>
              <a:gd name="connsiteY3" fmla="*/ 7162 h 170219"/>
              <a:gd name="connsiteX4" fmla="*/ 172932 w 591766"/>
              <a:gd name="connsiteY4" fmla="*/ 767 h 170219"/>
              <a:gd name="connsiteX5" fmla="*/ 320003 w 591766"/>
              <a:gd name="connsiteY5" fmla="*/ 23148 h 170219"/>
              <a:gd name="connsiteX6" fmla="*/ 444694 w 591766"/>
              <a:gd name="connsiteY6" fmla="*/ 39134 h 170219"/>
              <a:gd name="connsiteX7" fmla="*/ 591766 w 591766"/>
              <a:gd name="connsiteY7" fmla="*/ 87092 h 170219"/>
              <a:gd name="connsiteX0" fmla="*/ 372 w 600307"/>
              <a:gd name="connsiteY0" fmla="*/ 141098 h 141098"/>
              <a:gd name="connsiteX1" fmla="*/ 8824 w 600307"/>
              <a:gd name="connsiteY1" fmla="*/ 64711 h 141098"/>
              <a:gd name="connsiteX2" fmla="*/ 18416 w 600307"/>
              <a:gd name="connsiteY2" fmla="*/ 26345 h 141098"/>
              <a:gd name="connsiteX3" fmla="*/ 79163 w 600307"/>
              <a:gd name="connsiteY3" fmla="*/ 7162 h 141098"/>
              <a:gd name="connsiteX4" fmla="*/ 181473 w 600307"/>
              <a:gd name="connsiteY4" fmla="*/ 767 h 141098"/>
              <a:gd name="connsiteX5" fmla="*/ 328544 w 600307"/>
              <a:gd name="connsiteY5" fmla="*/ 23148 h 141098"/>
              <a:gd name="connsiteX6" fmla="*/ 453235 w 600307"/>
              <a:gd name="connsiteY6" fmla="*/ 39134 h 141098"/>
              <a:gd name="connsiteX7" fmla="*/ 600307 w 600307"/>
              <a:gd name="connsiteY7" fmla="*/ 87092 h 14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307" h="141098">
                <a:moveTo>
                  <a:pt x="372" y="141098"/>
                </a:moveTo>
                <a:cubicBezTo>
                  <a:pt x="-1760" y="100333"/>
                  <a:pt x="5817" y="83836"/>
                  <a:pt x="8824" y="64711"/>
                </a:cubicBezTo>
                <a:cubicBezTo>
                  <a:pt x="11831" y="45586"/>
                  <a:pt x="6693" y="35936"/>
                  <a:pt x="18416" y="26345"/>
                </a:cubicBezTo>
                <a:cubicBezTo>
                  <a:pt x="30139" y="16753"/>
                  <a:pt x="51987" y="11425"/>
                  <a:pt x="79163" y="7162"/>
                </a:cubicBezTo>
                <a:cubicBezTo>
                  <a:pt x="106339" y="2899"/>
                  <a:pt x="139910" y="-1897"/>
                  <a:pt x="181473" y="767"/>
                </a:cubicBezTo>
                <a:cubicBezTo>
                  <a:pt x="223036" y="3431"/>
                  <a:pt x="283250" y="16754"/>
                  <a:pt x="328544" y="23148"/>
                </a:cubicBezTo>
                <a:cubicBezTo>
                  <a:pt x="373838" y="29542"/>
                  <a:pt x="407941" y="28477"/>
                  <a:pt x="453235" y="39134"/>
                </a:cubicBezTo>
                <a:cubicBezTo>
                  <a:pt x="498529" y="49791"/>
                  <a:pt x="549418" y="68441"/>
                  <a:pt x="600307" y="87092"/>
                </a:cubicBezTo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2F966200-A2E5-474D-9236-4082651B9B7D}"/>
              </a:ext>
            </a:extLst>
          </p:cNvPr>
          <p:cNvSpPr/>
          <p:nvPr/>
        </p:nvSpPr>
        <p:spPr>
          <a:xfrm>
            <a:off x="5215575" y="1800026"/>
            <a:ext cx="101373" cy="113226"/>
          </a:xfrm>
          <a:custGeom>
            <a:avLst/>
            <a:gdLst>
              <a:gd name="connsiteX0" fmla="*/ 98700 w 98700"/>
              <a:gd name="connsiteY0" fmla="*/ 0 h 116143"/>
              <a:gd name="connsiteX1" fmla="*/ 79517 w 98700"/>
              <a:gd name="connsiteY1" fmla="*/ 57550 h 116143"/>
              <a:gd name="connsiteX2" fmla="*/ 41151 w 98700"/>
              <a:gd name="connsiteY2" fmla="*/ 95916 h 116143"/>
              <a:gd name="connsiteX3" fmla="*/ 2784 w 98700"/>
              <a:gd name="connsiteY3" fmla="*/ 115099 h 116143"/>
              <a:gd name="connsiteX4" fmla="*/ 5981 w 98700"/>
              <a:gd name="connsiteY4" fmla="*/ 111902 h 11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700" h="116143">
                <a:moveTo>
                  <a:pt x="98700" y="0"/>
                </a:moveTo>
                <a:cubicBezTo>
                  <a:pt x="93904" y="20782"/>
                  <a:pt x="89108" y="41564"/>
                  <a:pt x="79517" y="57550"/>
                </a:cubicBezTo>
                <a:cubicBezTo>
                  <a:pt x="69926" y="73536"/>
                  <a:pt x="53940" y="86324"/>
                  <a:pt x="41151" y="95916"/>
                </a:cubicBezTo>
                <a:cubicBezTo>
                  <a:pt x="28362" y="105508"/>
                  <a:pt x="8646" y="112435"/>
                  <a:pt x="2784" y="115099"/>
                </a:cubicBezTo>
                <a:cubicBezTo>
                  <a:pt x="-3078" y="117763"/>
                  <a:pt x="1451" y="114832"/>
                  <a:pt x="5981" y="111902"/>
                </a:cubicBezTo>
              </a:path>
            </a:pathLst>
          </a:cu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 descr="ÐÐ°ÑÑÐ¸Ð½ÐºÐ¸ Ð¿Ð¾ Ð·Ð°Ð¿ÑÐ¾ÑÑ Ð±ÐµÐ»Ð¾Ð¼Ð¾ÑÐºÐ°Ð½Ð°Ð» ÑÑÑÐ¾Ð¹ÐºÐ°">
            <a:extLst>
              <a:ext uri="{FF2B5EF4-FFF2-40B4-BE49-F238E27FC236}">
                <a16:creationId xmlns:a16="http://schemas.microsoft.com/office/drawing/2014/main" id="{5225690D-DAFE-443A-86A3-0C6B264A8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7912" y="1923198"/>
            <a:ext cx="2984505" cy="213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ÐÐ°ÑÑÐ¸Ð½ÐºÐ¸ Ð¿Ð¾ Ð·Ð°Ð¿ÑÐ¾ÑÑ ÐÐ¾Ð»Ð¶ÑÐºÐ°Ñ ÐÐ­Ð¡ Ð²Ð¸Ð´ ÑÐ²ÐµÑÑÑ">
            <a:extLst>
              <a:ext uri="{FF2B5EF4-FFF2-40B4-BE49-F238E27FC236}">
                <a16:creationId xmlns:a16="http://schemas.microsoft.com/office/drawing/2014/main" id="{7E8A9EB2-F21C-4CC5-889D-0DA86CD13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4078" y="1920264"/>
            <a:ext cx="2988339" cy="21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id="{6894BBAB-3677-4746-92CF-ECDB2118A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0413" y="1919361"/>
            <a:ext cx="2995563" cy="213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DBE1D35C-AF88-4BF4-9CD1-957A7971DD38}"/>
              </a:ext>
            </a:extLst>
          </p:cNvPr>
          <p:cNvSpPr/>
          <p:nvPr/>
        </p:nvSpPr>
        <p:spPr>
          <a:xfrm>
            <a:off x="5741601" y="427777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7" name="Прямоугольная выноска 46">
            <a:extLst>
              <a:ext uri="{FF2B5EF4-FFF2-40B4-BE49-F238E27FC236}">
                <a16:creationId xmlns:a16="http://schemas.microsoft.com/office/drawing/2014/main" id="{01D988DA-8F5B-4B26-85AA-4AFA17E1D2D0}"/>
              </a:ext>
            </a:extLst>
          </p:cNvPr>
          <p:cNvSpPr/>
          <p:nvPr/>
        </p:nvSpPr>
        <p:spPr>
          <a:xfrm>
            <a:off x="4545320" y="4336887"/>
            <a:ext cx="1046672" cy="455476"/>
          </a:xfrm>
          <a:prstGeom prst="wedgeRectCallout">
            <a:avLst>
              <a:gd name="adj1" fmla="val 69171"/>
              <a:gd name="adj2" fmla="val -4563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Волжская ГЭС</a:t>
            </a:r>
          </a:p>
        </p:txBody>
      </p:sp>
      <p:sp>
        <p:nvSpPr>
          <p:cNvPr id="19" name="Прямоугольная выноска 46">
            <a:extLst>
              <a:ext uri="{FF2B5EF4-FFF2-40B4-BE49-F238E27FC236}">
                <a16:creationId xmlns:a16="http://schemas.microsoft.com/office/drawing/2014/main" id="{D86E53A7-B36B-4BEC-9F48-40F0835116E6}"/>
              </a:ext>
            </a:extLst>
          </p:cNvPr>
          <p:cNvSpPr/>
          <p:nvPr/>
        </p:nvSpPr>
        <p:spPr>
          <a:xfrm>
            <a:off x="3383975" y="1863156"/>
            <a:ext cx="1232835" cy="659568"/>
          </a:xfrm>
          <a:prstGeom prst="wedgeRectCallout">
            <a:avLst>
              <a:gd name="adj1" fmla="val 45651"/>
              <a:gd name="adj2" fmla="val 11651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 err="1">
                <a:solidFill>
                  <a:srgbClr val="4E361E"/>
                </a:solidFill>
              </a:rPr>
              <a:t>Беломоро</a:t>
            </a:r>
            <a:r>
              <a:rPr lang="ru-RU" sz="1400" dirty="0">
                <a:solidFill>
                  <a:srgbClr val="4E361E"/>
                </a:solidFill>
              </a:rPr>
              <a:t>-Балтийский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 канал</a:t>
            </a:r>
          </a:p>
        </p:txBody>
      </p:sp>
      <p:sp>
        <p:nvSpPr>
          <p:cNvPr id="21" name="Прямоугольная выноска 46">
            <a:extLst>
              <a:ext uri="{FF2B5EF4-FFF2-40B4-BE49-F238E27FC236}">
                <a16:creationId xmlns:a16="http://schemas.microsoft.com/office/drawing/2014/main" id="{E630AB73-223D-43DD-A92E-ED004359C2AB}"/>
              </a:ext>
            </a:extLst>
          </p:cNvPr>
          <p:cNvSpPr/>
          <p:nvPr/>
        </p:nvSpPr>
        <p:spPr>
          <a:xfrm>
            <a:off x="3896651" y="391290"/>
            <a:ext cx="1232835" cy="659568"/>
          </a:xfrm>
          <a:prstGeom prst="wedgeRectCallout">
            <a:avLst>
              <a:gd name="adj1" fmla="val 26905"/>
              <a:gd name="adj2" fmla="val 17745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Кольская железная дорога</a:t>
            </a:r>
          </a:p>
        </p:txBody>
      </p:sp>
    </p:spTree>
    <p:extLst>
      <p:ext uri="{BB962C8B-B14F-4D97-AF65-F5344CB8AC3E}">
        <p14:creationId xmlns:p14="http://schemas.microsoft.com/office/powerpoint/2010/main" val="242531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69405" y="3172754"/>
            <a:ext cx="2307196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180" y="3175959"/>
            <a:ext cx="2515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Возник дефицит товаров лёгкой промышленности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народного потребления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04245" y="2304278"/>
            <a:ext cx="2307195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9405" y="1675626"/>
            <a:ext cx="2307195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19" idx="3"/>
            <a:endCxn id="22" idx="1"/>
          </p:cNvCxnSpPr>
          <p:nvPr/>
        </p:nvCxnSpPr>
        <p:spPr>
          <a:xfrm>
            <a:off x="3276600" y="2044958"/>
            <a:ext cx="283605" cy="7386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4" idx="3"/>
            <a:endCxn id="22" idx="1"/>
          </p:cNvCxnSpPr>
          <p:nvPr/>
        </p:nvCxnSpPr>
        <p:spPr>
          <a:xfrm flipV="1">
            <a:off x="3276601" y="2783622"/>
            <a:ext cx="283604" cy="7584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49623" y="2308651"/>
            <a:ext cx="2416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Были установлены нормы потребления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по хлебу, маслу, сахару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другим продуктам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585" y="1787841"/>
            <a:ext cx="218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Была создана мощная индустриальная база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483059-0856-4183-9DF6-613B4FC84140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Цена и издержки индустриализации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97019-8194-457F-9122-5AD019317496}"/>
              </a:ext>
            </a:extLst>
          </p:cNvPr>
          <p:cNvSpPr txBox="1"/>
          <p:nvPr/>
        </p:nvSpPr>
        <p:spPr>
          <a:xfrm>
            <a:off x="3560205" y="2414290"/>
            <a:ext cx="2371257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3" name="Скругленная соединительная линия 30">
            <a:extLst>
              <a:ext uri="{FF2B5EF4-FFF2-40B4-BE49-F238E27FC236}">
                <a16:creationId xmlns:a16="http://schemas.microsoft.com/office/drawing/2014/main" id="{37FC0D37-DFF8-4E7C-BBB5-2F23CDAF2CB5}"/>
              </a:ext>
            </a:extLst>
          </p:cNvPr>
          <p:cNvCxnSpPr>
            <a:cxnSpLocks/>
            <a:stCxn id="22" idx="3"/>
            <a:endCxn id="29" idx="1"/>
          </p:cNvCxnSpPr>
          <p:nvPr/>
        </p:nvCxnSpPr>
        <p:spPr>
          <a:xfrm>
            <a:off x="5931462" y="2783622"/>
            <a:ext cx="27278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143DEF-9533-44B6-81C8-EEFF2DC9EC99}"/>
              </a:ext>
            </a:extLst>
          </p:cNvPr>
          <p:cNvSpPr txBox="1"/>
          <p:nvPr/>
        </p:nvSpPr>
        <p:spPr>
          <a:xfrm>
            <a:off x="3411065" y="2420666"/>
            <a:ext cx="2680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 1929 по 1935 год в СССР действовала карточная система </a:t>
            </a:r>
          </a:p>
        </p:txBody>
      </p:sp>
    </p:spTree>
    <p:extLst>
      <p:ext uri="{BB962C8B-B14F-4D97-AF65-F5344CB8AC3E}">
        <p14:creationId xmlns:p14="http://schemas.microsoft.com/office/powerpoint/2010/main" val="25510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/>
      <p:bldP spid="29" grpId="0" animBg="1"/>
      <p:bldP spid="19" grpId="0" animBg="1"/>
      <p:bldP spid="13" grpId="0"/>
      <p:bldP spid="14" grpId="0"/>
      <p:bldP spid="22" grpId="0" animBg="1"/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818075"/>
            <a:ext cx="40338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Первые пятилетки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391837"/>
            <a:ext cx="4033837" cy="11705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Руководящие работники, передовики производства, высший командный состав Красной Армии проблем со снабжением продуктами не имели и получали более высокую зарплату, чем рядовые работники.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14E3D6-BF53-4B3A-8F83-BDFFA6C4CD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16"/>
          <a:stretch/>
        </p:blipFill>
        <p:spPr>
          <a:xfrm>
            <a:off x="4392615" y="1129990"/>
            <a:ext cx="4751386" cy="28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276600" y="3363519"/>
            <a:ext cx="2583433" cy="68485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1620876"/>
            <a:ext cx="2583431" cy="6666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2952" y="1584856"/>
            <a:ext cx="2570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 предотвращения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 текучести кадров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97024" y="3439174"/>
            <a:ext cx="3342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Введение трудовых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книжек в 1939 году</a:t>
            </a:r>
          </a:p>
        </p:txBody>
      </p:sp>
      <p:cxnSp>
        <p:nvCxnSpPr>
          <p:cNvPr id="32" name="Скругленная соединительная линия 31"/>
          <p:cNvCxnSpPr>
            <a:cxnSpLocks/>
            <a:stCxn id="27" idx="1"/>
            <a:endCxn id="5" idx="1"/>
          </p:cNvCxnSpPr>
          <p:nvPr/>
        </p:nvCxnSpPr>
        <p:spPr>
          <a:xfrm rot="10800000">
            <a:off x="3268754" y="2810720"/>
            <a:ext cx="7846" cy="895224"/>
          </a:xfrm>
          <a:prstGeom prst="curvedConnector3">
            <a:avLst>
              <a:gd name="adj1" fmla="val 301358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76601" y="2492197"/>
            <a:ext cx="2583432" cy="63704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8754" y="2441388"/>
            <a:ext cx="2583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Принятие мер для закрепления рабочих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производстве </a:t>
            </a:r>
          </a:p>
        </p:txBody>
      </p:sp>
      <p:cxnSp>
        <p:nvCxnSpPr>
          <p:cNvPr id="34" name="Скругленная соединительная линия 33"/>
          <p:cNvCxnSpPr>
            <a:cxnSpLocks/>
            <a:stCxn id="17" idx="3"/>
            <a:endCxn id="5" idx="3"/>
          </p:cNvCxnSpPr>
          <p:nvPr/>
        </p:nvCxnSpPr>
        <p:spPr>
          <a:xfrm flipH="1">
            <a:off x="5852191" y="1954188"/>
            <a:ext cx="7840" cy="856532"/>
          </a:xfrm>
          <a:prstGeom prst="curvedConnector3">
            <a:avLst>
              <a:gd name="adj1" fmla="val -2915816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>
            <a:cxnSpLocks/>
            <a:stCxn id="26" idx="3"/>
            <a:endCxn id="27" idx="3"/>
          </p:cNvCxnSpPr>
          <p:nvPr/>
        </p:nvCxnSpPr>
        <p:spPr>
          <a:xfrm>
            <a:off x="5860033" y="2810720"/>
            <a:ext cx="12700" cy="89522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cxnSpLocks/>
            <a:stCxn id="26" idx="1"/>
            <a:endCxn id="17" idx="1"/>
          </p:cNvCxnSpPr>
          <p:nvPr/>
        </p:nvCxnSpPr>
        <p:spPr>
          <a:xfrm rot="10800000">
            <a:off x="3276601" y="1954188"/>
            <a:ext cx="1" cy="8565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86D321-2B8C-46CB-A319-96F3166745E8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Цена и издержки индустриализации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33994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 animBg="1"/>
      <p:bldP spid="25" grpId="0"/>
      <p:bldP spid="14" grpId="0"/>
      <p:bldP spid="26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-fotki.yandex.ru/get/6201/30348152.11e/0_5f0dc_b1f052cf_orig">
            <a:extLst>
              <a:ext uri="{FF2B5EF4-FFF2-40B4-BE49-F238E27FC236}">
                <a16:creationId xmlns:a16="http://schemas.microsoft.com/office/drawing/2014/main" id="{1EB14F1A-8FF5-4023-A586-6E428D5F3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0614" y="1513255"/>
            <a:ext cx="5159372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осуждённых учёных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конструкторов с 1929 года организовывались специальные технические бюро.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них они могли продолжать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свою научную деятельность. </a:t>
            </a:r>
          </a:p>
        </p:txBody>
      </p:sp>
      <p:pic>
        <p:nvPicPr>
          <p:cNvPr id="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A776868-4699-4DF4-8F77-68C59C6BB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730113"/>
            <a:ext cx="2917825" cy="368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1CE898-FE93-42EF-AFC5-39E707917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6" b="7385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5B3F6A-40D5-43CD-8F8E-06CB8AF47638}"/>
              </a:ext>
            </a:extLst>
          </p:cNvPr>
          <p:cNvSpPr txBox="1"/>
          <p:nvPr/>
        </p:nvSpPr>
        <p:spPr>
          <a:xfrm>
            <a:off x="1" y="3757417"/>
            <a:ext cx="377189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результате форсированной индустриализации в СССР появились новые отрасли промышленности.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25423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Новые отрасли промышленности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5" y="1503928"/>
            <a:ext cx="26452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Тракторостроение.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3862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3038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5" y="2431911"/>
            <a:ext cx="20813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Авиастроение.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2675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5" y="3399061"/>
            <a:ext cx="28852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Автомобилестроение.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2312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5" y="4362767"/>
            <a:ext cx="23709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Моторостроение.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F7735EE1-C4CC-404D-AE55-C251A6502DF5}"/>
              </a:ext>
            </a:extLst>
          </p:cNvPr>
          <p:cNvSpPr/>
          <p:nvPr/>
        </p:nvSpPr>
        <p:spPr>
          <a:xfrm>
            <a:off x="4397058" y="13922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9DD4A7-B2BB-4F4A-8CE6-A449B52E17DE}"/>
              </a:ext>
            </a:extLst>
          </p:cNvPr>
          <p:cNvSpPr txBox="1"/>
          <p:nvPr/>
        </p:nvSpPr>
        <p:spPr>
          <a:xfrm>
            <a:off x="5225158" y="1520327"/>
            <a:ext cx="20813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Станкостроение.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DBE1FE3-D530-46FE-9E5C-799DB3D22359}"/>
              </a:ext>
            </a:extLst>
          </p:cNvPr>
          <p:cNvSpPr/>
          <p:nvPr/>
        </p:nvSpPr>
        <p:spPr>
          <a:xfrm>
            <a:off x="4396860" y="23559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AD5EEE-3FD7-47E9-AF6E-E5B8B4AC9FEB}"/>
              </a:ext>
            </a:extLst>
          </p:cNvPr>
          <p:cNvSpPr txBox="1"/>
          <p:nvPr/>
        </p:nvSpPr>
        <p:spPr>
          <a:xfrm>
            <a:off x="5225158" y="2485755"/>
            <a:ext cx="33702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Тяжёлое машиностроение. 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E97DFAF-6443-4BED-A8C6-363140628FA6}"/>
              </a:ext>
            </a:extLst>
          </p:cNvPr>
          <p:cNvSpPr/>
          <p:nvPr/>
        </p:nvSpPr>
        <p:spPr>
          <a:xfrm>
            <a:off x="4397058" y="33196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439B80-2648-4E03-89A1-0359F5F30C33}"/>
              </a:ext>
            </a:extLst>
          </p:cNvPr>
          <p:cNvSpPr txBox="1"/>
          <p:nvPr/>
        </p:nvSpPr>
        <p:spPr>
          <a:xfrm>
            <a:off x="5225158" y="3451183"/>
            <a:ext cx="32020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Сельхозмашиностроение.</a:t>
            </a:r>
          </a:p>
        </p:txBody>
      </p:sp>
    </p:spTree>
    <p:extLst>
      <p:ext uri="{BB962C8B-B14F-4D97-AF65-F5344CB8AC3E}">
        <p14:creationId xmlns:p14="http://schemas.microsoft.com/office/powerpoint/2010/main" val="35451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  <p:bldP spid="18" grpId="0" animBg="1"/>
      <p:bldP spid="19" grpId="0"/>
      <p:bldP spid="16" grpId="0" animBg="1"/>
      <p:bldP spid="20" grpId="0"/>
      <p:bldP spid="21" grpId="0" animBg="1"/>
      <p:bldP spid="23" grpId="0"/>
      <p:bldP spid="24" grpId="0" animBg="1"/>
      <p:bldP spid="2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9C59BBC-77C7-417A-874E-0AEB0081B14E}"/>
              </a:ext>
            </a:extLst>
          </p:cNvPr>
          <p:cNvGrpSpPr/>
          <p:nvPr/>
        </p:nvGrpSpPr>
        <p:grpSpPr>
          <a:xfrm>
            <a:off x="358775" y="1874655"/>
            <a:ext cx="4033839" cy="1394190"/>
            <a:chOff x="358775" y="1457260"/>
            <a:chExt cx="4033839" cy="139419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5" y="145726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Форсированная индустриализация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391837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Высокого уровня достигло развитие химической промышленности, энергетики.</a:t>
              </a:r>
            </a:p>
          </p:txBody>
        </p:sp>
      </p:grpSp>
      <p:pic>
        <p:nvPicPr>
          <p:cNvPr id="51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81B3595F-26DD-4386-87B0-D9FF3F8E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990600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924841" y="3234423"/>
            <a:ext cx="2424384" cy="10158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30945" y="1600321"/>
            <a:ext cx="2418279" cy="10121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36" idx="3"/>
            <a:endCxn id="17" idx="1"/>
          </p:cNvCxnSpPr>
          <p:nvPr/>
        </p:nvCxnSpPr>
        <p:spPr>
          <a:xfrm flipV="1">
            <a:off x="5584722" y="2106380"/>
            <a:ext cx="346223" cy="86648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6" idx="3"/>
            <a:endCxn id="22" idx="1"/>
          </p:cNvCxnSpPr>
          <p:nvPr/>
        </p:nvCxnSpPr>
        <p:spPr>
          <a:xfrm>
            <a:off x="5584722" y="2972868"/>
            <a:ext cx="340119" cy="76947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24840" y="1711453"/>
            <a:ext cx="2424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Начало разработки нефтяных месторождений в Поволжье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4375" y="3266786"/>
            <a:ext cx="2500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Возникновение крупных угольно-металлургических производств на Урале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и в Сибири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044" y="2466808"/>
            <a:ext cx="2424384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601" y="2695077"/>
            <a:ext cx="255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Создание новых индустриальных центров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66444" y="2466808"/>
            <a:ext cx="2418278" cy="1012119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67939" y="2616240"/>
            <a:ext cx="2418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Сдвиг промышленного производства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на восток</a:t>
            </a:r>
          </a:p>
        </p:txBody>
      </p:sp>
      <p:cxnSp>
        <p:nvCxnSpPr>
          <p:cNvPr id="79" name="Скругленная соединительная линия 78"/>
          <p:cNvCxnSpPr>
            <a:cxnSpLocks/>
            <a:stCxn id="36" idx="1"/>
            <a:endCxn id="19" idx="3"/>
          </p:cNvCxnSpPr>
          <p:nvPr/>
        </p:nvCxnSpPr>
        <p:spPr>
          <a:xfrm flipH="1">
            <a:off x="2832428" y="2972868"/>
            <a:ext cx="334016" cy="186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AF414C-314D-45C7-8894-8C4D49B64D86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Итоги и достижения промышленного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7426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5" grpId="0"/>
      <p:bldP spid="24" grpId="0"/>
      <p:bldP spid="19" grpId="0" animBg="1"/>
      <p:bldP spid="20" grpId="0"/>
      <p:bldP spid="36" grpId="0" animBg="1"/>
      <p:bldP spid="3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0614" y="1513255"/>
            <a:ext cx="5159372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1931 году была построена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Туркестано-Сибирская железная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дорога.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Она соединила Урало-Сибирский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регион с Казахстаном и Средней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Азией.</a:t>
            </a:r>
          </a:p>
        </p:txBody>
      </p:sp>
      <p:pic>
        <p:nvPicPr>
          <p:cNvPr id="614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86F57955-E69E-46F5-91B4-4DE5BA24F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566" y="898592"/>
            <a:ext cx="2761034" cy="334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первых пятилеток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4" y="1126344"/>
            <a:ext cx="59448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 1938 году СССР занимал второе место в мире по показателям промышленного производства.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1333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0509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5" y="2043935"/>
            <a:ext cx="67958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концу третьей пятилетки в СССР было построено около 9 тысяч новых промышленных предприятий.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0146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4" y="3007641"/>
            <a:ext cx="66321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некоторых отраслях по некоторым показателям СССР обогнал Германию, Францию, Великобританию.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39783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3" y="3971347"/>
            <a:ext cx="59448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всё ещё отставал по производству промышленной продукции на душу населения.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537" y="0"/>
            <a:ext cx="585946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E8C11B-C6C8-4C2E-BB99-65A1C27812A3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CB086E-B966-4B03-92AB-58C5A17AC355}"/>
              </a:ext>
            </a:extLst>
          </p:cNvPr>
          <p:cNvSpPr/>
          <p:nvPr/>
        </p:nvSpPr>
        <p:spPr>
          <a:xfrm>
            <a:off x="270669" y="1326858"/>
            <a:ext cx="2727325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Развивалась городская инфраструктура, появились такие виды транспорта, как автобусы и троллейбусы.</a:t>
            </a:r>
          </a:p>
        </p:txBody>
      </p:sp>
    </p:spTree>
    <p:extLst>
      <p:ext uri="{BB962C8B-B14F-4D97-AF65-F5344CB8AC3E}">
        <p14:creationId xmlns:p14="http://schemas.microsoft.com/office/powerpoint/2010/main" val="38210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Ð¼ÐµÑÑÐ¾ 1935">
            <a:extLst>
              <a:ext uri="{FF2B5EF4-FFF2-40B4-BE49-F238E27FC236}">
                <a16:creationId xmlns:a16="http://schemas.microsoft.com/office/drawing/2014/main" id="{698AE744-8E89-4944-9A78-F8ACC6A7A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A91E17-6C77-48F1-8F08-19945A0AFDAB}"/>
              </a:ext>
            </a:extLst>
          </p:cNvPr>
          <p:cNvSpPr txBox="1"/>
          <p:nvPr/>
        </p:nvSpPr>
        <p:spPr>
          <a:xfrm>
            <a:off x="1" y="3972860"/>
            <a:ext cx="349857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1935 году была запущена первая линия московского метро.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C4FED43-FA43-4379-A75C-653F5A94CE98}"/>
              </a:ext>
            </a:extLst>
          </p:cNvPr>
          <p:cNvSpPr/>
          <p:nvPr/>
        </p:nvSpPr>
        <p:spPr>
          <a:xfrm>
            <a:off x="6992746" y="38930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EDEC76B-95AC-4AAD-977B-EAF17F0E3D58}"/>
              </a:ext>
            </a:extLst>
          </p:cNvPr>
          <p:cNvSpPr/>
          <p:nvPr/>
        </p:nvSpPr>
        <p:spPr>
          <a:xfrm>
            <a:off x="6992746" y="1058468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Первые пассажиры московского метро</a:t>
            </a:r>
          </a:p>
        </p:txBody>
      </p:sp>
    </p:spTree>
    <p:extLst>
      <p:ext uri="{BB962C8B-B14F-4D97-AF65-F5344CB8AC3E}">
        <p14:creationId xmlns:p14="http://schemas.microsoft.com/office/powerpoint/2010/main" val="6198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13793" y="1308201"/>
            <a:ext cx="3069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Форсированная индустриализация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СССР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1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Масштабные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перемены в народном хозяйстве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305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Значительные изменения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в социальном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составе населения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00121" y="2822882"/>
            <a:ext cx="2982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Резкий рост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численности рабочего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класса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Итоги первых пятилеток</a:t>
            </a:r>
          </a:p>
        </p:txBody>
      </p:sp>
    </p:spTree>
    <p:extLst>
      <p:ext uri="{BB962C8B-B14F-4D97-AF65-F5344CB8AC3E}">
        <p14:creationId xmlns:p14="http://schemas.microsoft.com/office/powerpoint/2010/main" val="11974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70890"/>
            <a:ext cx="69141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Разработка и принятие плана первой пятилетки.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1866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33326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287" y="1852751"/>
            <a:ext cx="653123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Финансирование ускоренного промышленного производства.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464943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Цена и издержки индустриализации.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59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288" y="2731180"/>
            <a:ext cx="65312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Ход и особенности советской индустриализации.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84EB40C-60C3-4CA8-A09F-259AF0BA1EE4}"/>
              </a:ext>
            </a:extLst>
          </p:cNvPr>
          <p:cNvSpPr/>
          <p:nvPr/>
        </p:nvSpPr>
        <p:spPr>
          <a:xfrm>
            <a:off x="358775" y="4063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8859D-C88D-4761-8C9B-7E15C90DE460}"/>
              </a:ext>
            </a:extLst>
          </p:cNvPr>
          <p:cNvSpPr txBox="1"/>
          <p:nvPr/>
        </p:nvSpPr>
        <p:spPr>
          <a:xfrm>
            <a:off x="898774" y="4197873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Итоги и достижения промышленного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4314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  <p:bldP spid="19" grpId="0" animBg="1"/>
      <p:bldP spid="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ÑÐ¾Ð²ÐµÑÑÐºÐ¸Ðµ ÑÑÑÐ´ÐµÐ½ÑÑ 1930-Ðµ">
            <a:extLst>
              <a:ext uri="{FF2B5EF4-FFF2-40B4-BE49-F238E27FC236}">
                <a16:creationId xmlns:a16="http://schemas.microsoft.com/office/drawing/2014/main" id="{3AB0D606-6E27-41DE-ACA4-6D3327990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ÐÐ°ÑÑÐ¸Ð½ÐºÐ¸ Ð¿Ð¾ Ð·Ð°Ð¿ÑÐ¾ÑÑ soviet athletes">
            <a:extLst>
              <a:ext uri="{FF2B5EF4-FFF2-40B4-BE49-F238E27FC236}">
                <a16:creationId xmlns:a16="http://schemas.microsoft.com/office/drawing/2014/main" id="{CFBAF8F5-8EA2-4637-AC85-0A0F7DA8F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7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«Великий перелом».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558885"/>
            <a:ext cx="788645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1925 году был взят курс на проведение форсированной индустриализации в СССР.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3987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246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393507"/>
            <a:ext cx="645996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в годы первых пятилеток была создана мощная индустриальная база.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33364"/>
            <a:ext cx="66808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ликвидирована безработица. Значительно вырос рабочий класс. 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BB78009-F9D7-48D3-8392-669544BCD99A}"/>
              </a:ext>
            </a:extLst>
          </p:cNvPr>
          <p:cNvSpPr/>
          <p:nvPr/>
        </p:nvSpPr>
        <p:spPr>
          <a:xfrm>
            <a:off x="358774" y="40679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9E873-F22F-4C87-AC8D-62DA478C4FD6}"/>
              </a:ext>
            </a:extLst>
          </p:cNvPr>
          <p:cNvSpPr txBox="1"/>
          <p:nvPr/>
        </p:nvSpPr>
        <p:spPr>
          <a:xfrm>
            <a:off x="898774" y="4076749"/>
            <a:ext cx="66808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Сформировалась новая советская интеллигенция из выходцев из рабочих и крестьян.</a:t>
            </a:r>
          </a:p>
        </p:txBody>
      </p:sp>
    </p:spTree>
    <p:extLst>
      <p:ext uri="{BB962C8B-B14F-4D97-AF65-F5344CB8AC3E}">
        <p14:creationId xmlns:p14="http://schemas.microsoft.com/office/powerpoint/2010/main" val="12232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0" grpId="0" animBg="1"/>
      <p:bldP spid="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«Великий перелом».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Индустриализация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32829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Сталинская индустриализация была основана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сверхцентрализации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и репрессиях.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645996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Возник дефицит товаров лёгкой промышленности и народного потребления.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663778"/>
            <a:ext cx="7418960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Форсированная индустриализация была проведена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за счёт выкачанных из деревни ресурсов, внутренних займов, дешёвой рабочей силы, труда заключённых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пролетарского энтузиазма.</a:t>
            </a:r>
          </a:p>
        </p:txBody>
      </p:sp>
    </p:spTree>
    <p:extLst>
      <p:ext uri="{BB962C8B-B14F-4D97-AF65-F5344CB8AC3E}">
        <p14:creationId xmlns:p14="http://schemas.microsoft.com/office/powerpoint/2010/main" val="34583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346530" y="394329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6530" y="1136132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46530" y="207185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46530" y="3007572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Положение СССР к концу 1920-х годов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3458" y="1198101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Увеличение отставания Советского Союза от западных стран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0386" y="2238237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Рост безработицы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35866" y="3066237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Острая нехватка продовольствия в городах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35866" y="4001956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 немедленного перевооружения армии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79C29B-886F-4605-BE6F-11E50D9A4BBA}"/>
              </a:ext>
            </a:extLst>
          </p:cNvPr>
          <p:cNvSpPr txBox="1"/>
          <p:nvPr/>
        </p:nvSpPr>
        <p:spPr>
          <a:xfrm>
            <a:off x="5223159" y="2271530"/>
            <a:ext cx="2628992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5" name="Скругленная соединительная линия 9">
            <a:extLst>
              <a:ext uri="{FF2B5EF4-FFF2-40B4-BE49-F238E27FC236}">
                <a16:creationId xmlns:a16="http://schemas.microsoft.com/office/drawing/2014/main" id="{FFA47D88-0F24-4898-81D4-A749007C76A1}"/>
              </a:ext>
            </a:extLst>
          </p:cNvPr>
          <p:cNvCxnSpPr>
            <a:cxnSpLocks/>
            <a:stCxn id="17" idx="3"/>
            <a:endCxn id="24" idx="1"/>
          </p:cNvCxnSpPr>
          <p:nvPr/>
        </p:nvCxnSpPr>
        <p:spPr>
          <a:xfrm>
            <a:off x="4843792" y="1456408"/>
            <a:ext cx="379367" cy="13737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5">
            <a:extLst>
              <a:ext uri="{FF2B5EF4-FFF2-40B4-BE49-F238E27FC236}">
                <a16:creationId xmlns:a16="http://schemas.microsoft.com/office/drawing/2014/main" id="{C9DCBADA-3AA9-44AA-8E77-21188F413B53}"/>
              </a:ext>
            </a:extLst>
          </p:cNvPr>
          <p:cNvCxnSpPr>
            <a:cxnSpLocks/>
            <a:stCxn id="19" idx="3"/>
            <a:endCxn id="24" idx="1"/>
          </p:cNvCxnSpPr>
          <p:nvPr/>
        </p:nvCxnSpPr>
        <p:spPr>
          <a:xfrm>
            <a:off x="4843792" y="2392127"/>
            <a:ext cx="379367" cy="4380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30">
            <a:extLst>
              <a:ext uri="{FF2B5EF4-FFF2-40B4-BE49-F238E27FC236}">
                <a16:creationId xmlns:a16="http://schemas.microsoft.com/office/drawing/2014/main" id="{14932E5F-18EF-4B40-B671-54F61FBC49AD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 flipV="1">
            <a:off x="4843792" y="2830169"/>
            <a:ext cx="379367" cy="4976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31">
            <a:extLst>
              <a:ext uri="{FF2B5EF4-FFF2-40B4-BE49-F238E27FC236}">
                <a16:creationId xmlns:a16="http://schemas.microsoft.com/office/drawing/2014/main" id="{E699EACE-51AF-46FB-A96C-2BB521B5A1B3}"/>
              </a:ext>
            </a:extLst>
          </p:cNvPr>
          <p:cNvCxnSpPr>
            <a:cxnSpLocks/>
            <a:stCxn id="35" idx="3"/>
            <a:endCxn id="24" idx="1"/>
          </p:cNvCxnSpPr>
          <p:nvPr/>
        </p:nvCxnSpPr>
        <p:spPr>
          <a:xfrm flipV="1">
            <a:off x="4843792" y="2830169"/>
            <a:ext cx="379367" cy="143339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9F03335-028C-445D-8B6E-210F5C1B682D}"/>
              </a:ext>
            </a:extLst>
          </p:cNvPr>
          <p:cNvSpPr txBox="1"/>
          <p:nvPr/>
        </p:nvSpPr>
        <p:spPr>
          <a:xfrm>
            <a:off x="5110577" y="2464736"/>
            <a:ext cx="2854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Введение планового перераспределения ресурсов между деревней и городами </a:t>
            </a:r>
          </a:p>
        </p:txBody>
      </p:sp>
    </p:spTree>
    <p:extLst>
      <p:ext uri="{BB962C8B-B14F-4D97-AF65-F5344CB8AC3E}">
        <p14:creationId xmlns:p14="http://schemas.microsoft.com/office/powerpoint/2010/main" val="22131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21" grpId="0" animBg="1"/>
      <p:bldP spid="18" grpId="0"/>
      <p:bldP spid="20" grpId="0"/>
      <p:bldP spid="22" grpId="0"/>
      <p:bldP spid="23" grpId="0"/>
      <p:bldP spid="2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ÑÐ°Ð»Ð¸Ð½ Ð³ÐµÑÐ°ÑÐ¸Ð¼Ð¾Ð²">
            <a:extLst>
              <a:ext uri="{FF2B5EF4-FFF2-40B4-BE49-F238E27FC236}">
                <a16:creationId xmlns:a16="http://schemas.microsoft.com/office/drawing/2014/main" id="{F8795FFB-4941-46DD-BF5F-F95AC1CD2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2"/>
            <a:ext cx="35877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ÑÑÐ°Ð»Ð¸Ð½ Ð³ÐµÑÐ°ÑÐ¸Ð¼Ð¾Ð²">
            <a:extLst>
              <a:ext uri="{FF2B5EF4-FFF2-40B4-BE49-F238E27FC236}">
                <a16:creationId xmlns:a16="http://schemas.microsoft.com/office/drawing/2014/main" id="{1C8861D6-7510-483F-A7C7-4A34E282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-1"/>
            <a:ext cx="87852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1925 году было объявлено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необходимости превращения СССР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индустриальное государство.</a:t>
            </a:r>
          </a:p>
        </p:txBody>
      </p:sp>
    </p:spTree>
    <p:extLst>
      <p:ext uri="{BB962C8B-B14F-4D97-AF65-F5344CB8AC3E}">
        <p14:creationId xmlns:p14="http://schemas.microsoft.com/office/powerpoint/2010/main" val="15604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1592</Words>
  <Application>Microsoft Office PowerPoint</Application>
  <PresentationFormat>Экран (16:9)</PresentationFormat>
  <Paragraphs>404</Paragraphs>
  <Slides>73</Slides>
  <Notes>73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73</vt:i4>
      </vt:variant>
    </vt:vector>
  </HeadingPairs>
  <TitlesOfParts>
    <vt:vector size="82" baseType="lpstr">
      <vt:lpstr>Merriweather</vt:lpstr>
      <vt:lpstr>Roboto Slab</vt:lpstr>
      <vt:lpstr>Roboto</vt:lpstr>
      <vt:lpstr>Calibri</vt:lpstr>
      <vt:lpstr>Arial</vt:lpstr>
      <vt:lpstr>1_Тема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2019-04-04T13:38:17Z</dcterms:created>
  <dcterms:modified xsi:type="dcterms:W3CDTF">2019-04-19T15:45:16Z</dcterms:modified>
</cp:coreProperties>
</file>