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88"/>
  </p:notesMasterIdLst>
  <p:sldIdLst>
    <p:sldId id="342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3" r:id="rId78"/>
    <p:sldId id="332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Merriweather" panose="00000500000000000000" pitchFamily="2" charset="-52"/>
      <p:regular r:id="rId93"/>
      <p:bold r:id="rId94"/>
      <p:italic r:id="rId95"/>
      <p:boldItalic r:id="rId96"/>
    </p:embeddedFont>
    <p:embeddedFont>
      <p:font typeface="Roboto" panose="02000000000000000000" pitchFamily="2" charset="0"/>
      <p:regular r:id="rId97"/>
      <p:bold r:id="rId98"/>
      <p:italic r:id="rId99"/>
      <p:boldItalic r:id="rId100"/>
    </p:embeddedFont>
    <p:embeddedFont>
      <p:font typeface="Roboto Slab" pitchFamily="2" charset="0"/>
      <p:regular r:id="rId101"/>
      <p:bold r:id="rId10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84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2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9.fntdata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0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8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50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3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04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68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33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02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58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7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37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62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96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45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9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00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70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94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01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8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54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24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98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36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81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47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61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0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63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85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1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750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20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691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445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603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095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5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55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00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194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2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96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525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932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164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238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99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0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829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454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471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2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967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66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803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92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186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604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267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726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327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62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6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501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579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58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409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142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314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367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716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321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22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5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208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052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586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593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907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100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01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5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97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3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9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38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42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2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1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3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7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¸ÑÐ°Ð°Ðº Ð±ÑÐ¾Ð´ÑÐºÐ¸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83" y="505880"/>
            <a:ext cx="6956431" cy="46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188119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Культурное пространство советского общества </a:t>
            </a:r>
          </a:p>
          <a:p>
            <a:r>
              <a:rPr lang="ru-RU" sz="3600" dirty="0">
                <a:latin typeface="+mj-lt"/>
              </a:rPr>
              <a:t>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11399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946099"/>
            <a:ext cx="492287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Гражданской войны большевики стали серьёзно контролировать духовную жизнь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3664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1921 года прошёл процесс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Петроградской боевой организацией Таганцева. </a:t>
            </a:r>
          </a:p>
        </p:txBody>
      </p:sp>
    </p:spTree>
    <p:extLst>
      <p:ext uri="{BB962C8B-B14F-4D97-AF65-F5344CB8AC3E}">
        <p14:creationId xmlns:p14="http://schemas.microsoft.com/office/powerpoint/2010/main" val="40845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Николаевич Таганцев </a:t>
            </a:r>
          </a:p>
        </p:txBody>
      </p:sp>
    </p:spTree>
    <p:extLst>
      <p:ext uri="{BB962C8B-B14F-4D97-AF65-F5344CB8AC3E}">
        <p14:creationId xmlns:p14="http://schemas.microsoft.com/office/powerpoint/2010/main" val="31706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Степанович Гумилёв</a:t>
            </a:r>
          </a:p>
        </p:txBody>
      </p:sp>
    </p:spTree>
    <p:extLst>
      <p:ext uri="{BB962C8B-B14F-4D97-AF65-F5344CB8AC3E}">
        <p14:creationId xmlns:p14="http://schemas.microsoft.com/office/powerpoint/2010/main" val="36245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7" y="130819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конце сентября 1922 года была проведена операция «Философский пароход»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3" y="1200477"/>
            <a:ext cx="2685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Советское правительство выслало из страны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160 представителей интеллигенции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9" y="284172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Инициатором этой операции стал Владимир Ильич Ленин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8" y="2841724"/>
            <a:ext cx="2639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хотел таким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образом бороться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инакомыслием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9786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Духовная жизнь страны</a:t>
            </a:r>
          </a:p>
        </p:txBody>
      </p:sp>
    </p:spTree>
    <p:extLst>
      <p:ext uri="{BB962C8B-B14F-4D97-AF65-F5344CB8AC3E}">
        <p14:creationId xmlns:p14="http://schemas.microsoft.com/office/powerpoint/2010/main" val="30714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58750"/>
            <a:ext cx="4455044" cy="578959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 Петрограда в </a:t>
            </a:r>
            <a:r>
              <a:rPr lang="ru-RU" sz="1400" dirty="0" err="1">
                <a:solidFill>
                  <a:prstClr val="white"/>
                </a:solidFill>
              </a:rPr>
              <a:t>Штеттин</a:t>
            </a:r>
            <a:r>
              <a:rPr lang="ru-RU" sz="1400" dirty="0">
                <a:solidFill>
                  <a:prstClr val="white"/>
                </a:solidFill>
              </a:rPr>
              <a:t> ушли два парохода.</a:t>
            </a:r>
          </a:p>
        </p:txBody>
      </p:sp>
    </p:spTree>
    <p:extLst>
      <p:ext uri="{BB962C8B-B14F-4D97-AF65-F5344CB8AC3E}">
        <p14:creationId xmlns:p14="http://schemas.microsoft.com/office/powerpoint/2010/main" val="12434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725090"/>
            <a:ext cx="26927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 летнее и 1 зимнее пальто. </a:t>
            </a:r>
          </a:p>
          <a:p>
            <a:pPr algn="ctr" defTabSz="685766"/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 костюм.</a:t>
            </a:r>
          </a:p>
          <a:p>
            <a:pPr algn="ctr" defTabSz="685766"/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 шляпа.</a:t>
            </a:r>
          </a:p>
          <a:p>
            <a:pPr algn="ctr" defTabSz="685766"/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пары носков </a:t>
            </a: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обуви.</a:t>
            </a:r>
          </a:p>
          <a:p>
            <a:pPr algn="ctr" defTabSz="685766"/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рубашки.</a:t>
            </a:r>
          </a:p>
          <a:p>
            <a:pPr algn="ctr" defTabSz="685766"/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2 комплекта белья.</a:t>
            </a:r>
          </a:p>
        </p:txBody>
      </p:sp>
    </p:spTree>
    <p:extLst>
      <p:ext uri="{BB962C8B-B14F-4D97-AF65-F5344CB8AC3E}">
        <p14:creationId xmlns:p14="http://schemas.microsoft.com/office/powerpoint/2010/main" val="37430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r="-5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Питирим Сорокин</a:t>
            </a:r>
          </a:p>
        </p:txBody>
      </p:sp>
    </p:spTree>
    <p:extLst>
      <p:ext uri="{BB962C8B-B14F-4D97-AF65-F5344CB8AC3E}">
        <p14:creationId xmlns:p14="http://schemas.microsoft.com/office/powerpoint/2010/main" val="34324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9417"/>
            <a:ext cx="4184040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«Философский пароход»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Поводом для отплытия из страны Сорокина была попытка социологического исследования голода в Поволжье в начале 1920-х годов. </a:t>
              </a:r>
            </a:p>
          </p:txBody>
        </p:sp>
      </p:grpSp>
      <p:pic>
        <p:nvPicPr>
          <p:cNvPr id="2050" name="Picture 2" descr="https://upload.wikimedia.org/wikipedia/commons/thumb/c/c9/%D0%9F%D0%B0%D0%BC%D1%8F%D1%82%D0%BD%D0%B8%D0%BA_%D0%9F.%D0%90._%D0%A1%D0%BE%D1%80%D0%BE%D0%BA%D0%B8%D0%BD%D1%83.jpg/800px-%D0%9F%D0%B0%D0%BC%D1%8F%D1%82%D0%BD%D0%B8%D0%BA_%D0%9F.%D0%90._%D0%A1%D0%BE%D1%80%D0%BE%D0%BA%D0%B8%D0%BD%D1%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223" y="842065"/>
            <a:ext cx="4433777" cy="3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980609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1952 году бельгийская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Синематека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предложила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58 режиссёрам Европы и Америки назвать 10 лучших фильмов в истории кино. </a:t>
            </a:r>
          </a:p>
        </p:txBody>
      </p:sp>
    </p:spTree>
    <p:extLst>
      <p:ext uri="{BB962C8B-B14F-4D97-AF65-F5344CB8AC3E}">
        <p14:creationId xmlns:p14="http://schemas.microsoft.com/office/powerpoint/2010/main" val="7923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9620"/>
            <a:ext cx="499715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1922 году учредили Главное управление по делам литературы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издательств.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был цензурный комитет, который контролировал всю печатную продукцию.</a:t>
            </a:r>
          </a:p>
        </p:txBody>
      </p:sp>
      <p:pic>
        <p:nvPicPr>
          <p:cNvPr id="4098" name="Picture 2" descr="ÐÐ°ÑÑÐ¸Ð½ÐºÐ¸ Ð¿Ð¾ Ð·Ð°Ð¿ÑÐ¾ÑÑ Ð³Ð»Ð°Ð²Ð»Ð¸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1" y="883440"/>
            <a:ext cx="2926710" cy="34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13700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Агитация против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советской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Материалы, подлежащие цензуре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Разглашение военных тайн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834598"/>
            <a:ext cx="3255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Возбуждение общественного мнения путём сообщения ложных сведений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Главлит</a:t>
            </a:r>
          </a:p>
        </p:txBody>
      </p:sp>
    </p:spTree>
    <p:extLst>
      <p:ext uri="{BB962C8B-B14F-4D97-AF65-F5344CB8AC3E}">
        <p14:creationId xmlns:p14="http://schemas.microsoft.com/office/powerpoint/2010/main" val="32493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03135"/>
            <a:ext cx="5416138" cy="1369540"/>
            <a:chOff x="358776" y="1723282"/>
            <a:chExt cx="5416138" cy="136954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002973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«</a:t>
              </a:r>
              <a:r>
                <a:rPr lang="ru-RU" sz="4200" dirty="0" err="1">
                  <a:solidFill>
                    <a:srgbClr val="FFDC5A"/>
                  </a:solidFill>
                  <a:latin typeface="Merriweather"/>
                </a:rPr>
                <a:t>Литование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»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479897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заверение материала у цензора Главлита, получение разрешения на публикацию.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56784" y="1403498"/>
            <a:ext cx="3287213" cy="2402958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58750"/>
            <a:ext cx="3763926" cy="578959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1923 году появился </a:t>
            </a:r>
            <a:r>
              <a:rPr lang="ru-RU" sz="1400" dirty="0" err="1">
                <a:solidFill>
                  <a:prstClr val="white"/>
                </a:solidFill>
              </a:rPr>
              <a:t>Главрепертком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1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56219" y="1200479"/>
            <a:ext cx="2683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 1925 года развитие культуры проходило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атмосфере относительной духовной свободы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Борьба внутри партии мешала выработке единой линии в сфере культуры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626282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1925 году вышло  постановление «О политике партии в области художественной литературы»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0274" y="273400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этого момента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началось упразднение художественного разномыслия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59638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2622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революции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Гражданской войны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России уехало около двух миллионов человек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Большинство из них было враждебно настроено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отношению к советской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верили, что большевики не будут управлять страной долго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0620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6000" r="-4000" b="-1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099"/>
            <a:ext cx="339178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июле 1921 года в Праге издали сборник «Смена вех».</a:t>
            </a:r>
          </a:p>
        </p:txBody>
      </p:sp>
    </p:spTree>
    <p:extLst>
      <p:ext uri="{BB962C8B-B14F-4D97-AF65-F5344CB8AC3E}">
        <p14:creationId xmlns:p14="http://schemas.microsoft.com/office/powerpoint/2010/main" val="42259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17760"/>
            <a:ext cx="4184040" cy="1187145"/>
            <a:chOff x="358776" y="1577920"/>
            <a:chExt cx="4033837" cy="118714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«Смена вех»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Либерально настроенные русские эмигранты рассуждали о роли интеллигенции в новых политических и экономических условиях.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252" y="842064"/>
            <a:ext cx="4435748" cy="349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34000" r="-11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56218" y="1308201"/>
            <a:ext cx="2683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Авторы «Смены вех» считали, что у революции глубокие корни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415932"/>
            <a:ext cx="274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Большевики внедрили анархию в государство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 этом большевики смогли начать восстановление страны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0273" y="284172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Ради этого всем нужно прекратить борьбу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советской властью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59638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«Смена вех»</a:t>
            </a:r>
          </a:p>
        </p:txBody>
      </p:sp>
    </p:spTree>
    <p:extLst>
      <p:ext uri="{BB962C8B-B14F-4D97-AF65-F5344CB8AC3E}">
        <p14:creationId xmlns:p14="http://schemas.microsoft.com/office/powerpoint/2010/main" val="14820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1000" r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Эйзенштейн</a:t>
            </a:r>
          </a:p>
        </p:txBody>
      </p:sp>
    </p:spTree>
    <p:extLst>
      <p:ext uri="{BB962C8B-B14F-4D97-AF65-F5344CB8AC3E}">
        <p14:creationId xmlns:p14="http://schemas.microsoft.com/office/powerpoint/2010/main" val="33120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9620"/>
            <a:ext cx="4306035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Утверждалось, что в России происходит восстановление буржуазно-демократических порядков.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 этом свидетельствует переход к нэпу.</a:t>
            </a:r>
          </a:p>
        </p:txBody>
      </p:sp>
      <p:pic>
        <p:nvPicPr>
          <p:cNvPr id="6146" name="Picture 2" descr="ÐÐ°ÑÑÐ¸Ð½ÐºÐ¸ Ð¿Ð¾ Ð·Ð°Ð¿ÑÐ¾ÑÑ ÑÐ±Ð¾ÑÐ½Ð¸Ðº ÑÐ¼ÐµÐ½Ð° Ð²ÐµÑ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9" y="883440"/>
            <a:ext cx="2926712" cy="34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8000" r="-2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46099"/>
            <a:ext cx="40935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Идеологию примирения с большевиками назвали сменовеховством.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Васильевич Устрялов</a:t>
            </a:r>
          </a:p>
        </p:txBody>
      </p:sp>
    </p:spTree>
    <p:extLst>
      <p:ext uri="{BB962C8B-B14F-4D97-AF65-F5344CB8AC3E}">
        <p14:creationId xmlns:p14="http://schemas.microsoft.com/office/powerpoint/2010/main" val="761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ÑÐµÐ´Ð¸ÑÐºÐ° ÑÐ°Ð·ÑÐµÐ·Ð°Ð½Ð½Ð°Ñ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b="11609"/>
          <a:stretch/>
        </p:blipFill>
        <p:spPr bwMode="auto">
          <a:xfrm flipH="1">
            <a:off x="0" y="0"/>
            <a:ext cx="9144000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Устрялов сравнивал советскую власть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редиской: снаружи красная,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внутри белая. </a:t>
            </a:r>
          </a:p>
        </p:txBody>
      </p:sp>
    </p:spTree>
    <p:extLst>
      <p:ext uri="{BB962C8B-B14F-4D97-AF65-F5344CB8AC3E}">
        <p14:creationId xmlns:p14="http://schemas.microsoft.com/office/powerpoint/2010/main" val="14511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Сменовеховство было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радостью воспринято частью интеллигенции, оставшейся в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служили новой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власти, и эта идеология оправдывала их выбор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эмиграции вернулись многие представители творческой интеллигенции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Сменовеховство</a:t>
            </a:r>
          </a:p>
        </p:txBody>
      </p:sp>
    </p:spTree>
    <p:extLst>
      <p:ext uri="{BB962C8B-B14F-4D97-AF65-F5344CB8AC3E}">
        <p14:creationId xmlns:p14="http://schemas.microsoft.com/office/powerpoint/2010/main" val="33198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099"/>
            <a:ext cx="510362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1923 году с коротким визитом в Советскую Россию приехал писатель Алексей Николаевич Толстой.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Алексей Николаевич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151691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099"/>
            <a:ext cx="378519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 временем А. Н. Толстого прозвали «красным графом».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Кабинет Толстого</a:t>
            </a:r>
          </a:p>
        </p:txBody>
      </p:sp>
    </p:spTree>
    <p:extLst>
      <p:ext uri="{BB962C8B-B14F-4D97-AF65-F5344CB8AC3E}">
        <p14:creationId xmlns:p14="http://schemas.microsoft.com/office/powerpoint/2010/main" val="3605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44080"/>
            <a:ext cx="354064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мае 1928 года по приглашению Сталина в СССР приехал писатель Максим Горький.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Возвращение Горького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Москву</a:t>
            </a:r>
          </a:p>
        </p:txBody>
      </p:sp>
    </p:spTree>
    <p:extLst>
      <p:ext uri="{BB962C8B-B14F-4D97-AF65-F5344CB8AC3E}">
        <p14:creationId xmlns:p14="http://schemas.microsoft.com/office/powerpoint/2010/main" val="21033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" y="-10633"/>
            <a:ext cx="9143998" cy="51567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1149745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1936 году в СССР вернулся Сергей Сергеевич Прокофьев, выдающийся композитор, пианист и режиссёр. </a:t>
            </a:r>
          </a:p>
        </p:txBody>
      </p:sp>
    </p:spTree>
    <p:extLst>
      <p:ext uri="{BB962C8B-B14F-4D97-AF65-F5344CB8AC3E}">
        <p14:creationId xmlns:p14="http://schemas.microsoft.com/office/powerpoint/2010/main" val="29559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Марина Ивановна Цветаева</a:t>
            </a:r>
          </a:p>
        </p:txBody>
      </p:sp>
    </p:spTree>
    <p:extLst>
      <p:ext uri="{BB962C8B-B14F-4D97-AF65-F5344CB8AC3E}">
        <p14:creationId xmlns:p14="http://schemas.microsoft.com/office/powerpoint/2010/main" val="71099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Броненосец «Князь Потёмкин-Таврический»</a:t>
            </a:r>
          </a:p>
        </p:txBody>
      </p:sp>
    </p:spTree>
    <p:extLst>
      <p:ext uri="{BB962C8B-B14F-4D97-AF65-F5344CB8AC3E}">
        <p14:creationId xmlns:p14="http://schemas.microsoft.com/office/powerpoint/2010/main" val="18037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области культуры набирали силу новые тенденции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Пролеткульт продвигал идею чистой пролетарской культуры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руководители хотели избавиться от культурных достижений прошлого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51894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17760"/>
            <a:ext cx="4184040" cy="1187145"/>
            <a:chOff x="358776" y="1577920"/>
            <a:chExt cx="4033837" cy="118714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Развитие культуры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Склонные к творчеству пролетарии объединялись в художественные студии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клубы. </a:t>
              </a:r>
            </a:p>
          </p:txBody>
        </p:sp>
      </p:grpSp>
      <p:pic>
        <p:nvPicPr>
          <p:cNvPr id="8194" name="Picture 2" descr="ÐÐ°ÑÑÐ¸Ð½ÐºÐ¸ Ð¿Ð¾ Ð·Ð°Ð¿ÑÐ¾ÑÑ ÑÐ¾ÑÑÐ¸Ð¹ÑÐºÐ°Ñ Ð°ÑÑÐ¾ÑÐ¸Ð°ÑÐ¸Ñ Ð¿ÑÐ¾Ð»ÐµÑÐ°ÑÑÐºÐ¸Ñ Ð¿Ð¸ÑÐ°ÑÐµÐ»Ðµ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0" y="842063"/>
            <a:ext cx="4444409" cy="3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1925 году была сформирована Российская ассоциация пролетарских писателей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 оценке произведений не интересовала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художественная ценность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Главным фактором было социальное происхождение автора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660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Появилось новое поколение писателей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7133" y="207296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Воспевали революционную романтику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Исследовали причины жизненных проблем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13271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466"/>
            <a:ext cx="292395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Исаак Бабель написал цикл рассказов «Конармия».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Исаак Бабель</a:t>
            </a:r>
          </a:p>
        </p:txBody>
      </p:sp>
    </p:spTree>
    <p:extLst>
      <p:ext uri="{BB962C8B-B14F-4D97-AF65-F5344CB8AC3E}">
        <p14:creationId xmlns:p14="http://schemas.microsoft.com/office/powerpoint/2010/main" val="5851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37215"/>
            <a:ext cx="4306035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Бабель без прикрас описал жестокость войны и героизм отдельных людей.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поднял проблему человека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революции.</a:t>
            </a:r>
          </a:p>
        </p:txBody>
      </p:sp>
      <p:pic>
        <p:nvPicPr>
          <p:cNvPr id="10242" name="Picture 2" descr="ÐÐ°ÑÑÐ¸Ð½ÐºÐ¸ Ð¿Ð¾ Ð·Ð°Ð¿ÑÐ¾ÑÑ Ð¸ÑÐ°Ð°Ðº Ð±Ð°Ð±ÐµÐ»Ñ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7" y="883440"/>
            <a:ext cx="2926714" cy="34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Образы Бабеля всё же отличались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стереотипов, созданных советской пропагандой. </a:t>
            </a:r>
          </a:p>
        </p:txBody>
      </p:sp>
    </p:spTree>
    <p:extLst>
      <p:ext uri="{BB962C8B-B14F-4D97-AF65-F5344CB8AC3E}">
        <p14:creationId xmlns:p14="http://schemas.microsoft.com/office/powerpoint/2010/main" val="11225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79747"/>
            <a:ext cx="465691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1922 году Всеволод Иванов написал повесть «Бронепоезд 14-69».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ней рассказывается о захвате партизанским отрядом бронепоезда белых.</a:t>
            </a:r>
          </a:p>
        </p:txBody>
      </p:sp>
      <p:pic>
        <p:nvPicPr>
          <p:cNvPr id="11266" name="Picture 2" descr="Vsevolod Vyacheslavovich Ivan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5" y="883440"/>
            <a:ext cx="2926716" cy="34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2815"/>
            <a:ext cx="307280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романе «Железный поток» описан поход Таманской армии летом 1918 года.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Серафимович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Серафимович </a:t>
            </a:r>
          </a:p>
        </p:txBody>
      </p:sp>
    </p:spTree>
    <p:extLst>
      <p:ext uri="{BB962C8B-B14F-4D97-AF65-F5344CB8AC3E}">
        <p14:creationId xmlns:p14="http://schemas.microsoft.com/office/powerpoint/2010/main" val="17801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«Броненосец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“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Потёмкин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”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389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4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2815"/>
            <a:ext cx="349811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Михаил Шолохов написал сборник «Донские рассказы», основанный на реальных событиях.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Александрович Шолохов</a:t>
            </a:r>
          </a:p>
        </p:txBody>
      </p:sp>
    </p:spTree>
    <p:extLst>
      <p:ext uri="{BB962C8B-B14F-4D97-AF65-F5344CB8AC3E}">
        <p14:creationId xmlns:p14="http://schemas.microsoft.com/office/powerpoint/2010/main" val="32176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79747"/>
            <a:ext cx="465691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герои «Донских рассказов» – простые люди, которым выпало жить в период Гражданской войны.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этом произведении отражены все горести и надежды русского народа.</a:t>
            </a:r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39" y="883440"/>
            <a:ext cx="2912621" cy="34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38000" r="-8000" b="-1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980609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Основной идеей «Донских рассказов» является мысль, что даже в самых страшных условиях главное – оставаться человеком. </a:t>
            </a:r>
          </a:p>
        </p:txBody>
      </p:sp>
    </p:spTree>
    <p:extLst>
      <p:ext uri="{BB962C8B-B14F-4D97-AF65-F5344CB8AC3E}">
        <p14:creationId xmlns:p14="http://schemas.microsoft.com/office/powerpoint/2010/main" val="9409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8000" r="-2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466"/>
            <a:ext cx="330672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1923 году Дмитрий Фурманов написал роман «Чапаев».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Дмитрий Андреевич Фурманов</a:t>
            </a:r>
          </a:p>
        </p:txBody>
      </p:sp>
    </p:spTree>
    <p:extLst>
      <p:ext uri="{BB962C8B-B14F-4D97-AF65-F5344CB8AC3E}">
        <p14:creationId xmlns:p14="http://schemas.microsoft.com/office/powerpoint/2010/main" val="17553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t="-36000" r="-16000" b="-1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Иванович Чапаев</a:t>
            </a:r>
          </a:p>
        </p:txBody>
      </p:sp>
    </p:spTree>
    <p:extLst>
      <p:ext uri="{BB962C8B-B14F-4D97-AF65-F5344CB8AC3E}">
        <p14:creationId xmlns:p14="http://schemas.microsoft.com/office/powerpoint/2010/main" val="21147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17760"/>
            <a:ext cx="4184040" cy="1187145"/>
            <a:chOff x="358776" y="1577920"/>
            <a:chExt cx="4033837" cy="118714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Роман «Чапаев»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Роман отличается большим количеством деталей, так как Фурманов был комиссаром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дивизии Чапаева. </a:t>
              </a:r>
            </a:p>
          </p:txBody>
        </p:sp>
      </p:grpSp>
      <p:pic>
        <p:nvPicPr>
          <p:cNvPr id="14340" name="Picture 4" descr="https://upload.wikimedia.org/wikipedia/commons/thumb/1/1c/%D0%97%D0%B0%D1%85%D0%B0%D1%80%D0%BE%D0%B2%2C_%D0%A7%D0%B0%D0%BF%D0%B0%D0%B5%D0%B2.jpg/800px-%D0%97%D0%B0%D1%85%D0%B0%D1%80%D0%BE%D0%B2%2C_%D0%A7%D0%B0%D0%BF%D0%B0%D0%B5%D0%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4161" y="842063"/>
            <a:ext cx="4439839" cy="3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3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Есенин</a:t>
            </a:r>
          </a:p>
        </p:txBody>
      </p:sp>
    </p:spTree>
    <p:extLst>
      <p:ext uri="{BB962C8B-B14F-4D97-AF65-F5344CB8AC3E}">
        <p14:creationId xmlns:p14="http://schemas.microsoft.com/office/powerpoint/2010/main" val="42669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1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980609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Есенин стремился постигнуть «коммуной вздыбленную Русь», хотя продолжал чувствовать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себя поэтом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«Руси уходящей». </a:t>
            </a:r>
          </a:p>
        </p:txBody>
      </p:sp>
    </p:spTree>
    <p:extLst>
      <p:ext uri="{BB962C8B-B14F-4D97-AF65-F5344CB8AC3E}">
        <p14:creationId xmlns:p14="http://schemas.microsoft.com/office/powerpoint/2010/main" val="24145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17000" r="-2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«Броненосец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“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Потёмкин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”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755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79747"/>
            <a:ext cx="465691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нэпа востребованным стал жанр сатиры.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раскрывал противоречия этого периода, изменившего людей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в лучшую сторону.</a:t>
            </a:r>
          </a:p>
        </p:txBody>
      </p:sp>
      <p:pic>
        <p:nvPicPr>
          <p:cNvPr id="16386" name="Picture 2" descr="ÐÐ°ÑÑÐ¸Ð½ÐºÐ¸ Ð¿Ð¾ Ð·Ð°Ð¿ÑÐ¾ÑÑ Ð·Ð¾ÑÐµÐ½ÐºÐ¾ Ð¸Ð»Ð»ÑÑÑÑÐ°Ñ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37" y="883441"/>
            <a:ext cx="2912623" cy="34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Илья Ильф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Евгений Петров</a:t>
            </a:r>
          </a:p>
        </p:txBody>
      </p:sp>
    </p:spTree>
    <p:extLst>
      <p:ext uri="{BB962C8B-B14F-4D97-AF65-F5344CB8AC3E}">
        <p14:creationId xmlns:p14="http://schemas.microsoft.com/office/powerpoint/2010/main" val="25359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81574"/>
            <a:ext cx="4184040" cy="1373083"/>
            <a:chOff x="358776" y="1577920"/>
            <a:chExt cx="4033837" cy="137308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Роман «Двенадцать стульев»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7027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Каждый персонаж олицетворяет собой определённый тип человека 1920-х годов. </a:t>
              </a:r>
            </a:p>
          </p:txBody>
        </p:sp>
      </p:grp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4160" y="846195"/>
            <a:ext cx="4439839" cy="34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Иллюстрация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 роману «Двенадцать стульев»</a:t>
            </a:r>
          </a:p>
        </p:txBody>
      </p:sp>
    </p:spTree>
    <p:extLst>
      <p:ext uri="{BB962C8B-B14F-4D97-AF65-F5344CB8AC3E}">
        <p14:creationId xmlns:p14="http://schemas.microsoft.com/office/powerpoint/2010/main" val="20459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Роман «Двенадцать стульев» стал настоящей энциклопедией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изучению московского быта 1920-х годов. </a:t>
            </a:r>
          </a:p>
        </p:txBody>
      </p:sp>
    </p:spTree>
    <p:extLst>
      <p:ext uri="{BB962C8B-B14F-4D97-AF65-F5344CB8AC3E}">
        <p14:creationId xmlns:p14="http://schemas.microsoft.com/office/powerpoint/2010/main" val="730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504650"/>
            <a:ext cx="487612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одной из глав «Двенадцати стульев» описана типичная примета этого времени – громкоговорители, установленные на улицах.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ним передавали информационные сводки, лекции и концерты.</a:t>
            </a:r>
          </a:p>
        </p:txBody>
      </p:sp>
      <p:pic>
        <p:nvPicPr>
          <p:cNvPr id="2050" name="Picture 2" descr="https://upload.wikimedia.org/wikipedia/commons/a/ac/1939._%D0%90%D0%BB%D0%BB%D0%B5%D1%8F_%D1%83_%D0%BD%D0%B0%D0%B1%D0%B5%D1%80%D0%B5%D0%B6%D0%BD%D0%BE%D0%B9._%D0%A6%D0%B5%D0%BD%D1%82%D1%80%D0%B0%D0%BB%D1%8C%D0%BD%D1%8B%D0%B9_%D0%BF%D0%B0%D1%80%D0%BA_%D0%BA%D1%83%D0%BB%D1%8C%D1%82%D1%83%D1%80%D1%8B_%D0%B8_%D0%BE%D1%82%D0%B4%D1%8B%D1%85%D0%B0_%D0%B8%D0%BC._%D0%93%D0%BE%D1%80%D1%8C%D0%BA%D0%BE%D0%B3%D0%BE%2C_%D0%9C%D0%BE%D1%81%D0%BA%D0%B2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34" y="883440"/>
            <a:ext cx="2912625" cy="34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64838"/>
            <a:ext cx="4184040" cy="1595708"/>
            <a:chOff x="358776" y="1577920"/>
            <a:chExt cx="4033837" cy="159570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Роман «Двенадцать стульев»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77027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Один из героев сочинил лозунг «Мясо – вредно!», который полностью соответствовал идеологии 1920-х годов. </a:t>
              </a:r>
            </a:p>
          </p:txBody>
        </p:sp>
      </p:grpSp>
      <p:pic>
        <p:nvPicPr>
          <p:cNvPr id="3074" name="Picture 2" descr="ÐÐ°ÑÑÐ¸Ð½ÐºÐ¸ Ð¿Ð¾ Ð·Ð°Ð¿ÑÐ¾ÑÑ 12 ÑÑÑÐ»ÑÐµÐ² Ð¼ÑÑÐ¾ Ð²ÑÐµÐ´Ð½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37" y="846194"/>
            <a:ext cx="4449662" cy="34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r="-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885" y="807485"/>
            <a:ext cx="26927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Журнал «Московский пролетарий» писал: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«Надо изжить вкоренившийся ложный взгляд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значение и роль мясных продуктов». </a:t>
            </a:r>
          </a:p>
        </p:txBody>
      </p:sp>
    </p:spTree>
    <p:extLst>
      <p:ext uri="{BB962C8B-B14F-4D97-AF65-F5344CB8AC3E}">
        <p14:creationId xmlns:p14="http://schemas.microsoft.com/office/powerpoint/2010/main" val="2547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551"/>
            <a:ext cx="326849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Владимир Маяковский написал сатирическую пьесу «Клоп».</a:t>
            </a:r>
          </a:p>
        </p:txBody>
      </p:sp>
    </p:spTree>
    <p:extLst>
      <p:ext uri="{BB962C8B-B14F-4D97-AF65-F5344CB8AC3E}">
        <p14:creationId xmlns:p14="http://schemas.microsoft.com/office/powerpoint/2010/main" val="1759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«Броненосец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“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Потёмкин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”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186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Сцена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из спектакля «Клоп»</a:t>
            </a:r>
          </a:p>
        </p:txBody>
      </p:sp>
    </p:spTree>
    <p:extLst>
      <p:ext uri="{BB962C8B-B14F-4D97-AF65-F5344CB8AC3E}">
        <p14:creationId xmlns:p14="http://schemas.microsoft.com/office/powerpoint/2010/main" val="28121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Большевикам были нужны новые художественные формы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должны были агитировать людей бороться за светлое будущее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Стали появляться различные объединения, использующие собственные изобразительные средства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8084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551"/>
            <a:ext cx="464009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Наибольшую известность получила Ассоциация художников революционной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7192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3300" y="29586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М. Авилов.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Разоружение частей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Колчаковской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армии.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1926</a:t>
            </a:r>
          </a:p>
        </p:txBody>
      </p:sp>
    </p:spTree>
    <p:extLst>
      <p:ext uri="{BB962C8B-B14F-4D97-AF65-F5344CB8AC3E}">
        <p14:creationId xmlns:p14="http://schemas.microsoft.com/office/powerpoint/2010/main" val="886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60294"/>
            <a:ext cx="4876121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Темы художники АХРР определяли, опираясь на социальный или партийный заказ.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основном это были революция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советский быт.</a:t>
            </a:r>
          </a:p>
        </p:txBody>
      </p:sp>
      <p:pic>
        <p:nvPicPr>
          <p:cNvPr id="4098" name="Picture 2" descr="theptsov skolnie rabotnik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34" y="883440"/>
            <a:ext cx="2912625" cy="34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3300" y="29586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И. Бродский.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М. В. Фрунзе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манёврах.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1929</a:t>
            </a:r>
          </a:p>
        </p:txBody>
      </p:sp>
    </p:spTree>
    <p:extLst>
      <p:ext uri="{BB962C8B-B14F-4D97-AF65-F5344CB8AC3E}">
        <p14:creationId xmlns:p14="http://schemas.microsoft.com/office/powerpoint/2010/main" val="5897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3000" r="-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3300" y="29586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Герасимов.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Первая конная армия.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5911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3300" y="29586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М. Греков.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Замёрзшие казаки генерала Павлова.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1927</a:t>
            </a:r>
          </a:p>
        </p:txBody>
      </p:sp>
    </p:spTree>
    <p:extLst>
      <p:ext uri="{BB962C8B-B14F-4D97-AF65-F5344CB8AC3E}">
        <p14:creationId xmlns:p14="http://schemas.microsoft.com/office/powerpoint/2010/main" val="5980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76126"/>
            <a:ext cx="3892210" cy="993702"/>
            <a:chOff x="358776" y="1577920"/>
            <a:chExt cx="4033837" cy="99370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Архитектура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97646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основе архитектуры 1920-х годов лежали идеи конструктивизма. </a:t>
              </a:r>
            </a:p>
          </p:txBody>
        </p:sp>
      </p:grpSp>
      <p:pic>
        <p:nvPicPr>
          <p:cNvPr id="5122" name="Picture 2" descr="ÐÐ°ÑÑÐ¸Ð½ÐºÐ¸ Ð¿Ð¾ Ð·Ð°Ð¿ÑÐ¾ÑÑ Ð°ÑÑÐ¸ÑÐµÐºÑÑÑÐ° ÐºÐ¾Ð½ÑÑÑÑÐºÑÐ¸Ð²Ð¸Ð·Ð¼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8187" y="846193"/>
            <a:ext cx="4435812" cy="34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242882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Строгость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Черты конструктивизма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Геометричность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Лаконичность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30159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t="-10000" r="-2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«Броненосец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“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Потёмкин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”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987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Проект Дворца труда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0004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Проект башни Татлина</a:t>
            </a:r>
          </a:p>
        </p:txBody>
      </p:sp>
    </p:spTree>
    <p:extLst>
      <p:ext uri="{BB962C8B-B14F-4D97-AF65-F5344CB8AC3E}">
        <p14:creationId xmlns:p14="http://schemas.microsoft.com/office/powerpoint/2010/main" val="41132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242882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«Стачка»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Сергей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Эйзенштейн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«Броненосец </a:t>
            </a:r>
            <a:r>
              <a:rPr lang="en-US" sz="1400" dirty="0">
                <a:solidFill>
                  <a:prstClr val="black"/>
                </a:solidFill>
              </a:rPr>
              <a:t>“</a:t>
            </a:r>
            <a:r>
              <a:rPr lang="ru-RU" sz="1400" dirty="0">
                <a:solidFill>
                  <a:prstClr val="black"/>
                </a:solidFill>
              </a:rPr>
              <a:t>Потёмкин</a:t>
            </a:r>
            <a:r>
              <a:rPr lang="en-US" sz="1400" dirty="0">
                <a:solidFill>
                  <a:prstClr val="black"/>
                </a:solidFill>
              </a:rPr>
              <a:t>”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«Октябрь»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Кинематограф</a:t>
            </a:r>
          </a:p>
        </p:txBody>
      </p:sp>
    </p:spTree>
    <p:extLst>
      <p:ext uri="{BB962C8B-B14F-4D97-AF65-F5344CB8AC3E}">
        <p14:creationId xmlns:p14="http://schemas.microsoft.com/office/powerpoint/2010/main" val="3381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«Броненосец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“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Потёмкин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”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239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755432"/>
            <a:ext cx="543393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Гражданской войны большевики стали серьёзно контролировать духовную жизнь страны.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1922 году учредили Главное управление по делам литературы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издательств.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советского общества 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6638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614972"/>
            <a:ext cx="5988408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1920-х годов стало характерным понятие «сменовеховство», которое оправдывало действия творческой интеллигенции, сотрудничавшей с советской властью.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62315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Практически все художественные произведения 1920-х годов были посвящены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революции </a:t>
            </a:r>
          </a:p>
          <a:p>
            <a:pPr defTabSz="685766"/>
            <a:r>
              <a:rPr lang="ru-RU" sz="180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Гражданской войне.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советского общества 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11833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0973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Партийный контроль над духовной жизнью.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3230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Сменовеховство.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681368"/>
            <a:ext cx="441908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Художественные произведения 1920-х годов.</a:t>
            </a:r>
          </a:p>
        </p:txBody>
      </p:sp>
    </p:spTree>
    <p:extLst>
      <p:ext uri="{BB962C8B-B14F-4D97-AF65-F5344CB8AC3E}">
        <p14:creationId xmlns:p14="http://schemas.microsoft.com/office/powerpoint/2010/main" val="35065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Microsoft Office PowerPoint</Application>
  <PresentationFormat>Экран (16:9)</PresentationFormat>
  <Paragraphs>324</Paragraphs>
  <Slides>85</Slides>
  <Notes>85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85</vt:i4>
      </vt:variant>
    </vt:vector>
  </HeadingPairs>
  <TitlesOfParts>
    <vt:vector size="92" baseType="lpstr">
      <vt:lpstr>Roboto Slab</vt:lpstr>
      <vt:lpstr>Calibri</vt:lpstr>
      <vt:lpstr>Arial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2019-04-23T08:06:38Z</dcterms:created>
  <dcterms:modified xsi:type="dcterms:W3CDTF">2019-04-23T08:06:48Z</dcterms:modified>
</cp:coreProperties>
</file>