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756" r:id="rId1"/>
    <p:sldMasterId id="2147483816" r:id="rId2"/>
    <p:sldMasterId id="2147483828" r:id="rId3"/>
    <p:sldMasterId id="2147483840" r:id="rId4"/>
  </p:sldMasterIdLst>
  <p:notesMasterIdLst>
    <p:notesMasterId r:id="rId75"/>
  </p:notesMasterIdLst>
  <p:sldIdLst>
    <p:sldId id="257" r:id="rId5"/>
    <p:sldId id="488" r:id="rId6"/>
    <p:sldId id="491" r:id="rId7"/>
    <p:sldId id="366" r:id="rId8"/>
    <p:sldId id="304" r:id="rId9"/>
    <p:sldId id="552" r:id="rId10"/>
    <p:sldId id="308" r:id="rId11"/>
    <p:sldId id="433" r:id="rId12"/>
    <p:sldId id="548" r:id="rId13"/>
    <p:sldId id="494" r:id="rId14"/>
    <p:sldId id="554" r:id="rId15"/>
    <p:sldId id="558" r:id="rId16"/>
    <p:sldId id="505" r:id="rId17"/>
    <p:sldId id="559" r:id="rId18"/>
    <p:sldId id="549" r:id="rId19"/>
    <p:sldId id="553" r:id="rId20"/>
    <p:sldId id="560" r:id="rId21"/>
    <p:sldId id="561" r:id="rId22"/>
    <p:sldId id="562" r:id="rId23"/>
    <p:sldId id="563" r:id="rId24"/>
    <p:sldId id="564" r:id="rId25"/>
    <p:sldId id="381" r:id="rId26"/>
    <p:sldId id="566" r:id="rId27"/>
    <p:sldId id="567" r:id="rId28"/>
    <p:sldId id="565" r:id="rId29"/>
    <p:sldId id="568" r:id="rId30"/>
    <p:sldId id="570" r:id="rId31"/>
    <p:sldId id="571" r:id="rId32"/>
    <p:sldId id="510" r:id="rId33"/>
    <p:sldId id="574" r:id="rId34"/>
    <p:sldId id="364" r:id="rId35"/>
    <p:sldId id="575" r:id="rId36"/>
    <p:sldId id="576" r:id="rId37"/>
    <p:sldId id="555" r:id="rId38"/>
    <p:sldId id="577" r:id="rId39"/>
    <p:sldId id="397" r:id="rId40"/>
    <p:sldId id="354" r:id="rId41"/>
    <p:sldId id="506" r:id="rId42"/>
    <p:sldId id="578" r:id="rId43"/>
    <p:sldId id="579" r:id="rId44"/>
    <p:sldId id="580" r:id="rId45"/>
    <p:sldId id="581" r:id="rId46"/>
    <p:sldId id="511" r:id="rId47"/>
    <p:sldId id="265" r:id="rId48"/>
    <p:sldId id="582" r:id="rId49"/>
    <p:sldId id="583" r:id="rId50"/>
    <p:sldId id="584" r:id="rId51"/>
    <p:sldId id="585" r:id="rId52"/>
    <p:sldId id="503" r:id="rId53"/>
    <p:sldId id="586" r:id="rId54"/>
    <p:sldId id="416" r:id="rId55"/>
    <p:sldId id="430" r:id="rId56"/>
    <p:sldId id="587" r:id="rId57"/>
    <p:sldId id="588" r:id="rId58"/>
    <p:sldId id="589" r:id="rId59"/>
    <p:sldId id="590" r:id="rId60"/>
    <p:sldId id="591" r:id="rId61"/>
    <p:sldId id="592" r:id="rId62"/>
    <p:sldId id="593" r:id="rId63"/>
    <p:sldId id="594" r:id="rId64"/>
    <p:sldId id="595" r:id="rId65"/>
    <p:sldId id="596" r:id="rId66"/>
    <p:sldId id="597" r:id="rId67"/>
    <p:sldId id="598" r:id="rId68"/>
    <p:sldId id="599" r:id="rId69"/>
    <p:sldId id="600" r:id="rId70"/>
    <p:sldId id="601" r:id="rId71"/>
    <p:sldId id="602" r:id="rId72"/>
    <p:sldId id="464" r:id="rId73"/>
    <p:sldId id="493" r:id="rId7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76"/>
      <p:bold r:id="rId77"/>
      <p:italic r:id="rId78"/>
      <p:boldItalic r:id="rId79"/>
    </p:embeddedFont>
    <p:embeddedFont>
      <p:font typeface="Merriweather" panose="00000500000000000000" pitchFamily="2" charset="-52"/>
      <p:regular r:id="rId80"/>
      <p:bold r:id="rId81"/>
      <p:italic r:id="rId82"/>
      <p:boldItalic r:id="rId83"/>
    </p:embeddedFont>
    <p:embeddedFont>
      <p:font typeface="Roboto" panose="02000000000000000000" pitchFamily="2" charset="0"/>
      <p:regular r:id="rId84"/>
      <p:bold r:id="rId85"/>
      <p:italic r:id="rId86"/>
      <p:boldItalic r:id="rId87"/>
    </p:embeddedFont>
    <p:embeddedFont>
      <p:font typeface="Roboto Slab" pitchFamily="2" charset="0"/>
      <p:regular r:id="rId88"/>
      <p:bold r:id="rId89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993" userDrawn="1">
          <p15:clr>
            <a:srgbClr val="A4A3A4"/>
          </p15:clr>
        </p15:guide>
        <p15:guide id="7" pos="1859" userDrawn="1">
          <p15:clr>
            <a:srgbClr val="A4A3A4"/>
          </p15:clr>
        </p15:guide>
        <p15:guide id="8" pos="2064" userDrawn="1">
          <p15:clr>
            <a:srgbClr val="A4A3A4"/>
          </p15:clr>
        </p15:guide>
        <p15:guide id="9" pos="3696" userDrawn="1">
          <p15:clr>
            <a:srgbClr val="A4A3A4"/>
          </p15:clr>
        </p15:guide>
        <p15:guide id="10" pos="390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741"/>
    <a:srgbClr val="6D6D6D"/>
    <a:srgbClr val="A6A608"/>
    <a:srgbClr val="A6A617"/>
    <a:srgbClr val="A7A717"/>
    <a:srgbClr val="FA5050"/>
    <a:srgbClr val="0FE6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01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894" y="102"/>
      </p:cViewPr>
      <p:guideLst>
        <p:guide orient="horz" pos="237"/>
        <p:guide pos="226"/>
        <p:guide pos="5534"/>
        <p:guide orient="horz" pos="3003"/>
        <p:guide pos="2767"/>
        <p:guide pos="2993"/>
        <p:guide pos="1859"/>
        <p:guide pos="2064"/>
        <p:guide pos="3696"/>
        <p:guide pos="390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font" Target="fonts/font1.fntdata"/><Relationship Id="rId84" Type="http://schemas.openxmlformats.org/officeDocument/2006/relationships/font" Target="fonts/font9.fntdata"/><Relationship Id="rId89" Type="http://schemas.openxmlformats.org/officeDocument/2006/relationships/font" Target="fonts/font14.fntdata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font" Target="fonts/font4.fntdata"/><Relationship Id="rId87" Type="http://schemas.openxmlformats.org/officeDocument/2006/relationships/font" Target="fonts/font12.fntdata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font" Target="fonts/font7.fntdata"/><Relationship Id="rId90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font" Target="fonts/font2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font" Target="fonts/font5.fntdata"/><Relationship Id="rId85" Type="http://schemas.openxmlformats.org/officeDocument/2006/relationships/font" Target="fonts/font10.fntdata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notesMaster" Target="notesMasters/notesMaster1.xml"/><Relationship Id="rId83" Type="http://schemas.openxmlformats.org/officeDocument/2006/relationships/font" Target="fonts/font8.fntdata"/><Relationship Id="rId88" Type="http://schemas.openxmlformats.org/officeDocument/2006/relationships/font" Target="fonts/font13.fntdata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font" Target="fonts/font3.fntdata"/><Relationship Id="rId81" Type="http://schemas.openxmlformats.org/officeDocument/2006/relationships/font" Target="fonts/font6.fntdata"/><Relationship Id="rId86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BBAEE-7911-4A4A-9B7D-0C7D994C8F61}" type="datetimeFigureOut">
              <a:rPr lang="ru-RU" smtClean="0"/>
              <a:t>19.04.2019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BEE91-B68B-4132-A952-B1CA64E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0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31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4557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2019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8581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79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0037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1869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6174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1399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9866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657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2354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546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3549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5455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3976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80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3565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422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5787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9390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013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7579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0234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8816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390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4860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5637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4088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1621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84189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71126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012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1103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389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4376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54932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71036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32974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74248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22714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8422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5043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617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44699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70205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86148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60495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33792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32195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53051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24047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25903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88799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243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47977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19619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36843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09322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11662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56304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03255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85026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17487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05359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6489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11207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007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473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637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76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03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02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817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714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1706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955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291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9078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0294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346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4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1083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361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0658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441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0535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1261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7284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3619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8985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106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147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4847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0451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0185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0886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2528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9575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5660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9633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1903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201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354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334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4292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0160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0982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103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92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5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8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4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65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0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15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194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822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8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pe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jpe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7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4.png"/><Relationship Id="rId9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jpe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jpe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jpe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jpe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gif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jpe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jpe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jpe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jpe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jpe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jpe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jpeg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jpe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jpeg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0.jpeg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jpeg"/><Relationship Id="rId5" Type="http://schemas.openxmlformats.org/officeDocument/2006/relationships/image" Target="../media/image58.jpeg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2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3.jpeg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5.jpeg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7.jpeg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8.jpeg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1.jpeg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s.slideplayer.com/26/8348039/slides/slide_52.jpg">
            <a:extLst>
              <a:ext uri="{FF2B5EF4-FFF2-40B4-BE49-F238E27FC236}">
                <a16:creationId xmlns:a16="http://schemas.microsoft.com/office/drawing/2014/main" id="{713B4E38-8C55-41C3-A72D-15D5FABDEF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20822" y="220435"/>
            <a:ext cx="4674984" cy="454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82B754-6536-4F63-AB5D-EC0AA1B8D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4033838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600" dirty="0">
                <a:latin typeface="+mj-lt"/>
              </a:rPr>
              <a:t>Международное положение </a:t>
            </a:r>
          </a:p>
          <a:p>
            <a:r>
              <a:rPr lang="ru-RU" sz="3600" dirty="0">
                <a:latin typeface="+mj-lt"/>
              </a:rPr>
              <a:t>и внешняя политика СССР</a:t>
            </a:r>
          </a:p>
          <a:p>
            <a:r>
              <a:rPr lang="ru-RU" sz="3600" dirty="0">
                <a:latin typeface="+mj-lt"/>
              </a:rPr>
              <a:t>в 1920-е годы</a:t>
            </a:r>
          </a:p>
        </p:txBody>
      </p:sp>
    </p:spTree>
    <p:extLst>
      <p:ext uri="{BB962C8B-B14F-4D97-AF65-F5344CB8AC3E}">
        <p14:creationId xmlns:p14="http://schemas.microsoft.com/office/powerpoint/2010/main" val="340815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639147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Россия вышла из мировой войны, революции </a:t>
            </a:r>
          </a:p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и Гражданской войны ослабленной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94064" y="2571750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Она могла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рассчитывать лишь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 свои силы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639147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Не менее важным виделось восстановление связей с другими странами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483059-0856-4183-9DF6-613B4FC84140}"/>
              </a:ext>
            </a:extLst>
          </p:cNvPr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Россия в начале </a:t>
            </a:r>
            <a:r>
              <a:rPr lang="en-US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XX </a:t>
            </a:r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века</a:t>
            </a:r>
          </a:p>
        </p:txBody>
      </p:sp>
    </p:spTree>
    <p:extLst>
      <p:ext uri="{BB962C8B-B14F-4D97-AF65-F5344CB8AC3E}">
        <p14:creationId xmlns:p14="http://schemas.microsoft.com/office/powerpoint/2010/main" val="167702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BFFC31-7FA1-4E28-AB25-E091BC602B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3074" name="Picture 2" descr="https://pbs.twimg.com/media/DkT4ipOXsAAS2di.jpg">
            <a:extLst>
              <a:ext uri="{FF2B5EF4-FFF2-40B4-BE49-F238E27FC236}">
                <a16:creationId xmlns:a16="http://schemas.microsoft.com/office/drawing/2014/main" id="{5D4C12D1-01E6-421B-A94A-EF7F869873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87047" y="0"/>
            <a:ext cx="356990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A7F4DEFE-30B4-4638-BDA9-B54513F08DEF}"/>
              </a:ext>
            </a:extLst>
          </p:cNvPr>
          <p:cNvSpPr/>
          <p:nvPr/>
        </p:nvSpPr>
        <p:spPr>
          <a:xfrm>
            <a:off x="6985225" y="3889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D9DABFF-C1B8-46F9-9C59-822501399288}"/>
              </a:ext>
            </a:extLst>
          </p:cNvPr>
          <p:cNvSpPr/>
          <p:nvPr/>
        </p:nvSpPr>
        <p:spPr>
          <a:xfrm>
            <a:off x="6985225" y="965772"/>
            <a:ext cx="180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000000"/>
                </a:solidFill>
              </a:rPr>
              <a:t>Договор между РСФСР и Латвией.</a:t>
            </a:r>
          </a:p>
          <a:p>
            <a:pPr algn="ctr"/>
            <a:r>
              <a:rPr lang="ru-RU" sz="1200" dirty="0">
                <a:solidFill>
                  <a:srgbClr val="000000"/>
                </a:solidFill>
              </a:rPr>
              <a:t>1920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60456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830851" y="3729234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30851" y="1710349"/>
            <a:ext cx="3497262" cy="64054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23369" y="2714534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cxnSpLocks/>
            <a:stCxn id="21" idx="1"/>
            <a:endCxn id="17" idx="1"/>
          </p:cNvCxnSpPr>
          <p:nvPr/>
        </p:nvCxnSpPr>
        <p:spPr>
          <a:xfrm rot="10800000" flipH="1">
            <a:off x="2823369" y="2030624"/>
            <a:ext cx="7482" cy="1004186"/>
          </a:xfrm>
          <a:prstGeom prst="curvedConnector3">
            <a:avLst>
              <a:gd name="adj1" fmla="val -3055333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cxnSpLocks/>
            <a:stCxn id="21" idx="1"/>
            <a:endCxn id="35" idx="1"/>
          </p:cNvCxnSpPr>
          <p:nvPr/>
        </p:nvCxnSpPr>
        <p:spPr>
          <a:xfrm rot="10800000" flipH="1" flipV="1">
            <a:off x="2823369" y="3034810"/>
            <a:ext cx="7482" cy="1014700"/>
          </a:xfrm>
          <a:prstGeom prst="curvedConnector3">
            <a:avLst>
              <a:gd name="adj1" fmla="val -3055333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759391" y="1661290"/>
            <a:ext cx="36252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dirty="0">
                <a:solidFill>
                  <a:prstClr val="black"/>
                </a:solidFill>
              </a:rPr>
              <a:t>Переход к нэпу способствовал восстановлению международных </a:t>
            </a:r>
          </a:p>
          <a:p>
            <a:pPr lvl="0" algn="ctr">
              <a:defRPr/>
            </a:pPr>
            <a:r>
              <a:rPr lang="ru-RU" sz="1400" dirty="0">
                <a:solidFill>
                  <a:prstClr val="black"/>
                </a:solidFill>
              </a:rPr>
              <a:t>связей России </a:t>
            </a:r>
          </a:p>
        </p:txBody>
      </p:sp>
      <p:cxnSp>
        <p:nvCxnSpPr>
          <p:cNvPr id="33" name="Скругленная соединительная линия 32"/>
          <p:cNvCxnSpPr>
            <a:cxnSpLocks/>
            <a:stCxn id="42" idx="3"/>
            <a:endCxn id="17" idx="3"/>
          </p:cNvCxnSpPr>
          <p:nvPr/>
        </p:nvCxnSpPr>
        <p:spPr>
          <a:xfrm flipH="1" flipV="1">
            <a:off x="6328113" y="2030624"/>
            <a:ext cx="63978" cy="1007384"/>
          </a:xfrm>
          <a:prstGeom prst="curvedConnector3">
            <a:avLst>
              <a:gd name="adj1" fmla="val -35731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кругленная соединительная линия 36"/>
          <p:cNvCxnSpPr>
            <a:cxnSpLocks/>
            <a:stCxn id="42" idx="3"/>
            <a:endCxn id="35" idx="3"/>
          </p:cNvCxnSpPr>
          <p:nvPr/>
        </p:nvCxnSpPr>
        <p:spPr>
          <a:xfrm flipH="1">
            <a:off x="6328113" y="3038008"/>
            <a:ext cx="63978" cy="1011502"/>
          </a:xfrm>
          <a:prstGeom prst="curvedConnector3">
            <a:avLst>
              <a:gd name="adj1" fmla="val -35731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766873" y="2776398"/>
            <a:ext cx="3625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15">
              <a:defRPr/>
            </a:pPr>
            <a:r>
              <a:rPr lang="ru-RU" sz="1400" dirty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  <a:t>Договоры с СССР вынужденно подписали ведущие державы мира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849132" y="3676062"/>
            <a:ext cx="34532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15">
              <a:defRPr/>
            </a:pPr>
            <a:r>
              <a:rPr lang="ru-RU" sz="1400" dirty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  <a:t>Экономические интересы для них оказались важнее, чем отрицание идей большевизма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D3DAE0-3A68-45D8-8F22-C225F9D6F7A2}"/>
              </a:ext>
            </a:extLst>
          </p:cNvPr>
          <p:cNvSpPr txBox="1"/>
          <p:nvPr/>
        </p:nvSpPr>
        <p:spPr>
          <a:xfrm>
            <a:off x="358775" y="411817"/>
            <a:ext cx="842645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15">
              <a:defRPr/>
            </a:pPr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Международная обстановка </a:t>
            </a:r>
          </a:p>
          <a:p>
            <a:pPr lvl="0" algn="ctr" defTabSz="685715">
              <a:defRPr/>
            </a:pPr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в начале 1920-х годов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A6A608"/>
              </a:solidFill>
              <a:effectLst/>
              <a:uLnTx/>
              <a:uFillTx/>
              <a:latin typeface="Merriweather"/>
              <a:ea typeface="Theano Didot" panose="02060603060706020203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8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17" grpId="0" animBg="1"/>
      <p:bldP spid="21" grpId="0" animBg="1"/>
      <p:bldP spid="14" grpId="0"/>
      <p:bldP spid="42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683479"/>
            <a:ext cx="5159372" cy="18122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марте 1921 года было заключено торговое соглашение с Великобританией.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договор было включено политическое обязательство – воздерживаться от враждебных действий друг против друга.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9DBC1AB-82E3-40FA-B1DD-EFCCD927D5EA}"/>
              </a:ext>
            </a:extLst>
          </p:cNvPr>
          <p:cNvGrpSpPr/>
          <p:nvPr/>
        </p:nvGrpSpPr>
        <p:grpSpPr>
          <a:xfrm>
            <a:off x="358775" y="993430"/>
            <a:ext cx="2924734" cy="3156641"/>
            <a:chOff x="358775" y="725021"/>
            <a:chExt cx="2924734" cy="3156641"/>
          </a:xfrm>
        </p:grpSpPr>
        <p:pic>
          <p:nvPicPr>
            <p:cNvPr id="1026" name="Picture 2" descr="https://upload.wikimedia.org/wikipedia/commons/thumb/8/86/Flag_RSFSR_var03.svg/1920px-Flag_RSFSR_var03.svg.png">
              <a:extLst>
                <a:ext uri="{FF2B5EF4-FFF2-40B4-BE49-F238E27FC236}">
                  <a16:creationId xmlns:a16="http://schemas.microsoft.com/office/drawing/2014/main" id="{F93327CE-A657-4CB6-B86D-CEC031257C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775" y="725021"/>
              <a:ext cx="2924734" cy="1462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Flag of the United Kingdom.svg">
              <a:extLst>
                <a:ext uri="{FF2B5EF4-FFF2-40B4-BE49-F238E27FC236}">
                  <a16:creationId xmlns:a16="http://schemas.microsoft.com/office/drawing/2014/main" id="{64AF0352-5CD7-4231-A2DC-E80F35E164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775" y="2419295"/>
              <a:ext cx="2924734" cy="1462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3029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360906"/>
            <a:ext cx="5159372" cy="24216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 советско-германскому торговому соглашению 1921 года торговому представительству РСФСР передавались функции дипломатического представительства. </a:t>
            </a:r>
          </a:p>
          <a:p>
            <a:pPr lvl="0"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lvl="0"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Это означало юридическое признание Советской России Германией.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15C4D47F-76C9-48A9-ABC4-5FA4A7485B91}"/>
              </a:ext>
            </a:extLst>
          </p:cNvPr>
          <p:cNvGrpSpPr/>
          <p:nvPr/>
        </p:nvGrpSpPr>
        <p:grpSpPr>
          <a:xfrm>
            <a:off x="358775" y="749300"/>
            <a:ext cx="2924734" cy="3644900"/>
            <a:chOff x="358775" y="993430"/>
            <a:chExt cx="2924734" cy="3644900"/>
          </a:xfrm>
        </p:grpSpPr>
        <p:pic>
          <p:nvPicPr>
            <p:cNvPr id="1026" name="Picture 2" descr="https://upload.wikimedia.org/wikipedia/commons/thumb/8/86/Flag_RSFSR_var03.svg/1920px-Flag_RSFSR_var03.svg.png">
              <a:extLst>
                <a:ext uri="{FF2B5EF4-FFF2-40B4-BE49-F238E27FC236}">
                  <a16:creationId xmlns:a16="http://schemas.microsoft.com/office/drawing/2014/main" id="{F93327CE-A657-4CB6-B86D-CEC031257C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775" y="993430"/>
              <a:ext cx="2924734" cy="1462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https://upload.wikimedia.org/wikipedia/commons/thumb/8/86/Flag_of_Germany_%283-2_aspect_ratio%29.svg/1024px-Flag_of_Germany_%283-2_aspect_ratio%29.svg.png">
              <a:extLst>
                <a:ext uri="{FF2B5EF4-FFF2-40B4-BE49-F238E27FC236}">
                  <a16:creationId xmlns:a16="http://schemas.microsoft.com/office/drawing/2014/main" id="{C4EEC8E0-B3B8-4954-8E4C-B6753F2226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775" y="2687704"/>
              <a:ext cx="2924734" cy="1950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3233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ÐÐ°ÑÑÐ¸Ð½ÐºÐ¸ Ð¿Ð¾ Ð·Ð°Ð¿ÑÐ¾ÑÑ ÐÐ±ÑÐ°Ð·">
            <a:extLst>
              <a:ext uri="{FF2B5EF4-FFF2-40B4-BE49-F238E27FC236}">
                <a16:creationId xmlns:a16="http://schemas.microsoft.com/office/drawing/2014/main" id="{DBC81022-5B5C-4D1E-AE43-A31D092556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-1"/>
            <a:ext cx="889366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ÐÐ°ÑÑÐ¸Ð½ÐºÐ¸ Ð¿Ð¾ Ð·Ð°Ð¿ÑÐ¾ÑÑ ÐÐ±ÑÐ°Ð·">
            <a:extLst>
              <a:ext uri="{FF2B5EF4-FFF2-40B4-BE49-F238E27FC236}">
                <a16:creationId xmlns:a16="http://schemas.microsoft.com/office/drawing/2014/main" id="{B4F27A48-2A47-41FA-94C3-9DD5894C71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9368" y="-1"/>
            <a:ext cx="8254632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0751CA9-8806-4EEF-9F8A-C4FA4FBEB825}"/>
              </a:ext>
            </a:extLst>
          </p:cNvPr>
          <p:cNvSpPr/>
          <p:nvPr/>
        </p:nvSpPr>
        <p:spPr>
          <a:xfrm>
            <a:off x="-7936" y="-1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C0CD5C8-FFCF-46A9-80C2-E758295D1790}"/>
              </a:ext>
            </a:extLst>
          </p:cNvPr>
          <p:cNvSpPr/>
          <p:nvPr/>
        </p:nvSpPr>
        <p:spPr>
          <a:xfrm>
            <a:off x="290806" y="1153734"/>
            <a:ext cx="2660357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 середине 1921 года советским дипломатам удалось заключить 11 торговых договоров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 ведущими странами Европы.</a:t>
            </a:r>
          </a:p>
        </p:txBody>
      </p:sp>
    </p:spTree>
    <p:extLst>
      <p:ext uri="{BB962C8B-B14F-4D97-AF65-F5344CB8AC3E}">
        <p14:creationId xmlns:p14="http://schemas.microsoft.com/office/powerpoint/2010/main" val="402251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5" y="1736821"/>
            <a:ext cx="5508623" cy="1669858"/>
            <a:chOff x="358774" y="1658735"/>
            <a:chExt cx="5508623" cy="1669858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4" y="1658735"/>
              <a:ext cx="5508623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Конференция </a:t>
              </a:r>
            </a:p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в Генуе 1922 года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Была созвана для решения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экономических проблем стран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Европы.</a:t>
              </a:r>
            </a:p>
          </p:txBody>
        </p:sp>
      </p:grpSp>
      <p:pic>
        <p:nvPicPr>
          <p:cNvPr id="6146" name="Picture 2" descr="ÐÐ°ÑÑÐ¸Ð½ÐºÐ¸ Ð¿Ð¾ Ð·Ð°Ð¿ÑÐ¾ÑÑ Ð³ÐµÐ½ÑÑÐ·ÑÐºÐ°Ñ ÐºÐ¾Ð½ÑÐµÑÐµÐ½ÑÐ¸Ñ 1922 Ð³Ð¾Ð´Ð°">
            <a:extLst>
              <a:ext uri="{FF2B5EF4-FFF2-40B4-BE49-F238E27FC236}">
                <a16:creationId xmlns:a16="http://schemas.microsoft.com/office/drawing/2014/main" id="{EB528A66-366E-455D-B1A2-E43C627FEE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78915" y="951978"/>
            <a:ext cx="4782305" cy="319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17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c.pics.livejournal.com/d_clarence/75933352/251703/251703_original.jpg">
            <a:extLst>
              <a:ext uri="{FF2B5EF4-FFF2-40B4-BE49-F238E27FC236}">
                <a16:creationId xmlns:a16="http://schemas.microsoft.com/office/drawing/2014/main" id="{740FC9C4-902F-4A99-84C1-D7C5E2BFEC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69C02C-6910-4BB6-A45D-EAC23C042433}"/>
              </a:ext>
            </a:extLst>
          </p:cNvPr>
          <p:cNvSpPr txBox="1"/>
          <p:nvPr/>
        </p:nvSpPr>
        <p:spPr>
          <a:xfrm>
            <a:off x="0" y="3541973"/>
            <a:ext cx="3632548" cy="1225290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Советское правительство решило 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использовать конференцию в Генуе для формирования положительного образа пролетарского государства.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7B11D674-7EEA-4A3A-96A7-CA0CC80D699C}"/>
              </a:ext>
            </a:extLst>
          </p:cNvPr>
          <p:cNvSpPr/>
          <p:nvPr/>
        </p:nvSpPr>
        <p:spPr>
          <a:xfrm>
            <a:off x="6985225" y="388764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F109FFE-A1F1-492F-A400-24410586531C}"/>
              </a:ext>
            </a:extLst>
          </p:cNvPr>
          <p:cNvSpPr/>
          <p:nvPr/>
        </p:nvSpPr>
        <p:spPr>
          <a:xfrm>
            <a:off x="6985225" y="1057931"/>
            <a:ext cx="180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000000"/>
                </a:solidFill>
              </a:rPr>
              <a:t>Советская </a:t>
            </a:r>
          </a:p>
          <a:p>
            <a:pPr algn="ctr"/>
            <a:r>
              <a:rPr lang="ru-RU" sz="1200" dirty="0">
                <a:solidFill>
                  <a:srgbClr val="000000"/>
                </a:solidFill>
              </a:rPr>
              <a:t>делегация в Генуе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92156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ÐÐ°ÑÑÐ¸Ð½ÐºÐ¸ Ð¿Ð¾ Ð·Ð°Ð¿ÑÐ¾ÑÑ Ð¼Ð¸Ñ Ð´ÑÑÐ¶Ð±Ð° Ð¿Ð»Ð°ÐºÐ°Ñ ÑÑÑÑ">
            <a:extLst>
              <a:ext uri="{FF2B5EF4-FFF2-40B4-BE49-F238E27FC236}">
                <a16:creationId xmlns:a16="http://schemas.microsoft.com/office/drawing/2014/main" id="{617BB37C-0D48-4DE2-9D8D-3F437B1B0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9"/>
            <a:ext cx="9144000" cy="514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53759FFE-3418-49A7-8AE3-426564833FBD}"/>
              </a:ext>
            </a:extLst>
          </p:cNvPr>
          <p:cNvSpPr/>
          <p:nvPr/>
        </p:nvSpPr>
        <p:spPr>
          <a:xfrm>
            <a:off x="3688550" y="388764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67F0AF2-8D98-4C4E-B38D-2C95CCC9E736}"/>
              </a:ext>
            </a:extLst>
          </p:cNvPr>
          <p:cNvSpPr/>
          <p:nvPr/>
        </p:nvSpPr>
        <p:spPr>
          <a:xfrm>
            <a:off x="3688550" y="1057931"/>
            <a:ext cx="180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000000"/>
                </a:solidFill>
              </a:rPr>
              <a:t>Советский </a:t>
            </a:r>
          </a:p>
          <a:p>
            <a:pPr algn="ctr"/>
            <a:r>
              <a:rPr lang="ru-RU" sz="1200" dirty="0">
                <a:solidFill>
                  <a:srgbClr val="000000"/>
                </a:solidFill>
              </a:rPr>
              <a:t>плакат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99173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upload.wikimedia.org/wikipedia/commons/c/cd/Georgy_Chicherin_1920s.jpg">
            <a:extLst>
              <a:ext uri="{FF2B5EF4-FFF2-40B4-BE49-F238E27FC236}">
                <a16:creationId xmlns:a16="http://schemas.microsoft.com/office/drawing/2014/main" id="{13137E4A-2E19-4D6A-897E-BA096ED642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EABC0238-02CD-4A71-AD5F-64CA56D38E8A}"/>
              </a:ext>
            </a:extLst>
          </p:cNvPr>
          <p:cNvSpPr/>
          <p:nvPr/>
        </p:nvSpPr>
        <p:spPr>
          <a:xfrm>
            <a:off x="6985225" y="388764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4E442DB-5CB5-45FA-816B-A9B4B943BF6B}"/>
              </a:ext>
            </a:extLst>
          </p:cNvPr>
          <p:cNvSpPr/>
          <p:nvPr/>
        </p:nvSpPr>
        <p:spPr>
          <a:xfrm>
            <a:off x="6985225" y="965598"/>
            <a:ext cx="180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000000"/>
                </a:solidFill>
              </a:rPr>
              <a:t>Георгий </a:t>
            </a:r>
          </a:p>
          <a:p>
            <a:pPr algn="ctr"/>
            <a:r>
              <a:rPr lang="ru-RU" sz="1200" dirty="0">
                <a:solidFill>
                  <a:srgbClr val="000000"/>
                </a:solidFill>
              </a:rPr>
              <a:t>Васильевич</a:t>
            </a:r>
          </a:p>
          <a:p>
            <a:pPr algn="ctr"/>
            <a:r>
              <a:rPr lang="ru-RU" sz="1200" dirty="0">
                <a:solidFill>
                  <a:srgbClr val="000000"/>
                </a:solidFill>
              </a:rPr>
              <a:t>Чичерин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05021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BF7DB5-E9B2-4B9D-A4FC-0ED74E278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46250" y="376239"/>
            <a:ext cx="7118349" cy="3064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4000"/>
              </a:lnSpc>
            </a:pPr>
            <a:r>
              <a:rPr lang="ru-RU" sz="2200" dirty="0">
                <a:solidFill>
                  <a:prstClr val="white"/>
                </a:solidFill>
                <a:latin typeface="Merriweather"/>
              </a:rPr>
              <a:t>«Пролетариат должен завоевать весь мир, </a:t>
            </a:r>
          </a:p>
          <a:p>
            <a:pPr defTabSz="685766">
              <a:lnSpc>
                <a:spcPct val="114000"/>
              </a:lnSpc>
            </a:pPr>
            <a:r>
              <a:rPr lang="ru-RU" sz="2200" dirty="0">
                <a:solidFill>
                  <a:prstClr val="white"/>
                </a:solidFill>
                <a:latin typeface="Merriweather"/>
              </a:rPr>
              <a:t>но ведь этого не сделать же движением пальца. Тут необходимы штыки и винтовки. </a:t>
            </a:r>
          </a:p>
          <a:p>
            <a:pPr defTabSz="685766">
              <a:lnSpc>
                <a:spcPct val="114000"/>
              </a:lnSpc>
            </a:pPr>
            <a:endParaRPr lang="ru-RU" sz="22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4000"/>
              </a:lnSpc>
            </a:pPr>
            <a:r>
              <a:rPr lang="ru-RU" sz="2200" dirty="0">
                <a:solidFill>
                  <a:prstClr val="white"/>
                </a:solidFill>
                <a:latin typeface="Merriweather"/>
              </a:rPr>
              <a:t>Да, распространение Красной Армии является распространением социализма, пролетарской власти, революции. На этом основывается право красной интервенции».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746250" y="3918391"/>
            <a:ext cx="7118348" cy="617744"/>
            <a:chOff x="358776" y="3438832"/>
            <a:chExt cx="4900418" cy="617743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58776" y="3438832"/>
              <a:ext cx="4900418" cy="31995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31">
                <a:lnSpc>
                  <a:spcPct val="125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Н. И. Бухарин (на </a:t>
              </a:r>
              <a:r>
                <a:rPr lang="en-US" sz="1800" dirty="0">
                  <a:solidFill>
                    <a:prstClr val="white"/>
                  </a:solidFill>
                  <a:latin typeface="Merriweather"/>
                </a:rPr>
                <a:t>IV </a:t>
              </a: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Всемирном конгрессе Коминтерна)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58776" y="3809713"/>
              <a:ext cx="2559047" cy="24686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31">
                <a:lnSpc>
                  <a:spcPct val="125000"/>
                </a:lnSpc>
              </a:pPr>
              <a:r>
                <a:rPr lang="ru-RU" sz="1400" dirty="0">
                  <a:solidFill>
                    <a:srgbClr val="FFDC5A"/>
                  </a:solidFill>
                </a:rPr>
                <a:t>18</a:t>
              </a:r>
              <a:r>
                <a:rPr lang="en-US" sz="1400" dirty="0">
                  <a:solidFill>
                    <a:srgbClr val="FFDC5A"/>
                  </a:solidFill>
                </a:rPr>
                <a:t>88</a:t>
              </a:r>
              <a:r>
                <a:rPr lang="ru-RU" sz="1400" dirty="0">
                  <a:solidFill>
                    <a:srgbClr val="FFDC5A"/>
                  </a:solidFill>
                </a:rPr>
                <a:t>–19</a:t>
              </a:r>
              <a:r>
                <a:rPr lang="en-US" sz="1400" dirty="0">
                  <a:solidFill>
                    <a:srgbClr val="FFDC5A"/>
                  </a:solidFill>
                </a:rPr>
                <a:t>38</a:t>
              </a:r>
              <a:r>
                <a:rPr lang="ru-RU" sz="1400" dirty="0">
                  <a:solidFill>
                    <a:srgbClr val="FFDC5A"/>
                  </a:solidFill>
                </a:rPr>
                <a:t> </a:t>
              </a:r>
            </a:p>
          </p:txBody>
        </p:sp>
      </p:grpSp>
      <p:pic>
        <p:nvPicPr>
          <p:cNvPr id="11" name="Picture 2" descr="ÐÐ°ÑÑÐ¸Ð½ÐºÐ¸ Ð¿Ð¾ Ð·Ð°Ð¿ÑÐ¾ÑÑ Ð±ÑÑÐ°ÑÐ¸Ð½">
            <a:extLst>
              <a:ext uri="{FF2B5EF4-FFF2-40B4-BE49-F238E27FC236}">
                <a16:creationId xmlns:a16="http://schemas.microsoft.com/office/drawing/2014/main" id="{25B6BA65-E2DC-4A91-9F54-D1A81488B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7739" y="3687264"/>
            <a:ext cx="1080001" cy="107999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39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3381521" y="3520658"/>
            <a:ext cx="2424647" cy="959267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3118" y="2375412"/>
            <a:ext cx="2424647" cy="968930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83119" y="1199315"/>
            <a:ext cx="2424647" cy="97252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39797" y="1311619"/>
            <a:ext cx="25112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dirty="0">
                <a:solidFill>
                  <a:prstClr val="black"/>
                </a:solidFill>
              </a:rPr>
              <a:t>Выплата всех долгов царской России </a:t>
            </a:r>
          </a:p>
          <a:p>
            <a:pPr lvl="0" algn="ctr">
              <a:defRPr/>
            </a:pPr>
            <a:r>
              <a:rPr lang="ru-RU" sz="1400" dirty="0">
                <a:solidFill>
                  <a:prstClr val="black"/>
                </a:solidFill>
              </a:rPr>
              <a:t>(18,5 млрд золотых рублей)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259557" y="2509040"/>
            <a:ext cx="26717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15">
              <a:defRPr/>
            </a:pPr>
            <a:r>
              <a:rPr lang="ru-RU" sz="1400" dirty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  <a:t>Возвращение иностранцам национализированной собственности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155195" y="3529809"/>
            <a:ext cx="2872551" cy="9689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 defTabSz="685715">
              <a:defRPr/>
            </a:pPr>
            <a:r>
              <a:rPr lang="ru-RU" sz="1400" dirty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  <a:t>Возмещение потерь </a:t>
            </a:r>
          </a:p>
          <a:p>
            <a:pPr lvl="0" algn="ctr" defTabSz="685715">
              <a:defRPr/>
            </a:pPr>
            <a:r>
              <a:rPr lang="ru-RU" sz="1400" dirty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  <a:t>от интервенции </a:t>
            </a:r>
          </a:p>
          <a:p>
            <a:pPr lvl="0" algn="ctr" defTabSz="685715">
              <a:defRPr/>
            </a:pPr>
            <a:r>
              <a:rPr lang="ru-RU" sz="1400" dirty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  <a:t>и экономической блокады </a:t>
            </a:r>
          </a:p>
          <a:p>
            <a:pPr lvl="0" algn="ctr" defTabSz="685715">
              <a:defRPr/>
            </a:pPr>
            <a:r>
              <a:rPr lang="ru-RU" sz="1400" dirty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  <a:t>(39 млрд золотых рублей)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6192838" y="2269298"/>
            <a:ext cx="2458733" cy="1169551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lvl="0" algn="ctr" defTabSz="685715">
              <a:defRPr/>
            </a:pPr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cxnSp>
        <p:nvCxnSpPr>
          <p:cNvPr id="10" name="Скругленная соединительная линия 9"/>
          <p:cNvCxnSpPr>
            <a:cxnSpLocks/>
            <a:stCxn id="23" idx="3"/>
            <a:endCxn id="17" idx="1"/>
          </p:cNvCxnSpPr>
          <p:nvPr/>
        </p:nvCxnSpPr>
        <p:spPr>
          <a:xfrm>
            <a:off x="2945375" y="2279672"/>
            <a:ext cx="437743" cy="580205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cxnSpLocks/>
            <a:stCxn id="35" idx="1"/>
            <a:endCxn id="24" idx="3"/>
          </p:cNvCxnSpPr>
          <p:nvPr/>
        </p:nvCxnSpPr>
        <p:spPr>
          <a:xfrm rot="10800000">
            <a:off x="2945375" y="3573692"/>
            <a:ext cx="436146" cy="42660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cxnSpLocks/>
            <a:stCxn id="23" idx="3"/>
            <a:endCxn id="21" idx="1"/>
          </p:cNvCxnSpPr>
          <p:nvPr/>
        </p:nvCxnSpPr>
        <p:spPr>
          <a:xfrm flipV="1">
            <a:off x="2945375" y="1685577"/>
            <a:ext cx="437744" cy="594095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160404" y="2499285"/>
            <a:ext cx="2523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15">
              <a:defRPr/>
            </a:pPr>
            <a:r>
              <a:rPr lang="ru-RU" sz="1400" b="1" dirty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  <a:t>Достичь согласия </a:t>
            </a:r>
          </a:p>
          <a:p>
            <a:pPr lvl="0" algn="ctr" defTabSz="685715">
              <a:defRPr/>
            </a:pPr>
            <a:r>
              <a:rPr lang="ru-RU" sz="1400" b="1" dirty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  <a:t>на переговорах </a:t>
            </a:r>
          </a:p>
          <a:p>
            <a:pPr lvl="0" algn="ctr" defTabSz="685715">
              <a:defRPr/>
            </a:pPr>
            <a:r>
              <a:rPr lang="ru-RU" sz="1400" b="1" dirty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  <a:t>не удалось </a:t>
            </a:r>
          </a:p>
        </p:txBody>
      </p:sp>
      <p:cxnSp>
        <p:nvCxnSpPr>
          <p:cNvPr id="33" name="Скругленная соединительная линия 32"/>
          <p:cNvCxnSpPr>
            <a:cxnSpLocks/>
            <a:stCxn id="73" idx="1"/>
            <a:endCxn id="17" idx="3"/>
          </p:cNvCxnSpPr>
          <p:nvPr/>
        </p:nvCxnSpPr>
        <p:spPr>
          <a:xfrm flipH="1">
            <a:off x="5807765" y="2854074"/>
            <a:ext cx="385073" cy="5803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Скругленная соединительная линия 35"/>
          <p:cNvCxnSpPr>
            <a:cxnSpLocks/>
            <a:stCxn id="73" idx="1"/>
            <a:endCxn id="21" idx="3"/>
          </p:cNvCxnSpPr>
          <p:nvPr/>
        </p:nvCxnSpPr>
        <p:spPr>
          <a:xfrm rot="10800000">
            <a:off x="5807766" y="1685578"/>
            <a:ext cx="385072" cy="1168497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кругленная соединительная линия 36"/>
          <p:cNvCxnSpPr>
            <a:cxnSpLocks/>
            <a:stCxn id="73" idx="1"/>
            <a:endCxn id="35" idx="3"/>
          </p:cNvCxnSpPr>
          <p:nvPr/>
        </p:nvCxnSpPr>
        <p:spPr>
          <a:xfrm rot="10800000" flipV="1">
            <a:off x="5806168" y="2854074"/>
            <a:ext cx="386670" cy="1146218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TextBox 154"/>
          <p:cNvSpPr txBox="1"/>
          <p:nvPr/>
        </p:nvSpPr>
        <p:spPr>
          <a:xfrm>
            <a:off x="358775" y="386416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15">
              <a:defRPr/>
            </a:pPr>
            <a:r>
              <a:rPr lang="ru-RU" sz="280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Генуэзская конференция</a:t>
            </a:r>
            <a:endParaRPr lang="ru-RU" sz="2800" dirty="0">
              <a:solidFill>
                <a:srgbClr val="A6A608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4B3C11-AC8C-48CA-9103-D47CC71995CF}"/>
              </a:ext>
            </a:extLst>
          </p:cNvPr>
          <p:cNvSpPr txBox="1"/>
          <p:nvPr/>
        </p:nvSpPr>
        <p:spPr>
          <a:xfrm>
            <a:off x="488996" y="1694896"/>
            <a:ext cx="2456379" cy="1169551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lvl="0" algn="ctr" defTabSz="685715">
              <a:defRPr/>
            </a:pPr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03CC6F2-24F4-4B61-9367-4CABEA09EBC2}"/>
              </a:ext>
            </a:extLst>
          </p:cNvPr>
          <p:cNvSpPr txBox="1"/>
          <p:nvPr/>
        </p:nvSpPr>
        <p:spPr>
          <a:xfrm>
            <a:off x="488996" y="2988916"/>
            <a:ext cx="2456379" cy="1169551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lvl="0" algn="ctr" defTabSz="685715">
              <a:defRPr/>
            </a:pPr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3C49E93-9714-4C5F-908A-3F59019AD106}"/>
              </a:ext>
            </a:extLst>
          </p:cNvPr>
          <p:cNvSpPr txBox="1"/>
          <p:nvPr/>
        </p:nvSpPr>
        <p:spPr>
          <a:xfrm>
            <a:off x="455386" y="1916670"/>
            <a:ext cx="2523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15">
              <a:defRPr/>
            </a:pPr>
            <a:r>
              <a:rPr lang="ru-RU" sz="1400" b="1" dirty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  <a:t>Требования руководителей стран Антанты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E4EB9B-3B28-43CF-B8B8-0F133D678407}"/>
              </a:ext>
            </a:extLst>
          </p:cNvPr>
          <p:cNvSpPr txBox="1"/>
          <p:nvPr/>
        </p:nvSpPr>
        <p:spPr>
          <a:xfrm>
            <a:off x="471252" y="3352604"/>
            <a:ext cx="2523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15">
              <a:defRPr/>
            </a:pPr>
            <a:r>
              <a:rPr lang="ru-RU" sz="1400" b="1" dirty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  <a:t>Требования советской делегации</a:t>
            </a:r>
          </a:p>
        </p:txBody>
      </p:sp>
    </p:spTree>
    <p:extLst>
      <p:ext uri="{BB962C8B-B14F-4D97-AF65-F5344CB8AC3E}">
        <p14:creationId xmlns:p14="http://schemas.microsoft.com/office/powerpoint/2010/main" val="404953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17" grpId="0" animBg="1"/>
      <p:bldP spid="21" grpId="0" animBg="1"/>
      <p:bldP spid="14" grpId="0"/>
      <p:bldP spid="42" grpId="0"/>
      <p:bldP spid="43" grpId="0"/>
      <p:bldP spid="73" grpId="0" animBg="1"/>
      <p:bldP spid="22" grpId="0"/>
      <p:bldP spid="23" grpId="0" animBg="1"/>
      <p:bldP spid="24" grpId="0" animBg="1"/>
      <p:bldP spid="26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ÐÐ°ÑÑÐ¸Ð½ÐºÐ¸ Ð¿Ð¾ Ð·Ð°Ð¿ÑÐ¾ÑÑ Ð³ÐµÐ½ÑÑÐ·ÑÐºÐ°Ñ ÐºÐ¾Ð½ÑÐµÑÐµÐ½ÑÐ¸Ñ Ð¸ ÑÐ°Ð¿Ð°Ð»Ð»ÑÑÐºÐ¸Ð¹ Ð´Ð¾Ð³Ð¾Ð²Ð¾Ñ">
            <a:extLst>
              <a:ext uri="{FF2B5EF4-FFF2-40B4-BE49-F238E27FC236}">
                <a16:creationId xmlns:a16="http://schemas.microsoft.com/office/drawing/2014/main" id="{48070301-882A-4A29-86F1-9A42AAA48F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A616ABE1-3703-436E-B9EC-E549D549D082}"/>
              </a:ext>
            </a:extLst>
          </p:cNvPr>
          <p:cNvSpPr/>
          <p:nvPr/>
        </p:nvSpPr>
        <p:spPr>
          <a:xfrm>
            <a:off x="6985225" y="388764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A5ADDDE-FD6D-49BD-86A9-252404563294}"/>
              </a:ext>
            </a:extLst>
          </p:cNvPr>
          <p:cNvSpPr/>
          <p:nvPr/>
        </p:nvSpPr>
        <p:spPr>
          <a:xfrm>
            <a:off x="6985225" y="965598"/>
            <a:ext cx="180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000000"/>
                </a:solidFill>
              </a:rPr>
              <a:t>Представители РСФСР и Германии</a:t>
            </a:r>
          </a:p>
          <a:p>
            <a:pPr algn="ctr"/>
            <a:r>
              <a:rPr lang="ru-RU" sz="1200" dirty="0">
                <a:solidFill>
                  <a:srgbClr val="000000"/>
                </a:solidFill>
              </a:rPr>
              <a:t>в Рапалло</a:t>
            </a:r>
            <a:endParaRPr lang="ru-RU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6C7DD5-879B-48EE-A4D1-47E5FD6330D6}"/>
              </a:ext>
            </a:extLst>
          </p:cNvPr>
          <p:cNvSpPr txBox="1"/>
          <p:nvPr/>
        </p:nvSpPr>
        <p:spPr>
          <a:xfrm>
            <a:off x="0" y="3757417"/>
            <a:ext cx="3151991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16 апреля 1922 года советская делегация заключила договор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с представителями Германии. </a:t>
            </a:r>
          </a:p>
        </p:txBody>
      </p:sp>
    </p:spTree>
    <p:extLst>
      <p:ext uri="{BB962C8B-B14F-4D97-AF65-F5344CB8AC3E}">
        <p14:creationId xmlns:p14="http://schemas.microsoft.com/office/powerpoint/2010/main" val="309480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6939" y="397235"/>
            <a:ext cx="861540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Рапалльский договор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01622" y="1217322"/>
            <a:ext cx="466577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Восстановление дипломатических отношений России и Германии.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8300" y="122432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973" y="218091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3933" y="2173915"/>
            <a:ext cx="521946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Отказ от возмещения военных расходов, военных и невоенных убытков.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14092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83933" y="3133925"/>
            <a:ext cx="567128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Признание Германией национализации немецкой собственности в РСФСР.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8" name="Picture 2" descr="https://icdn.lenta.ru/images/2015/05/29/17/20150529173244528/detail_625596238f2d5e1db006a02924255b31.jpg">
            <a:extLst>
              <a:ext uri="{FF2B5EF4-FFF2-40B4-BE49-F238E27FC236}">
                <a16:creationId xmlns:a16="http://schemas.microsoft.com/office/drawing/2014/main" id="{39588DBF-3D17-45F1-95D0-C13FCEF5F8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03394" y="481569"/>
            <a:ext cx="2316937" cy="232423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Овал 18">
            <a:extLst>
              <a:ext uri="{FF2B5EF4-FFF2-40B4-BE49-F238E27FC236}">
                <a16:creationId xmlns:a16="http://schemas.microsoft.com/office/drawing/2014/main" id="{B1E5B4B4-8CC7-4D11-ABDB-BF172593123E}"/>
              </a:ext>
            </a:extLst>
          </p:cNvPr>
          <p:cNvSpPr/>
          <p:nvPr/>
        </p:nvSpPr>
        <p:spPr>
          <a:xfrm>
            <a:off x="358775" y="411493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C22D83-3BA0-4BD3-A9DA-C9738A180D6C}"/>
              </a:ext>
            </a:extLst>
          </p:cNvPr>
          <p:cNvSpPr txBox="1"/>
          <p:nvPr/>
        </p:nvSpPr>
        <p:spPr>
          <a:xfrm>
            <a:off x="1183933" y="4107933"/>
            <a:ext cx="567128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Признание Германией отказа советского правительства от царских долгов.</a:t>
            </a:r>
          </a:p>
        </p:txBody>
      </p:sp>
    </p:spTree>
    <p:extLst>
      <p:ext uri="{BB962C8B-B14F-4D97-AF65-F5344CB8AC3E}">
        <p14:creationId xmlns:p14="http://schemas.microsoft.com/office/powerpoint/2010/main" val="236318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  <p:bldP spid="19" grpId="0" animBg="1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2122651"/>
            <a:ext cx="5159372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1924–1925 годы вошли в историю международных отношений как период дипломатического признания СССР. </a:t>
            </a:r>
          </a:p>
        </p:txBody>
      </p:sp>
      <p:pic>
        <p:nvPicPr>
          <p:cNvPr id="10" name="Picture 2" descr="ÐÐ°ÑÑÐ¸Ð½ÐºÐ¸ Ð¿Ð¾ Ð·Ð°Ð¿ÑÐ¾ÑÑ ÑÐ¸ÑÐµÑÐ¸Ð½ Ð¸ ÐºÐ°Ð»Ð¸Ð½Ð¸Ð½ Ñ ÑÐ¿Ð¾Ð½ÑÐºÐ¸Ð¼ Ð¿Ð¾ÑÐ»Ð¾Ð¼">
            <a:extLst>
              <a:ext uri="{FF2B5EF4-FFF2-40B4-BE49-F238E27FC236}">
                <a16:creationId xmlns:a16="http://schemas.microsoft.com/office/drawing/2014/main" id="{E04B8ACE-CCC5-4464-9957-EB4B79E9C8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70443"/>
            <a:ext cx="2908303" cy="360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52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6939" y="397235"/>
            <a:ext cx="861540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Страны, установившие дипломатические отношения с СССР в 1924 году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74408" y="1686749"/>
            <a:ext cx="221425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Великобритания.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5" y="155524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973" y="238717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3933" y="2518676"/>
            <a:ext cx="197881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Италия.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21552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83933" y="3343604"/>
            <a:ext cx="176723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Норвегия.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9" name="Овал 18">
            <a:extLst>
              <a:ext uri="{FF2B5EF4-FFF2-40B4-BE49-F238E27FC236}">
                <a16:creationId xmlns:a16="http://schemas.microsoft.com/office/drawing/2014/main" id="{B1E5B4B4-8CC7-4D11-ABDB-BF172593123E}"/>
              </a:ext>
            </a:extLst>
          </p:cNvPr>
          <p:cNvSpPr/>
          <p:nvPr/>
        </p:nvSpPr>
        <p:spPr>
          <a:xfrm>
            <a:off x="366939" y="405534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C22D83-3BA0-4BD3-A9DA-C9738A180D6C}"/>
              </a:ext>
            </a:extLst>
          </p:cNvPr>
          <p:cNvSpPr txBox="1"/>
          <p:nvPr/>
        </p:nvSpPr>
        <p:spPr>
          <a:xfrm>
            <a:off x="1192097" y="4188192"/>
            <a:ext cx="197065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Австрия.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DF6E74-0152-4B74-887E-A932BB0ED3F3}"/>
              </a:ext>
            </a:extLst>
          </p:cNvPr>
          <p:cNvSpPr txBox="1"/>
          <p:nvPr/>
        </p:nvSpPr>
        <p:spPr>
          <a:xfrm>
            <a:off x="5584903" y="1681208"/>
            <a:ext cx="221425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Греция. 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C74F43BC-A607-4DB9-8821-E0FD2AED2AEC}"/>
              </a:ext>
            </a:extLst>
          </p:cNvPr>
          <p:cNvSpPr/>
          <p:nvPr/>
        </p:nvSpPr>
        <p:spPr>
          <a:xfrm>
            <a:off x="4769270" y="154970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FAC357EE-41EF-47D3-946C-A75D2C20EC0B}"/>
              </a:ext>
            </a:extLst>
          </p:cNvPr>
          <p:cNvSpPr/>
          <p:nvPr/>
        </p:nvSpPr>
        <p:spPr>
          <a:xfrm>
            <a:off x="4769468" y="238163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4F50D4-DCD9-4061-98D4-0DA1F00220E6}"/>
              </a:ext>
            </a:extLst>
          </p:cNvPr>
          <p:cNvSpPr txBox="1"/>
          <p:nvPr/>
        </p:nvSpPr>
        <p:spPr>
          <a:xfrm>
            <a:off x="5594428" y="2513135"/>
            <a:ext cx="197881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Швеция.</a:t>
            </a: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85603CC2-13E5-4424-9292-24621D16FD26}"/>
              </a:ext>
            </a:extLst>
          </p:cNvPr>
          <p:cNvSpPr/>
          <p:nvPr/>
        </p:nvSpPr>
        <p:spPr>
          <a:xfrm>
            <a:off x="4769270" y="320998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A594A78-F977-42E2-8416-F83911281275}"/>
              </a:ext>
            </a:extLst>
          </p:cNvPr>
          <p:cNvSpPr txBox="1"/>
          <p:nvPr/>
        </p:nvSpPr>
        <p:spPr>
          <a:xfrm>
            <a:off x="5594428" y="3338063"/>
            <a:ext cx="176723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Франция.</a:t>
            </a: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2DF3A780-C887-4E9B-9CFA-3E9CC9D2C706}"/>
              </a:ext>
            </a:extLst>
          </p:cNvPr>
          <p:cNvSpPr/>
          <p:nvPr/>
        </p:nvSpPr>
        <p:spPr>
          <a:xfrm>
            <a:off x="4777434" y="40498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9843C6D-722C-45CB-BD64-14E6964CDF82}"/>
              </a:ext>
            </a:extLst>
          </p:cNvPr>
          <p:cNvSpPr txBox="1"/>
          <p:nvPr/>
        </p:nvSpPr>
        <p:spPr>
          <a:xfrm>
            <a:off x="5602592" y="4182651"/>
            <a:ext cx="197065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Мексика.</a:t>
            </a:r>
          </a:p>
        </p:txBody>
      </p:sp>
      <p:pic>
        <p:nvPicPr>
          <p:cNvPr id="4098" name="Picture 2" descr="ÐÐ°ÑÑÐ¸Ð½ÐºÐ¸ Ð¿Ð¾ Ð·Ð°Ð¿ÑÐ¾ÑÑ ÑÐ»Ð°Ð³ Ð²ÐµÐ»Ð¸ÐºÐ¾Ð±ÑÐ¸ÑÐ°Ð½Ð¸Ð¸">
            <a:extLst>
              <a:ext uri="{FF2B5EF4-FFF2-40B4-BE49-F238E27FC236}">
                <a16:creationId xmlns:a16="http://schemas.microsoft.com/office/drawing/2014/main" id="{0545A406-DC61-4974-A49B-BB5A42B26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223" y="1587773"/>
            <a:ext cx="773112" cy="46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upload.wikimedia.org/wikipedia/commons/thumb/7/78/Flag_of_Italy_%281861%E2%80%931946%29.svg/1024px-Flag_of_Italy_%281861%E2%80%931946%29.svg.png">
            <a:extLst>
              <a:ext uri="{FF2B5EF4-FFF2-40B4-BE49-F238E27FC236}">
                <a16:creationId xmlns:a16="http://schemas.microsoft.com/office/drawing/2014/main" id="{3D0C265A-9BE3-4748-9B04-17ADF059B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290" y="2385696"/>
            <a:ext cx="856762" cy="57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lag of Norway.svg">
            <a:extLst>
              <a:ext uri="{FF2B5EF4-FFF2-40B4-BE49-F238E27FC236}">
                <a16:creationId xmlns:a16="http://schemas.microsoft.com/office/drawing/2014/main" id="{D7EFAEAE-64C7-4BA2-9EEA-D6B8FA1B7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222" y="3141326"/>
            <a:ext cx="856762" cy="62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Flag of Austria.svg">
            <a:extLst>
              <a:ext uri="{FF2B5EF4-FFF2-40B4-BE49-F238E27FC236}">
                <a16:creationId xmlns:a16="http://schemas.microsoft.com/office/drawing/2014/main" id="{B49BF535-44FB-45A0-9987-0D3D5D2AC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900" y="4036136"/>
            <a:ext cx="850644" cy="56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upload.wikimedia.org/wikipedia/commons/thumb/5/5c/Hellenic_Kingdom_Flag_1935.svg/1024px-Hellenic_Kingdom_Flag_1935.svg.png">
            <a:extLst>
              <a:ext uri="{FF2B5EF4-FFF2-40B4-BE49-F238E27FC236}">
                <a16:creationId xmlns:a16="http://schemas.microsoft.com/office/drawing/2014/main" id="{1253F4C3-5E8A-4D79-A542-E39071BCF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943" y="1518970"/>
            <a:ext cx="856763" cy="57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Flag of Sweden.svg">
            <a:extLst>
              <a:ext uri="{FF2B5EF4-FFF2-40B4-BE49-F238E27FC236}">
                <a16:creationId xmlns:a16="http://schemas.microsoft.com/office/drawing/2014/main" id="{83A576A9-29CD-4828-BEC9-D0293C712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565" y="2402414"/>
            <a:ext cx="860759" cy="53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Flag of France.svg">
            <a:extLst>
              <a:ext uri="{FF2B5EF4-FFF2-40B4-BE49-F238E27FC236}">
                <a16:creationId xmlns:a16="http://schemas.microsoft.com/office/drawing/2014/main" id="{18772F19-09C9-4B1D-82A2-E4564DD84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115" y="3252422"/>
            <a:ext cx="856762" cy="57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https://upload.wikimedia.org/wikipedia/commons/thumb/e/e3/Flag_of_Mexico_%281916-1934%29.svg/1280px-Flag_of_Mexico_%281916-1934%29.svg.png">
            <a:extLst>
              <a:ext uri="{FF2B5EF4-FFF2-40B4-BE49-F238E27FC236}">
                <a16:creationId xmlns:a16="http://schemas.microsoft.com/office/drawing/2014/main" id="{5874AD3C-5296-4842-A143-9352B30AF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424" y="4077912"/>
            <a:ext cx="870112" cy="49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14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  <p:bldP spid="19" grpId="0" animBg="1"/>
      <p:bldP spid="20" grpId="0"/>
      <p:bldP spid="21" grpId="0"/>
      <p:bldP spid="22" grpId="0" animBg="1"/>
      <p:bldP spid="23" grpId="0" animBg="1"/>
      <p:bldP spid="24" grpId="0"/>
      <p:bldP spid="25" grpId="0" animBg="1"/>
      <p:bldP spid="26" grpId="0"/>
      <p:bldP spid="27" grpId="0" animBg="1"/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3396" y="1841893"/>
            <a:ext cx="5508623" cy="1459715"/>
            <a:chOff x="353395" y="1631890"/>
            <a:chExt cx="5508623" cy="1459715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3395" y="1631890"/>
              <a:ext cx="5508623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«Полоса </a:t>
              </a:r>
            </a:p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признания» 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45961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Завершилась подписанием в январе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1925 года японо-советской конвенции. </a:t>
              </a:r>
            </a:p>
          </p:txBody>
        </p:sp>
      </p:grpSp>
      <p:pic>
        <p:nvPicPr>
          <p:cNvPr id="14" name="Picture 4" descr="https://tokyo.mid.ru/documents/21972107/22799158/18.jpg/1954530c-d136-4636-92cd-990e19ebbc4d?t=1464265752749">
            <a:extLst>
              <a:ext uri="{FF2B5EF4-FFF2-40B4-BE49-F238E27FC236}">
                <a16:creationId xmlns:a16="http://schemas.microsoft.com/office/drawing/2014/main" id="{CC6C8F53-EA64-4397-A40D-E324A9307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962025"/>
            <a:ext cx="440055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11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0751CA9-8806-4EEF-9F8A-C4FA4FBEB825}"/>
              </a:ext>
            </a:extLst>
          </p:cNvPr>
          <p:cNvSpPr/>
          <p:nvPr/>
        </p:nvSpPr>
        <p:spPr>
          <a:xfrm>
            <a:off x="-21284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C0CD5C8-FFCF-46A9-80C2-E758295D1790}"/>
              </a:ext>
            </a:extLst>
          </p:cNvPr>
          <p:cNvSpPr/>
          <p:nvPr/>
        </p:nvSpPr>
        <p:spPr>
          <a:xfrm>
            <a:off x="290806" y="1499982"/>
            <a:ext cx="2660357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Согласно японо-советской конвенции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1925 года, японские войска покидали Северный Сахалин.</a:t>
            </a:r>
          </a:p>
        </p:txBody>
      </p:sp>
      <p:pic>
        <p:nvPicPr>
          <p:cNvPr id="7170" name="Picture 2" descr="ÐÐ°ÑÑÐ¸Ð½ÐºÐ¸ Ð¿Ð¾ Ð·Ð°Ð¿ÑÐ¾ÑÑ 1925 Ð³Ð¾Ð´Ð° ÑÐ¿Ð¾Ð½Ð¾-ÑÐ¾Ð²ÐµÑÑÐºÐ¾Ð¹ ÐºÐ¾Ð½Ð²ÐµÐ½ÑÐ¸Ð¸">
            <a:extLst>
              <a:ext uri="{FF2B5EF4-FFF2-40B4-BE49-F238E27FC236}">
                <a16:creationId xmlns:a16="http://schemas.microsoft.com/office/drawing/2014/main" id="{08662EF9-71CC-4FAD-B641-06C56F3532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63252" y="0"/>
            <a:ext cx="588074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45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E0F1E466-20AB-4846-A4EB-89B4B8A436C8}"/>
              </a:ext>
            </a:extLst>
          </p:cNvPr>
          <p:cNvSpPr txBox="1"/>
          <p:nvPr/>
        </p:nvSpPr>
        <p:spPr>
          <a:xfrm>
            <a:off x="4760500" y="3705885"/>
            <a:ext cx="2427470" cy="879746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DB863A2-4C9D-4F6B-8AE7-D728B2F750C7}"/>
              </a:ext>
            </a:extLst>
          </p:cNvPr>
          <p:cNvSpPr txBox="1"/>
          <p:nvPr/>
        </p:nvSpPr>
        <p:spPr>
          <a:xfrm>
            <a:off x="6192838" y="2645609"/>
            <a:ext cx="2258639" cy="879746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65203" y="1122217"/>
            <a:ext cx="4213594" cy="495929"/>
          </a:xfrm>
          <a:prstGeom prst="roundRect">
            <a:avLst/>
          </a:prstGeom>
          <a:noFill/>
          <a:ln w="15875" cap="rnd">
            <a:solidFill>
              <a:srgbClr val="A6A608"/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46863" y="1108571"/>
            <a:ext cx="4050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b="1" dirty="0">
                <a:solidFill>
                  <a:prstClr val="black"/>
                </a:solidFill>
              </a:rPr>
              <a:t>Германия и СССР наладили отношения </a:t>
            </a:r>
          </a:p>
          <a:p>
            <a:pPr lvl="0" algn="ctr">
              <a:defRPr/>
            </a:pPr>
            <a:r>
              <a:rPr lang="ru-RU" sz="1400" b="1" dirty="0">
                <a:solidFill>
                  <a:prstClr val="black"/>
                </a:solidFill>
              </a:rPr>
              <a:t>по экономическим причинам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65203" y="1837765"/>
            <a:ext cx="4213593" cy="553713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5" name="Скругленная соединительная линия 4"/>
          <p:cNvCxnSpPr>
            <a:cxnSpLocks/>
            <a:stCxn id="10" idx="0"/>
            <a:endCxn id="4" idx="2"/>
          </p:cNvCxnSpPr>
          <p:nvPr/>
        </p:nvCxnSpPr>
        <p:spPr>
          <a:xfrm rot="5400000" flipH="1" flipV="1">
            <a:off x="3078114" y="1139997"/>
            <a:ext cx="242404" cy="2745367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Скругленная соединительная линия 6"/>
          <p:cNvCxnSpPr>
            <a:cxnSpLocks/>
            <a:stCxn id="3" idx="2"/>
            <a:endCxn id="4" idx="0"/>
          </p:cNvCxnSpPr>
          <p:nvPr/>
        </p:nvCxnSpPr>
        <p:spPr>
          <a:xfrm>
            <a:off x="4572000" y="1618146"/>
            <a:ext cx="0" cy="219619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Скругленная соединительная линия 7"/>
          <p:cNvCxnSpPr>
            <a:cxnSpLocks/>
            <a:stCxn id="4" idx="2"/>
            <a:endCxn id="30" idx="0"/>
          </p:cNvCxnSpPr>
          <p:nvPr/>
        </p:nvCxnSpPr>
        <p:spPr>
          <a:xfrm rot="5400000">
            <a:off x="3272596" y="2396672"/>
            <a:ext cx="1304599" cy="129421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02103" y="2633882"/>
            <a:ext cx="2249060" cy="903200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89700" y="1854612"/>
            <a:ext cx="4164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dirty="0">
                <a:solidFill>
                  <a:prstClr val="black"/>
                </a:solidFill>
              </a:rPr>
              <a:t>Торговые связи были дополнены техническим и военно-техническим сотрудничеством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92838" y="2742029"/>
            <a:ext cx="22586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dirty="0">
                <a:solidFill>
                  <a:prstClr val="black"/>
                </a:solidFill>
              </a:rPr>
              <a:t>Магнат </a:t>
            </a:r>
            <a:r>
              <a:rPr lang="ru-RU" sz="1400" dirty="0" err="1">
                <a:solidFill>
                  <a:prstClr val="black"/>
                </a:solidFill>
              </a:rPr>
              <a:t>Крупп</a:t>
            </a:r>
            <a:r>
              <a:rPr lang="ru-RU" sz="1400" dirty="0">
                <a:solidFill>
                  <a:prstClr val="black"/>
                </a:solidFill>
              </a:rPr>
              <a:t> возводил артиллерийские заводы </a:t>
            </a:r>
          </a:p>
          <a:p>
            <a:pPr lvl="0" algn="ctr">
              <a:defRPr/>
            </a:pPr>
            <a:r>
              <a:rPr lang="ru-RU" sz="1400" dirty="0">
                <a:solidFill>
                  <a:prstClr val="black"/>
                </a:solidFill>
              </a:rPr>
              <a:t>в Средней Азии </a:t>
            </a:r>
          </a:p>
        </p:txBody>
      </p:sp>
      <p:cxnSp>
        <p:nvCxnSpPr>
          <p:cNvPr id="25" name="Скругленная соединительная линия 24"/>
          <p:cNvCxnSpPr>
            <a:cxnSpLocks/>
            <a:stCxn id="31" idx="0"/>
            <a:endCxn id="4" idx="2"/>
          </p:cNvCxnSpPr>
          <p:nvPr/>
        </p:nvCxnSpPr>
        <p:spPr>
          <a:xfrm rot="16200000" flipV="1">
            <a:off x="5820014" y="1143465"/>
            <a:ext cx="254131" cy="2750158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cxnSpLocks/>
            <a:stCxn id="34" idx="0"/>
            <a:endCxn id="4" idx="2"/>
          </p:cNvCxnSpPr>
          <p:nvPr/>
        </p:nvCxnSpPr>
        <p:spPr>
          <a:xfrm rot="16200000" flipV="1">
            <a:off x="4615915" y="2347564"/>
            <a:ext cx="1314407" cy="1402235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B36750E-ECD6-4E1D-B3EB-7503ED34F41F}"/>
              </a:ext>
            </a:extLst>
          </p:cNvPr>
          <p:cNvSpPr txBox="1"/>
          <p:nvPr/>
        </p:nvSpPr>
        <p:spPr>
          <a:xfrm>
            <a:off x="4641516" y="3750547"/>
            <a:ext cx="26828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dirty="0">
                <a:solidFill>
                  <a:prstClr val="black"/>
                </a:solidFill>
              </a:rPr>
              <a:t>Советские </a:t>
            </a:r>
          </a:p>
          <a:p>
            <a:pPr lvl="0" algn="ctr">
              <a:defRPr/>
            </a:pPr>
            <a:r>
              <a:rPr lang="ru-RU" sz="1400" dirty="0">
                <a:solidFill>
                  <a:prstClr val="black"/>
                </a:solidFill>
              </a:rPr>
              <a:t>военные специалисты стажировались в Германии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A0C3FF-A9DE-434A-89A5-30296BA9690D}"/>
              </a:ext>
            </a:extLst>
          </p:cNvPr>
          <p:cNvSpPr txBox="1"/>
          <p:nvPr/>
        </p:nvSpPr>
        <p:spPr>
          <a:xfrm>
            <a:off x="2153257" y="3696077"/>
            <a:ext cx="2249066" cy="903200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1BA346D-0089-49BF-B595-0504013D45F4}"/>
              </a:ext>
            </a:extLst>
          </p:cNvPr>
          <p:cNvSpPr txBox="1"/>
          <p:nvPr/>
        </p:nvSpPr>
        <p:spPr>
          <a:xfrm>
            <a:off x="2016819" y="3776433"/>
            <a:ext cx="24274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dirty="0">
                <a:solidFill>
                  <a:prstClr val="black"/>
                </a:solidFill>
              </a:rPr>
              <a:t>На заводах и фабриках СССР трудились немецкие инженеры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44F896C-C0E1-4BF1-AAF2-3F1906121CB6}"/>
              </a:ext>
            </a:extLst>
          </p:cNvPr>
          <p:cNvSpPr txBox="1"/>
          <p:nvPr/>
        </p:nvSpPr>
        <p:spPr>
          <a:xfrm>
            <a:off x="881978" y="2716150"/>
            <a:ext cx="18893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dirty="0">
                <a:solidFill>
                  <a:prstClr val="black"/>
                </a:solidFill>
              </a:rPr>
              <a:t>Фирма «Юнкерс» строила самолёты под Москвой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7C3D2506-3D45-4689-9B77-FE41029F7091}"/>
              </a:ext>
            </a:extLst>
          </p:cNvPr>
          <p:cNvSpPr txBox="1"/>
          <p:nvPr/>
        </p:nvSpPr>
        <p:spPr>
          <a:xfrm>
            <a:off x="358775" y="386416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Советско-германские отношения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A6A608"/>
              </a:solidFill>
              <a:effectLst/>
              <a:uLnTx/>
              <a:uFillTx/>
              <a:latin typeface="Merriweather"/>
              <a:ea typeface="Theano Didot" panose="02060603060706020203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5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1" grpId="0" animBg="1"/>
      <p:bldP spid="3" grpId="0" animBg="1"/>
      <p:bldP spid="9" grpId="0"/>
      <p:bldP spid="4" grpId="0" animBg="1"/>
      <p:bldP spid="10" grpId="0" animBg="1"/>
      <p:bldP spid="13" grpId="0"/>
      <p:bldP spid="14" grpId="0"/>
      <p:bldP spid="32" grpId="0"/>
      <p:bldP spid="30" grpId="0" animBg="1"/>
      <p:bldP spid="33" grpId="0"/>
      <p:bldP spid="3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c/c7/Bundesarchiv_Bild_146-1997-060-33A%2C_Gas%C3%BCbungsplatz_%22Tomka%22%2C_Deutsches_Personal.jpg">
            <a:extLst>
              <a:ext uri="{FF2B5EF4-FFF2-40B4-BE49-F238E27FC236}">
                <a16:creationId xmlns:a16="http://schemas.microsoft.com/office/drawing/2014/main" id="{2A45D8D3-7DC4-4D37-9170-A147C7E623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17E76816-4889-453C-AE71-850DAC7E8D21}"/>
              </a:ext>
            </a:extLst>
          </p:cNvPr>
          <p:cNvSpPr/>
          <p:nvPr/>
        </p:nvSpPr>
        <p:spPr>
          <a:xfrm>
            <a:off x="6985225" y="388764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1831C8-4937-427E-A28C-15512D5B1D49}"/>
              </a:ext>
            </a:extLst>
          </p:cNvPr>
          <p:cNvSpPr/>
          <p:nvPr/>
        </p:nvSpPr>
        <p:spPr>
          <a:xfrm>
            <a:off x="6985225" y="965598"/>
            <a:ext cx="180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000000"/>
                </a:solidFill>
              </a:rPr>
              <a:t>Немецкий персонал объекта «Томка». Саратовская область</a:t>
            </a:r>
            <a:endParaRPr lang="ru-RU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3F99EB-C947-42D8-86A4-F271FE8D83B3}"/>
              </a:ext>
            </a:extLst>
          </p:cNvPr>
          <p:cNvSpPr txBox="1"/>
          <p:nvPr/>
        </p:nvSpPr>
        <p:spPr>
          <a:xfrm>
            <a:off x="1" y="3959439"/>
            <a:ext cx="4751388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К 1929 году СССР имел технические соглашения 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с 27 германскими фирмами.</a:t>
            </a:r>
          </a:p>
        </p:txBody>
      </p:sp>
    </p:spTree>
    <p:extLst>
      <p:ext uri="{BB962C8B-B14F-4D97-AF65-F5344CB8AC3E}">
        <p14:creationId xmlns:p14="http://schemas.microsoft.com/office/powerpoint/2010/main" val="162890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68182" y="1817953"/>
            <a:ext cx="5159372" cy="15075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Конкуренция между иностранными фирмами играла на руку СССР.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Для некоторых был создан режим наибольшего благоприятствования.</a:t>
            </a:r>
          </a:p>
        </p:txBody>
      </p:sp>
      <p:pic>
        <p:nvPicPr>
          <p:cNvPr id="7" name="Picture 2" descr="ÐÐ°ÑÑÐ¸Ð½ÐºÐ¸ Ð¿Ð¾ Ð·Ð°Ð¿ÑÐ¾ÑÑ">
            <a:extLst>
              <a:ext uri="{FF2B5EF4-FFF2-40B4-BE49-F238E27FC236}">
                <a16:creationId xmlns:a16="http://schemas.microsoft.com/office/drawing/2014/main" id="{7FC9FE82-3B41-4F0C-AFEF-464B2DBE49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659718"/>
            <a:ext cx="3041278" cy="382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24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E6C701D-16BA-46C1-952F-0D8A6F8FDB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052" name="Picture 4" descr="ÐÐ°ÑÑÐ¸Ð½ÐºÐ¸ Ð¿Ð¾ Ð·Ð°Ð¿ÑÐ¾ÑÑ">
            <a:extLst>
              <a:ext uri="{FF2B5EF4-FFF2-40B4-BE49-F238E27FC236}">
                <a16:creationId xmlns:a16="http://schemas.microsoft.com/office/drawing/2014/main" id="{5DA13ABB-F2B3-4FBA-B0DB-00867F8E6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963" y="0"/>
            <a:ext cx="339248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2938DF37-DF2D-49B1-A7BA-1594E6E0F385}"/>
              </a:ext>
            </a:extLst>
          </p:cNvPr>
          <p:cNvSpPr/>
          <p:nvPr/>
        </p:nvSpPr>
        <p:spPr>
          <a:xfrm>
            <a:off x="6985225" y="3889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2E2ED01-9350-4F84-800F-61575EF0F2B1}"/>
              </a:ext>
            </a:extLst>
          </p:cNvPr>
          <p:cNvSpPr/>
          <p:nvPr/>
        </p:nvSpPr>
        <p:spPr>
          <a:xfrm>
            <a:off x="6985225" y="596440"/>
            <a:ext cx="1800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000000"/>
                </a:solidFill>
              </a:rPr>
              <a:t>В. Ёлкин.</a:t>
            </a:r>
          </a:p>
          <a:p>
            <a:pPr algn="ctr"/>
            <a:r>
              <a:rPr lang="ru-RU" sz="1200" dirty="0">
                <a:solidFill>
                  <a:srgbClr val="000000"/>
                </a:solidFill>
              </a:rPr>
              <a:t>Да здравствует Красная Армия – вооружённый отряд пролетарской революции!</a:t>
            </a:r>
          </a:p>
          <a:p>
            <a:pPr algn="ctr"/>
            <a:r>
              <a:rPr lang="ru-RU" sz="1200" dirty="0">
                <a:solidFill>
                  <a:srgbClr val="000000"/>
                </a:solidFill>
              </a:rPr>
              <a:t>1932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72957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Арманду Хаммеру покровительство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оказывал Ленин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34530" y="2743438"/>
            <a:ext cx="26749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Хаммер получил в концессию </a:t>
            </a:r>
            <a:r>
              <a:rPr lang="ru-RU" sz="1400" dirty="0" err="1">
                <a:solidFill>
                  <a:prstClr val="black"/>
                </a:solidFill>
              </a:rPr>
              <a:t>Алапаевские</a:t>
            </a:r>
            <a:r>
              <a:rPr lang="ru-RU" sz="1400" dirty="0">
                <a:solidFill>
                  <a:prstClr val="black"/>
                </a:solidFill>
              </a:rPr>
              <a:t> асбестовые рудники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Хаммер развернул производство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карандашей в СССР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8775" y="386416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15">
              <a:defRPr/>
            </a:pPr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Иностранные предприниматели в СССР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A6A608"/>
              </a:solidFill>
              <a:effectLst/>
              <a:uLnTx/>
              <a:uFillTx/>
              <a:latin typeface="Merriweather"/>
              <a:ea typeface="Theano Didot" panose="02060603060706020203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79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5676" y="1708264"/>
            <a:ext cx="687007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Иностранные предприниматели </a:t>
            </a:r>
            <a:b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 СССР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775" y="4167727"/>
            <a:ext cx="351147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Генри Форд (американский промышленник).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54203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15887" y="4167726"/>
            <a:ext cx="265827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Нефтяной магнат Джон Рокфеллер.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4215887" y="354203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pic>
        <p:nvPicPr>
          <p:cNvPr id="3074" name="Picture 2" descr="Henry ford 1919.jpg">
            <a:extLst>
              <a:ext uri="{FF2B5EF4-FFF2-40B4-BE49-F238E27FC236}">
                <a16:creationId xmlns:a16="http://schemas.microsoft.com/office/drawing/2014/main" id="{AF406019-C5B6-48E2-B6C7-07FA5D8CE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987" y="724586"/>
            <a:ext cx="1748238" cy="223091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John D. Rockefeller by John Singer Sargent.jpg">
            <a:extLst>
              <a:ext uri="{FF2B5EF4-FFF2-40B4-BE49-F238E27FC236}">
                <a16:creationId xmlns:a16="http://schemas.microsoft.com/office/drawing/2014/main" id="{5AB10CDB-E741-4648-B7C7-2109E389C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596" y="2253425"/>
            <a:ext cx="1741352" cy="223091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31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80422" y="2122652"/>
            <a:ext cx="5159372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Крупных государственных кредитов СССР капиталистические страны не предоставили. </a:t>
            </a:r>
          </a:p>
        </p:txBody>
      </p:sp>
      <p:pic>
        <p:nvPicPr>
          <p:cNvPr id="10" name="Picture 2" descr="https://upload.wikimedia.org/wikipedia/ru/5/50/%D0%A5%D0%B0%D0%BC%D0%BC%D0%B5%D1%80_%D0%9A%D0%BE%D0%BD%D1%86%D0%B5%D1%81%D1%81%D0%B8%D1%8F.jpg">
            <a:extLst>
              <a:ext uri="{FF2B5EF4-FFF2-40B4-BE49-F238E27FC236}">
                <a16:creationId xmlns:a16="http://schemas.microsoft.com/office/drawing/2014/main" id="{C0069DE7-DDE0-450F-8EEE-53FC37AE0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5099" y="659718"/>
            <a:ext cx="3084954" cy="392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70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830851" y="3495314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30851" y="1476429"/>
            <a:ext cx="3497262" cy="64054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23369" y="2480614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cxnSpLocks/>
            <a:stCxn id="21" idx="1"/>
            <a:endCxn id="17" idx="1"/>
          </p:cNvCxnSpPr>
          <p:nvPr/>
        </p:nvCxnSpPr>
        <p:spPr>
          <a:xfrm rot="10800000" flipH="1">
            <a:off x="2823369" y="1796704"/>
            <a:ext cx="7482" cy="1004186"/>
          </a:xfrm>
          <a:prstGeom prst="curvedConnector3">
            <a:avLst>
              <a:gd name="adj1" fmla="val -3055333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cxnSpLocks/>
            <a:stCxn id="21" idx="1"/>
            <a:endCxn id="35" idx="1"/>
          </p:cNvCxnSpPr>
          <p:nvPr/>
        </p:nvCxnSpPr>
        <p:spPr>
          <a:xfrm rot="10800000" flipH="1" flipV="1">
            <a:off x="2823369" y="2800890"/>
            <a:ext cx="7482" cy="1014700"/>
          </a:xfrm>
          <a:prstGeom prst="curvedConnector3">
            <a:avLst>
              <a:gd name="adj1" fmla="val -3055333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759391" y="1427370"/>
            <a:ext cx="36252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dirty="0">
                <a:solidFill>
                  <a:prstClr val="black"/>
                </a:solidFill>
              </a:rPr>
              <a:t>В 1920-е годы в ряде стран Востока набирало силу освободительное движение</a:t>
            </a:r>
          </a:p>
        </p:txBody>
      </p:sp>
      <p:cxnSp>
        <p:nvCxnSpPr>
          <p:cNvPr id="33" name="Скругленная соединительная линия 32"/>
          <p:cNvCxnSpPr>
            <a:cxnSpLocks/>
            <a:stCxn id="42" idx="3"/>
            <a:endCxn id="17" idx="3"/>
          </p:cNvCxnSpPr>
          <p:nvPr/>
        </p:nvCxnSpPr>
        <p:spPr>
          <a:xfrm flipH="1" flipV="1">
            <a:off x="6328113" y="1796704"/>
            <a:ext cx="63978" cy="1007384"/>
          </a:xfrm>
          <a:prstGeom prst="curvedConnector3">
            <a:avLst>
              <a:gd name="adj1" fmla="val -35731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кругленная соединительная линия 36"/>
          <p:cNvCxnSpPr>
            <a:cxnSpLocks/>
            <a:stCxn id="42" idx="3"/>
            <a:endCxn id="35" idx="3"/>
          </p:cNvCxnSpPr>
          <p:nvPr/>
        </p:nvCxnSpPr>
        <p:spPr>
          <a:xfrm flipH="1">
            <a:off x="6328113" y="2804088"/>
            <a:ext cx="63978" cy="1011502"/>
          </a:xfrm>
          <a:prstGeom prst="curvedConnector3">
            <a:avLst>
              <a:gd name="adj1" fmla="val -35731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766873" y="2542478"/>
            <a:ext cx="3625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15">
              <a:defRPr/>
            </a:pPr>
            <a:r>
              <a:rPr lang="ru-RU" sz="1400" dirty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  <a:t>Власть брали в свои руки национальные правительства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849132" y="3442142"/>
            <a:ext cx="34532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15">
              <a:defRPr/>
            </a:pPr>
            <a:r>
              <a:rPr lang="ru-RU" sz="1400" dirty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  <a:t>Советское руководство оказывало новым режимам существенную помощь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D3DAE0-3A68-45D8-8F22-C225F9D6F7A2}"/>
              </a:ext>
            </a:extLst>
          </p:cNvPr>
          <p:cNvSpPr txBox="1"/>
          <p:nvPr/>
        </p:nvSpPr>
        <p:spPr>
          <a:xfrm>
            <a:off x="358775" y="411817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15">
              <a:defRPr/>
            </a:pPr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Отношения со странами Востока</a:t>
            </a:r>
          </a:p>
        </p:txBody>
      </p:sp>
    </p:spTree>
    <p:extLst>
      <p:ext uri="{BB962C8B-B14F-4D97-AF65-F5344CB8AC3E}">
        <p14:creationId xmlns:p14="http://schemas.microsoft.com/office/powerpoint/2010/main" val="397858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17" grpId="0" animBg="1"/>
      <p:bldP spid="21" grpId="0" animBg="1"/>
      <p:bldP spid="14" grpId="0"/>
      <p:bldP spid="42" grpId="0"/>
      <p:bldP spid="4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stuki-druki.com/aforizms/trockiy02.jpg">
            <a:extLst>
              <a:ext uri="{FF2B5EF4-FFF2-40B4-BE49-F238E27FC236}">
                <a16:creationId xmlns:a16="http://schemas.microsoft.com/office/drawing/2014/main" id="{102BF433-BFE3-470C-BF05-561BA1A2A1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" b="10085"/>
          <a:stretch/>
        </p:blipFill>
        <p:spPr bwMode="auto">
          <a:xfrm>
            <a:off x="3284535" y="-1"/>
            <a:ext cx="5859465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5D70F0B-8C61-4961-9AF9-1E51BF7821A6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AEC470E-4BD9-41DC-92E3-0590E90D2BF1}"/>
              </a:ext>
            </a:extLst>
          </p:cNvPr>
          <p:cNvSpPr/>
          <p:nvPr/>
        </p:nvSpPr>
        <p:spPr>
          <a:xfrm>
            <a:off x="290806" y="980609"/>
            <a:ext cx="2702924" cy="3182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Лев Троцкий считал, что необходимо «повернуть маршрут мировой революции»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на Восток, бросить войска на Индию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и Афганистан. </a:t>
            </a:r>
          </a:p>
        </p:txBody>
      </p:sp>
    </p:spTree>
    <p:extLst>
      <p:ext uri="{BB962C8B-B14F-4D97-AF65-F5344CB8AC3E}">
        <p14:creationId xmlns:p14="http://schemas.microsoft.com/office/powerpoint/2010/main" val="308902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80422" y="1970303"/>
            <a:ext cx="5159372" cy="1202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Большевики надеялись соединить рабочее движение на Западе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с национально-освободительным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на Востоке.</a:t>
            </a:r>
          </a:p>
        </p:txBody>
      </p:sp>
      <p:pic>
        <p:nvPicPr>
          <p:cNvPr id="7" name="Picture 2" descr="ÐÐ¶ÐµÐ½Ð³ÐµÐ»Ð¸Ð¹ÑÑ. Ð¤Ð¾ÑÐ¾Ð³ÑÐ°ÑÐ¸Ñ. 1920 Ð³Ð¾Ð´.">
            <a:extLst>
              <a:ext uri="{FF2B5EF4-FFF2-40B4-BE49-F238E27FC236}">
                <a16:creationId xmlns:a16="http://schemas.microsoft.com/office/drawing/2014/main" id="{788556B4-FF5F-4155-A073-B8912C85E1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89475"/>
            <a:ext cx="3086127" cy="384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33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489531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Отношения со странами Востока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489531" y="38836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89531" y="1076496"/>
            <a:ext cx="3497262" cy="64054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89531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cxnSpLocks/>
            <a:endCxn id="17" idx="1"/>
          </p:cNvCxnSpPr>
          <p:nvPr/>
        </p:nvCxnSpPr>
        <p:spPr>
          <a:xfrm flipV="1">
            <a:off x="4047520" y="1396771"/>
            <a:ext cx="442011" cy="1403580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cxnSpLocks/>
            <a:endCxn id="19" idx="1"/>
          </p:cNvCxnSpPr>
          <p:nvPr/>
        </p:nvCxnSpPr>
        <p:spPr>
          <a:xfrm flipV="1">
            <a:off x="4047520" y="2332491"/>
            <a:ext cx="442011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cxnSpLocks/>
            <a:endCxn id="21" idx="1"/>
          </p:cNvCxnSpPr>
          <p:nvPr/>
        </p:nvCxnSpPr>
        <p:spPr>
          <a:xfrm>
            <a:off x="4047520" y="2800351"/>
            <a:ext cx="442011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cxnSpLocks/>
            <a:endCxn id="35" idx="1"/>
          </p:cNvCxnSpPr>
          <p:nvPr/>
        </p:nvCxnSpPr>
        <p:spPr>
          <a:xfrm>
            <a:off x="4047520" y="2800351"/>
            <a:ext cx="442011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425553" y="1242881"/>
            <a:ext cx="36252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С Персией (Ираном)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97844" y="2178602"/>
            <a:ext cx="34889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15"/>
            <a:r>
              <a:rPr lang="ru-RU" sz="1400" dirty="0">
                <a:ea typeface="Roboto" panose="02000000000000000000" pitchFamily="2" charset="0"/>
                <a:cs typeface="Roboto" panose="02000000000000000000" pitchFamily="2" charset="0"/>
              </a:rPr>
              <a:t>С Афганистаном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502000" y="3120571"/>
            <a:ext cx="3480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15"/>
            <a:r>
              <a:rPr lang="ru-RU" sz="1400" dirty="0">
                <a:ea typeface="Roboto" panose="02000000000000000000" pitchFamily="2" charset="0"/>
                <a:cs typeface="Roboto" panose="02000000000000000000" pitchFamily="2" charset="0"/>
              </a:rPr>
              <a:t>С Турцией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497844" y="4050041"/>
            <a:ext cx="3480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15"/>
            <a:r>
              <a:rPr lang="ru-RU" sz="1400" dirty="0">
                <a:ea typeface="Roboto" panose="02000000000000000000" pitchFamily="2" charset="0"/>
                <a:cs typeface="Roboto" panose="02000000000000000000" pitchFamily="2" charset="0"/>
              </a:rPr>
              <a:t>С Монголией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57207" y="2241712"/>
            <a:ext cx="2877843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187584" y="2515022"/>
            <a:ext cx="28170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715"/>
            <a:r>
              <a:rPr lang="ru-RU" sz="1400" b="1" dirty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  <a:t>Равноправные договоры РСФСР 1921 года</a:t>
            </a:r>
          </a:p>
        </p:txBody>
      </p:sp>
    </p:spTree>
    <p:extLst>
      <p:ext uri="{BB962C8B-B14F-4D97-AF65-F5344CB8AC3E}">
        <p14:creationId xmlns:p14="http://schemas.microsoft.com/office/powerpoint/2010/main" val="332094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5" grpId="0" animBg="1"/>
      <p:bldP spid="17" grpId="0" animBg="1"/>
      <p:bldP spid="21" grpId="0" animBg="1"/>
      <p:bldP spid="14" grpId="0"/>
      <p:bldP spid="23" grpId="0"/>
      <p:bldP spid="42" grpId="0"/>
      <p:bldP spid="43" grpId="0"/>
      <p:bldP spid="27" grpId="0" animBg="1"/>
      <p:bldP spid="3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6939" y="397235"/>
            <a:ext cx="861540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Советско-иранский договор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92097" y="1362184"/>
            <a:ext cx="599981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Отмена всех неравноправных договоров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и соглашений.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5" y="134912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63983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9" y="2635325"/>
            <a:ext cx="683393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Возврат концессий и имущества,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приобретённых Россией.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9355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9" y="4067028"/>
            <a:ext cx="662697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Аннулирование всех персидских долгов.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7170" name="Picture 2" descr="Ð¡ÑÐ»ÑÐ°Ð½ ÐÑÐ¼Ð°Ð´-ÑÐ°Ñ">
            <a:extLst>
              <a:ext uri="{FF2B5EF4-FFF2-40B4-BE49-F238E27FC236}">
                <a16:creationId xmlns:a16="http://schemas.microsoft.com/office/drawing/2014/main" id="{14DE5D32-ACA3-43BA-A170-7C886D0D6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620" y="1292745"/>
            <a:ext cx="2170605" cy="309813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55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BF7DB5-E9B2-4B9D-A4FC-0ED74E278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75657" y="379197"/>
            <a:ext cx="7308850" cy="2922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defTabSz="685766">
              <a:lnSpc>
                <a:spcPct val="114000"/>
              </a:lnSpc>
            </a:pPr>
            <a:r>
              <a:rPr lang="ru-RU" sz="2400" dirty="0">
                <a:solidFill>
                  <a:prstClr val="white"/>
                </a:solidFill>
                <a:latin typeface="Merriweather"/>
              </a:rPr>
              <a:t>«В случае если третьи страны попытаются захватить территорию Персии </a:t>
            </a:r>
            <a:br>
              <a:rPr lang="ru-RU" sz="2400" dirty="0">
                <a:solidFill>
                  <a:prstClr val="white"/>
                </a:solidFill>
                <a:latin typeface="Merriweather"/>
              </a:rPr>
            </a:br>
            <a:r>
              <a:rPr lang="ru-RU" sz="2400" dirty="0">
                <a:solidFill>
                  <a:prstClr val="white"/>
                </a:solidFill>
                <a:latin typeface="Merriweather"/>
              </a:rPr>
              <a:t>и использовать её для агрессии против</a:t>
            </a:r>
          </a:p>
          <a:p>
            <a:pPr lvl="0" defTabSz="685766">
              <a:lnSpc>
                <a:spcPct val="114000"/>
              </a:lnSpc>
            </a:pPr>
            <a:r>
              <a:rPr lang="ru-RU" sz="2400" dirty="0">
                <a:solidFill>
                  <a:prstClr val="white"/>
                </a:solidFill>
                <a:latin typeface="Merriweather"/>
              </a:rPr>
              <a:t>РСФСР, а персидское правительство </a:t>
            </a:r>
            <a:br>
              <a:rPr lang="ru-RU" sz="2400" dirty="0">
                <a:solidFill>
                  <a:prstClr val="white"/>
                </a:solidFill>
                <a:latin typeface="Merriweather"/>
              </a:rPr>
            </a:br>
            <a:r>
              <a:rPr lang="ru-RU" sz="2400" dirty="0">
                <a:solidFill>
                  <a:prstClr val="white"/>
                </a:solidFill>
                <a:latin typeface="Merriweather"/>
              </a:rPr>
              <a:t>не сможет предотвратить агрессию, </a:t>
            </a:r>
          </a:p>
          <a:p>
            <a:pPr lvl="0" defTabSz="685766">
              <a:lnSpc>
                <a:spcPct val="114000"/>
              </a:lnSpc>
            </a:pPr>
            <a:r>
              <a:rPr lang="ru-RU" sz="2400" dirty="0">
                <a:solidFill>
                  <a:prstClr val="white"/>
                </a:solidFill>
                <a:latin typeface="Merriweather"/>
              </a:rPr>
              <a:t>то советское правительство имеет право ввести свои войска на её территорию».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835150" y="4082437"/>
            <a:ext cx="7043380" cy="614505"/>
            <a:chOff x="358776" y="3442071"/>
            <a:chExt cx="6854366" cy="614504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58776" y="3442071"/>
              <a:ext cx="6854366" cy="31995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vl="0" defTabSz="914331">
                <a:lnSpc>
                  <a:spcPct val="125000"/>
                </a:lnSpc>
                <a:defRPr/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Советско-иранский договор 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58776" y="3809713"/>
              <a:ext cx="2559047" cy="24686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vl="0" defTabSz="914331">
                <a:lnSpc>
                  <a:spcPct val="125000"/>
                </a:lnSpc>
                <a:defRPr/>
              </a:pPr>
              <a:r>
                <a:rPr lang="ru-RU" sz="1400" dirty="0">
                  <a:solidFill>
                    <a:srgbClr val="FFDC5A"/>
                  </a:solidFill>
                </a:rPr>
                <a:t>1921 год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FDC5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10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04"/>
          <a:stretch/>
        </p:blipFill>
        <p:spPr bwMode="auto">
          <a:xfrm>
            <a:off x="358775" y="3687264"/>
            <a:ext cx="1080000" cy="107999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Ð¤Ð»Ð°Ð³">
            <a:extLst>
              <a:ext uri="{FF2B5EF4-FFF2-40B4-BE49-F238E27FC236}">
                <a16:creationId xmlns:a16="http://schemas.microsoft.com/office/drawing/2014/main" id="{87A7BF4A-88C5-47D2-B44D-B7D28D86BF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4" y="3687264"/>
            <a:ext cx="1080001" cy="107999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73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6939" y="397235"/>
            <a:ext cx="861540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Договор с Афганистаном 1921 года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92097" y="1362184"/>
            <a:ext cx="599981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Стороны признавали независимость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друг друга.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5" y="134912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63983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2097" y="2355837"/>
            <a:ext cx="571596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Обязывались «не вступать с третьей державой в военное или политическое соглашение, которое доставило бы ущерб одной из договаривающихся сторон».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9355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92097" y="3776813"/>
            <a:ext cx="662697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Советское правительство выразило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готовность оказать Афганистану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материальную помощь.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9218" name="Picture 2" descr="ÐÐ¼Ð°Ð½ÑÐ»Ð»Ð°-ÑÐ°Ð½">
            <a:extLst>
              <a:ext uri="{FF2B5EF4-FFF2-40B4-BE49-F238E27FC236}">
                <a16:creationId xmlns:a16="http://schemas.microsoft.com/office/drawing/2014/main" id="{E975649F-9B65-40BF-AD28-3E6B9D029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546" y="1437602"/>
            <a:ext cx="1991679" cy="269325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59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380329"/>
            <a:ext cx="335348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0054" y="1216971"/>
            <a:ext cx="7448391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Международное положение после окончания Гражданской войны в России. 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0054" y="120680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69635" y="197827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9636" y="348431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022" y="1984329"/>
            <a:ext cx="6054028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Советская Россия на Генуэзской конференции. «Полоса признания».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9635" y="3615333"/>
            <a:ext cx="6284346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Создание и деятельность Коминтерна. </a:t>
            </a:r>
          </a:p>
        </p:txBody>
      </p:sp>
      <p:sp>
        <p:nvSpPr>
          <p:cNvPr id="21" name="Овал 20"/>
          <p:cNvSpPr/>
          <p:nvPr/>
        </p:nvSpPr>
        <p:spPr>
          <a:xfrm>
            <a:off x="369636" y="274088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09636" y="2872389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Отношения со странами Востока. </a:t>
            </a: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118F80D2-1B05-43B9-ACBF-545B82B9061E}"/>
              </a:ext>
            </a:extLst>
          </p:cNvPr>
          <p:cNvSpPr/>
          <p:nvPr/>
        </p:nvSpPr>
        <p:spPr>
          <a:xfrm>
            <a:off x="393700" y="422726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493F44-6193-4B0A-B515-ADC982AC1242}"/>
              </a:ext>
            </a:extLst>
          </p:cNvPr>
          <p:cNvSpPr txBox="1"/>
          <p:nvPr/>
        </p:nvSpPr>
        <p:spPr>
          <a:xfrm>
            <a:off x="898022" y="4234124"/>
            <a:ext cx="6284346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Дипломатические конфликты с западными странами.</a:t>
            </a: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87FCC3FC-0A6F-4934-9C3B-3A31FA6AF10C}"/>
              </a:ext>
            </a:extLst>
          </p:cNvPr>
          <p:cNvSpPr/>
          <p:nvPr/>
        </p:nvSpPr>
        <p:spPr>
          <a:xfrm>
            <a:off x="369635" y="423412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07483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21" grpId="0" animBg="1"/>
      <p:bldP spid="22" grpId="0"/>
      <p:bldP spid="24" grpId="0" animBg="1"/>
      <p:bldP spid="25" grpId="0"/>
      <p:bldP spid="2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5676" y="1708264"/>
            <a:ext cx="687007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Договор РСФСР с Турцией </a:t>
            </a:r>
            <a:b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1921 года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776" y="3923178"/>
            <a:ext cx="3824342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Отказ от всех привилегий, которые имела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Российская империя.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21353" y="3923177"/>
            <a:ext cx="759970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Предоставление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Турции крупной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финансовой помощи.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4521353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pic>
        <p:nvPicPr>
          <p:cNvPr id="10242" name="Picture 2" descr="Treaty of Moscow 1921.jpg">
            <a:extLst>
              <a:ext uri="{FF2B5EF4-FFF2-40B4-BE49-F238E27FC236}">
                <a16:creationId xmlns:a16="http://schemas.microsoft.com/office/drawing/2014/main" id="{40D75072-C42A-43C5-891B-F717717A2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887" y="1422188"/>
            <a:ext cx="3113437" cy="208759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84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/>
      <p:bldP spid="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Установление дипломатических отношений с Китаем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в 1924 году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197293" y="2743438"/>
            <a:ext cx="27494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Объявление советской стороной утратившими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силу всех прежних договоров и соглашений между царской Россией и другими странами, касающихся Китая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Отказ России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от договоров, в которых ущемлялись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права Китая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8775" y="386416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15">
              <a:defRPr/>
            </a:pPr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Отношения со странами Востока</a:t>
            </a:r>
          </a:p>
        </p:txBody>
      </p:sp>
    </p:spTree>
    <p:extLst>
      <p:ext uri="{BB962C8B-B14F-4D97-AF65-F5344CB8AC3E}">
        <p14:creationId xmlns:p14="http://schemas.microsoft.com/office/powerpoint/2010/main" val="417581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64922" y="1970303"/>
            <a:ext cx="5159372" cy="1202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Одним из важнейших направлений внешней политики Советской России являлся контроль за мировым революционным движением. </a:t>
            </a:r>
          </a:p>
        </p:txBody>
      </p:sp>
      <p:pic>
        <p:nvPicPr>
          <p:cNvPr id="10" name="Picture 2" descr="ÐÐ°ÑÑÐ¸Ð½ÐºÐ¸ Ð¿Ð¾ Ð·Ð°Ð¿ÑÐ¾ÑÑ ÐºÐ°Ð»Ð¸Ð½Ð¸Ð½ Ð¸ ÑÐ²ÐµÑÐ´Ð»Ð¾Ð²">
            <a:extLst>
              <a:ext uri="{FF2B5EF4-FFF2-40B4-BE49-F238E27FC236}">
                <a16:creationId xmlns:a16="http://schemas.microsoft.com/office/drawing/2014/main" id="{A7A35023-9F70-4193-AEC1-91FB48DAC0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89475"/>
            <a:ext cx="3104538" cy="384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33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3304E94-352C-47A2-9422-A2DA647E17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985225" y="388764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1961E10-723D-4327-A7A5-334F7256CE47}"/>
              </a:ext>
            </a:extLst>
          </p:cNvPr>
          <p:cNvSpPr/>
          <p:nvPr/>
        </p:nvSpPr>
        <p:spPr>
          <a:xfrm>
            <a:off x="6985225" y="965598"/>
            <a:ext cx="180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000000"/>
                </a:solidFill>
              </a:rPr>
              <a:t>Агитационный </a:t>
            </a:r>
            <a:br>
              <a:rPr lang="ru-RU" sz="1200" dirty="0">
                <a:solidFill>
                  <a:srgbClr val="000000"/>
                </a:solidFill>
              </a:rPr>
            </a:br>
            <a:r>
              <a:rPr lang="ru-RU" sz="1200" dirty="0">
                <a:solidFill>
                  <a:srgbClr val="000000"/>
                </a:solidFill>
              </a:rPr>
              <a:t>плакат </a:t>
            </a:r>
            <a:br>
              <a:rPr lang="ru-RU" sz="1200" dirty="0">
                <a:solidFill>
                  <a:srgbClr val="000000"/>
                </a:solidFill>
              </a:rPr>
            </a:br>
            <a:r>
              <a:rPr lang="ru-RU" sz="1200" dirty="0">
                <a:solidFill>
                  <a:srgbClr val="000000"/>
                </a:solidFill>
              </a:rPr>
              <a:t>Коминтерна </a:t>
            </a:r>
            <a:endParaRPr lang="ru-RU" sz="1200" dirty="0"/>
          </a:p>
        </p:txBody>
      </p:sp>
      <p:pic>
        <p:nvPicPr>
          <p:cNvPr id="12290" name="Picture 2" descr="http://antisionizm.info/images/original/000102.jpg">
            <a:extLst>
              <a:ext uri="{FF2B5EF4-FFF2-40B4-BE49-F238E27FC236}">
                <a16:creationId xmlns:a16="http://schemas.microsoft.com/office/drawing/2014/main" id="{FCD53399-AC0A-417E-830A-8ECBF8BB8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0"/>
            <a:ext cx="36576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38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ÐÐµÐ½Ð¸Ð½ Ð.Ð. Ð² Ð¿ÑÐµÐ·Ð¸Ð´Ð¸ÑÐ¼Ðµ I ÐºÐ¾Ð½Ð³ÑÐµÑÑÐ° ÐÐ¾Ð¼Ð¸Ð½ÑÐµÑÐ½Ð° Ð² ÐÑÐµÐ¼Ð»Ðµ.jpg">
            <a:extLst>
              <a:ext uri="{FF2B5EF4-FFF2-40B4-BE49-F238E27FC236}">
                <a16:creationId xmlns:a16="http://schemas.microsoft.com/office/drawing/2014/main" id="{9EB7BD99-713B-4578-A26B-5E966B9B5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" t="1373" r="2080" b="12540"/>
          <a:stretch/>
        </p:blipFill>
        <p:spPr bwMode="auto">
          <a:xfrm>
            <a:off x="3276601" y="0"/>
            <a:ext cx="58674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5D70F0B-8C61-4961-9AF9-1E51BF7821A6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AEC470E-4BD9-41DC-92E3-0590E90D2BF1}"/>
              </a:ext>
            </a:extLst>
          </p:cNvPr>
          <p:cNvSpPr/>
          <p:nvPr/>
        </p:nvSpPr>
        <p:spPr>
          <a:xfrm>
            <a:off x="290806" y="1846231"/>
            <a:ext cx="2702924" cy="1451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Первый конгресс Коминтерна состоялся в марте 1919 года в Москве.</a:t>
            </a:r>
          </a:p>
        </p:txBody>
      </p:sp>
    </p:spTree>
    <p:extLst>
      <p:ext uri="{BB962C8B-B14F-4D97-AF65-F5344CB8AC3E}">
        <p14:creationId xmlns:p14="http://schemas.microsoft.com/office/powerpoint/2010/main" val="84198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3396" y="1841893"/>
            <a:ext cx="5508623" cy="2170679"/>
            <a:chOff x="353395" y="1631890"/>
            <a:chExt cx="5508623" cy="2170679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3395" y="1631890"/>
              <a:ext cx="5508623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Первый конгресс Коминтерна 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11705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На нём был принят манифест. Он призывал рабочих всех стран объединиться </a:t>
              </a:r>
              <a:br>
                <a:rPr lang="ru-RU" sz="1400" dirty="0">
                  <a:solidFill>
                    <a:prstClr val="white"/>
                  </a:solidFill>
                </a:rPr>
              </a:br>
              <a:r>
                <a:rPr lang="ru-RU" sz="1400" dirty="0">
                  <a:solidFill>
                    <a:prstClr val="white"/>
                  </a:solidFill>
                </a:rPr>
                <a:t>в революционной борьбе за свержение буржуазии и установление диктатуры пролетариата. </a:t>
              </a:r>
            </a:p>
          </p:txBody>
        </p:sp>
      </p:grpSp>
      <p:pic>
        <p:nvPicPr>
          <p:cNvPr id="9" name="Picture 2" descr="https://upload.wikimedia.org/wikipedia/ru/thumb/4/4c/Cominternfotodelegatov1919.jpg/1280px-Cominternfotodelegatov1919.jpg">
            <a:extLst>
              <a:ext uri="{FF2B5EF4-FFF2-40B4-BE49-F238E27FC236}">
                <a16:creationId xmlns:a16="http://schemas.microsoft.com/office/drawing/2014/main" id="{0C7868DD-55F5-4CD6-96BC-913E5B718E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32"/>
          <a:stretch/>
        </p:blipFill>
        <p:spPr bwMode="auto">
          <a:xfrm>
            <a:off x="4802113" y="962025"/>
            <a:ext cx="4341887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71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upload.wikimedia.org/wikipedia/commons/d/d7/GregoriZinovievEn1932.jpeg">
            <a:extLst>
              <a:ext uri="{FF2B5EF4-FFF2-40B4-BE49-F238E27FC236}">
                <a16:creationId xmlns:a16="http://schemas.microsoft.com/office/drawing/2014/main" id="{C66CEF43-450E-4D9C-8522-F8E573BDA5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9" t="7698" r="4422" b="35294"/>
          <a:stretch/>
        </p:blipFill>
        <p:spPr bwMode="auto">
          <a:xfrm>
            <a:off x="3276600" y="-1"/>
            <a:ext cx="58674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5D70F0B-8C61-4961-9AF9-1E51BF7821A6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AEC470E-4BD9-41DC-92E3-0590E90D2BF1}"/>
              </a:ext>
            </a:extLst>
          </p:cNvPr>
          <p:cNvSpPr/>
          <p:nvPr/>
        </p:nvSpPr>
        <p:spPr>
          <a:xfrm>
            <a:off x="290806" y="1326858"/>
            <a:ext cx="2702924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Руководящим органом Коминтерна стал Исполнительный комитет. Его возглавил Григорий Евсеевич Зиновьев.</a:t>
            </a:r>
          </a:p>
        </p:txBody>
      </p:sp>
    </p:spTree>
    <p:extLst>
      <p:ext uri="{BB962C8B-B14F-4D97-AF65-F5344CB8AC3E}">
        <p14:creationId xmlns:p14="http://schemas.microsoft.com/office/powerpoint/2010/main" val="252656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BF7DB5-E9B2-4B9D-A4FC-0ED74E278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35150" y="400463"/>
            <a:ext cx="6927850" cy="20802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defTabSz="685766">
              <a:lnSpc>
                <a:spcPct val="114000"/>
              </a:lnSpc>
            </a:pPr>
            <a:r>
              <a:rPr lang="ru-RU" sz="2400" dirty="0">
                <a:solidFill>
                  <a:prstClr val="white"/>
                </a:solidFill>
                <a:latin typeface="Merriweather"/>
              </a:rPr>
              <a:t>«Коммунистический Интернационал есть партия революционного восстания международного пролетариата... Дело Советской России Коммунистический Интернационал объявил своим делом».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835150" y="4082437"/>
            <a:ext cx="7043380" cy="614505"/>
            <a:chOff x="358776" y="3442071"/>
            <a:chExt cx="6854366" cy="614504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58776" y="3442071"/>
              <a:ext cx="6854366" cy="31995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vl="0" defTabSz="914331">
                <a:lnSpc>
                  <a:spcPct val="125000"/>
                </a:lnSpc>
                <a:defRPr/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Второй конгресс Коминтерна 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/>
                <a:ea typeface="+mn-ea"/>
                <a:cs typeface="+mn-cs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58776" y="3809713"/>
              <a:ext cx="2559047" cy="24686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vl="0" defTabSz="914331">
                <a:lnSpc>
                  <a:spcPct val="125000"/>
                </a:lnSpc>
                <a:defRPr/>
              </a:pPr>
              <a:r>
                <a:rPr lang="ru-RU" sz="1400" dirty="0">
                  <a:solidFill>
                    <a:srgbClr val="FFDC5A"/>
                  </a:solidFill>
                </a:rPr>
                <a:t>Лето 1920 года 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FDC5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11" name="Picture 2" descr="https://upload.wikimedia.org/wikipedia/commons/b/b2/%D0%A2%D1%80%D0%BE%D1%86%D0%BA%D0%B8%D0%B9_%D0%BD%D0%B0_II_%D0%BA%D0%BE%D0%BD%D0%B3%D1%80%D0%B5%D1%81%D1%81%D0%B5_%D0%9A%D0%BE%D0%BC%D0%B8%D0%BD%D1%82%D0%B5%D1%80%D0%BD%D0%B0_1920.jpg">
            <a:extLst>
              <a:ext uri="{FF2B5EF4-FFF2-40B4-BE49-F238E27FC236}">
                <a16:creationId xmlns:a16="http://schemas.microsoft.com/office/drawing/2014/main" id="{51D1A947-2C84-4F25-9551-911D84F79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3687264"/>
            <a:ext cx="1098333" cy="108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86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22088" y="2275002"/>
            <a:ext cx="5159372" cy="593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Летом 1920 года Красная Армия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вступила на территорию Польши. </a:t>
            </a:r>
          </a:p>
        </p:txBody>
      </p:sp>
      <p:pic>
        <p:nvPicPr>
          <p:cNvPr id="7" name="Picture 2" descr="ÐÐ°ÑÑÐ¸Ð½ÐºÐ¸ Ð¿Ð¾ Ð·Ð°Ð¿ÑÐ¾ÑÑ ÑÐ¾Ð²ÐµÑÑÐºÐ¾ Ð¿Ð¾Ð»ÑÑÐºÐ°Ñ Ð²Ð¾Ð¹Ð½Ð°">
            <a:extLst>
              <a:ext uri="{FF2B5EF4-FFF2-40B4-BE49-F238E27FC236}">
                <a16:creationId xmlns:a16="http://schemas.microsoft.com/office/drawing/2014/main" id="{D69824CB-5D2E-43D1-BAC3-F22EE32025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2" y="794318"/>
            <a:ext cx="3104541" cy="381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4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upload.wikimedia.org/wikipedia/commons/9/98/Polish-soviet_propaganda_poster_1920.jpg">
            <a:extLst>
              <a:ext uri="{FF2B5EF4-FFF2-40B4-BE49-F238E27FC236}">
                <a16:creationId xmlns:a16="http://schemas.microsoft.com/office/drawing/2014/main" id="{461A0B64-61E9-4535-8629-9E2C8D59E9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" r="2642" b="28864"/>
          <a:stretch/>
        </p:blipFill>
        <p:spPr bwMode="auto">
          <a:xfrm>
            <a:off x="-1" y="0"/>
            <a:ext cx="9144001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381221" y="388941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1961E10-723D-4327-A7A5-334F7256CE47}"/>
              </a:ext>
            </a:extLst>
          </p:cNvPr>
          <p:cNvSpPr/>
          <p:nvPr/>
        </p:nvSpPr>
        <p:spPr>
          <a:xfrm>
            <a:off x="381221" y="1058108"/>
            <a:ext cx="180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000000"/>
                </a:solidFill>
              </a:rPr>
              <a:t>Советский </a:t>
            </a:r>
            <a:br>
              <a:rPr lang="ru-RU" sz="1200" dirty="0">
                <a:solidFill>
                  <a:srgbClr val="000000"/>
                </a:solidFill>
              </a:rPr>
            </a:br>
            <a:r>
              <a:rPr lang="ru-RU" sz="1200" dirty="0">
                <a:solidFill>
                  <a:srgbClr val="000000"/>
                </a:solidFill>
              </a:rPr>
              <a:t>плакат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5492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577920"/>
            <a:ext cx="4033837" cy="1987661"/>
            <a:chOff x="358776" y="1577920"/>
            <a:chExt cx="4033837" cy="1987661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Новый мировой порядок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9335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начале 1920-х годов шло формирование Версальско-Вашингтонской системы.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Именно она определяла положение </a:t>
              </a:r>
              <a:br>
                <a:rPr lang="ru-RU" sz="1400" dirty="0">
                  <a:solidFill>
                    <a:prstClr val="white"/>
                  </a:solidFill>
                </a:rPr>
              </a:br>
              <a:r>
                <a:rPr lang="ru-RU" sz="1400" dirty="0">
                  <a:solidFill>
                    <a:prstClr val="white"/>
                  </a:solidFill>
                </a:rPr>
                <a:t>дел в мире.</a:t>
              </a:r>
            </a:p>
          </p:txBody>
        </p:sp>
      </p:grpSp>
      <p:pic>
        <p:nvPicPr>
          <p:cNvPr id="9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0A8BD390-F326-4306-9A89-F5CCB1AAC6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92614" y="1069239"/>
            <a:ext cx="4751387" cy="300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2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22085" y="1817954"/>
            <a:ext cx="5159372" cy="15075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Коминтерн заявил о возможности объединения советских России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и Германии как первого шага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на пути создания «федерации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советских республик всего мира».</a:t>
            </a:r>
          </a:p>
        </p:txBody>
      </p:sp>
      <p:pic>
        <p:nvPicPr>
          <p:cNvPr id="10" name="Picture 2" descr="ÐÐ°ÑÑÐ¸Ð½ÐºÐ¸ Ð¿Ð¾ Ð·Ð°Ð¿ÑÐ¾ÑÑ ÐÐ¾Ð¼Ð¸Ð½ÑÐµÑÐ½ Ð¿Ð»Ð°ÐºÐ°Ñ">
            <a:extLst>
              <a:ext uri="{FF2B5EF4-FFF2-40B4-BE49-F238E27FC236}">
                <a16:creationId xmlns:a16="http://schemas.microsoft.com/office/drawing/2014/main" id="{376AED7F-B241-4724-A9C1-3E1AF11591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69" y="794318"/>
            <a:ext cx="3104541" cy="381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56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9766" y="1461664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/>
              <a:t>Коминтерн принял решение «подтолкнуть» мировую революцию (в 1923 году </a:t>
            </a:r>
            <a:br>
              <a:rPr lang="ru-RU" sz="1400" dirty="0"/>
            </a:br>
            <a:r>
              <a:rPr lang="ru-RU" sz="1400" dirty="0"/>
              <a:t>в Германии)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80930" y="1461665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/>
              <a:t>В страну была направлена бригада Коминтерна, выделены значительные средства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80928" y="3016491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/>
              <a:t>Революционная </a:t>
            </a:r>
            <a:br>
              <a:rPr lang="ru-RU" sz="1400" dirty="0"/>
            </a:br>
            <a:r>
              <a:rPr lang="ru-RU" sz="1400" dirty="0"/>
              <a:t>волна в Германии </a:t>
            </a:r>
            <a:br>
              <a:rPr lang="ru-RU" sz="1400" dirty="0"/>
            </a:br>
            <a:r>
              <a:rPr lang="ru-RU" sz="1400" dirty="0"/>
              <a:t>быстро спала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543050" y="3016492"/>
            <a:ext cx="28425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/>
              <a:t>Провал попытки Коминтерна «подтолкнуть» мировую революцию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2792" y="1821914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2792" y="3355439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59658" y="2609437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EDB7BB7-E27F-4294-AA39-428DC7896C0B}"/>
              </a:ext>
            </a:extLst>
          </p:cNvPr>
          <p:cNvSpPr txBox="1"/>
          <p:nvPr/>
        </p:nvSpPr>
        <p:spPr>
          <a:xfrm>
            <a:off x="358775" y="411817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Деятельность Коминтерна в Европе</a:t>
            </a:r>
          </a:p>
        </p:txBody>
      </p:sp>
    </p:spTree>
    <p:extLst>
      <p:ext uri="{BB962C8B-B14F-4D97-AF65-F5344CB8AC3E}">
        <p14:creationId xmlns:p14="http://schemas.microsoft.com/office/powerpoint/2010/main" val="332029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ÐÐ°ÑÑÐ¸Ð½ÐºÐ¸ Ð¿Ð¾ Ð·Ð°Ð¿ÑÐ¾ÑÑ">
            <a:extLst>
              <a:ext uri="{FF2B5EF4-FFF2-40B4-BE49-F238E27FC236}">
                <a16:creationId xmlns:a16="http://schemas.microsoft.com/office/drawing/2014/main" id="{5C3DCF86-FEF3-494D-BE9F-91792864E5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" t="3906" r="3903" b="2031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6985225" y="3889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1961E10-723D-4327-A7A5-334F7256CE47}"/>
              </a:ext>
            </a:extLst>
          </p:cNvPr>
          <p:cNvSpPr/>
          <p:nvPr/>
        </p:nvSpPr>
        <p:spPr>
          <a:xfrm>
            <a:off x="6985225" y="965772"/>
            <a:ext cx="180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000000"/>
                </a:solidFill>
              </a:rPr>
              <a:t>Гамбургское восстание </a:t>
            </a:r>
            <a:br>
              <a:rPr lang="ru-RU" sz="1200" dirty="0">
                <a:solidFill>
                  <a:srgbClr val="000000"/>
                </a:solidFill>
              </a:rPr>
            </a:br>
            <a:r>
              <a:rPr lang="ru-RU" sz="1200" dirty="0">
                <a:solidFill>
                  <a:srgbClr val="000000"/>
                </a:solidFill>
              </a:rPr>
              <a:t>1923 года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06641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22079" y="2122652"/>
            <a:ext cx="5159372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Провалом закончились попытки Коминтерна поддержать Сентябрьское восстание 1923 года в Болгарии.</a:t>
            </a:r>
          </a:p>
        </p:txBody>
      </p:sp>
      <p:pic>
        <p:nvPicPr>
          <p:cNvPr id="7" name="Picture 2" descr="ÐÐ°ÑÑÐ¸Ð½ÐºÐ¸ Ð¿Ð¾ Ð·Ð°Ð¿ÑÐ¾ÑÑ ÑÐµÐ½ÑÑÐ±ÑÑÑÐºÐ¾Ðµ Ð²Ð¾ÑÑÑÐ°Ð½Ð¸Ðµ 1923 Ð³Ð¾Ð´Ð° Ð² ÐÐ¾Ð»Ð³Ð°ÑÐ¸Ð¸.">
            <a:extLst>
              <a:ext uri="{FF2B5EF4-FFF2-40B4-BE49-F238E27FC236}">
                <a16:creationId xmlns:a16="http://schemas.microsoft.com/office/drawing/2014/main" id="{BC4608E6-31C1-4850-9770-F1E864D345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1206" y="794318"/>
            <a:ext cx="3092104" cy="381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77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34516" y="1970303"/>
            <a:ext cx="5159372" cy="1202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Отказ Коминтерна от политики активного разжигания мировой революции произошёл только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конце 1926 года. </a:t>
            </a:r>
          </a:p>
        </p:txBody>
      </p:sp>
      <p:pic>
        <p:nvPicPr>
          <p:cNvPr id="10" name="Picture 2" descr="ÐÐ°ÑÑÐ¸Ð½ÐºÐ¸ Ð¿Ð¾ Ð·Ð°Ð¿ÑÐ¾ÑÑ ÐºÐ¾Ð¼Ð¸Ð½ÑÐµÑÐ½">
            <a:extLst>
              <a:ext uri="{FF2B5EF4-FFF2-40B4-BE49-F238E27FC236}">
                <a16:creationId xmlns:a16="http://schemas.microsoft.com/office/drawing/2014/main" id="{281BBB7E-1EFA-4430-85BB-E34213F64B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8827" y="794318"/>
            <a:ext cx="2857500" cy="387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04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ae01.alicdn.com/kf/HTB1EqRHmzuhSKJjSspaq6xFgFXaz.jpg">
            <a:extLst>
              <a:ext uri="{FF2B5EF4-FFF2-40B4-BE49-F238E27FC236}">
                <a16:creationId xmlns:a16="http://schemas.microsoft.com/office/drawing/2014/main" id="{09205503-34B3-43AF-931A-83C3E6F864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2" t="13877" r="6256" b="30614"/>
          <a:stretch/>
        </p:blipFill>
        <p:spPr bwMode="auto">
          <a:xfrm>
            <a:off x="3284536" y="1"/>
            <a:ext cx="585946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5D70F0B-8C61-4961-9AF9-1E51BF7821A6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AEC470E-4BD9-41DC-92E3-0590E90D2BF1}"/>
              </a:ext>
            </a:extLst>
          </p:cNvPr>
          <p:cNvSpPr/>
          <p:nvPr/>
        </p:nvSpPr>
        <p:spPr>
          <a:xfrm>
            <a:off x="145403" y="1153733"/>
            <a:ext cx="2993730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смену идее мировой революции пришла выдвинутая Сталиным концепция построения социализма в одной отдельно взятой стране. </a:t>
            </a:r>
          </a:p>
        </p:txBody>
      </p:sp>
    </p:spTree>
    <p:extLst>
      <p:ext uri="{BB962C8B-B14F-4D97-AF65-F5344CB8AC3E}">
        <p14:creationId xmlns:p14="http://schemas.microsoft.com/office/powerpoint/2010/main" val="328321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6939" y="397235"/>
            <a:ext cx="861540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Деятельность Коминтерна </a:t>
            </a:r>
            <a:b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 различных странах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00459" y="1737926"/>
            <a:ext cx="59998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Поддерживал создание компартий.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5" y="160843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89914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9" y="3030645"/>
            <a:ext cx="683393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Оказывал им материальную помощь.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419483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9" y="4202939"/>
            <a:ext cx="662697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Стремился поставить во главе их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послушных Москве руководителей.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4578" name="Picture 2" descr="ÐÐ°ÑÑÐ¸Ð½ÐºÐ¸ Ð¿Ð¾ Ð·Ð°Ð¿ÑÐ¾ÑÑ">
            <a:extLst>
              <a:ext uri="{FF2B5EF4-FFF2-40B4-BE49-F238E27FC236}">
                <a16:creationId xmlns:a16="http://schemas.microsoft.com/office/drawing/2014/main" id="{81DB43F1-79AB-4A3B-ADD1-8CDB0914C7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82811" y="1161651"/>
            <a:ext cx="2447600" cy="347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95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357051" y="1970303"/>
            <a:ext cx="5159372" cy="1202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Коминтерн ориентировался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не на разжигание революций,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а на формирование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положительного образа СССР.</a:t>
            </a:r>
          </a:p>
        </p:txBody>
      </p:sp>
      <p:pic>
        <p:nvPicPr>
          <p:cNvPr id="10" name="Picture 2" descr="ÐÐ°ÑÑÐ¸Ð½ÐºÐ¸ Ð¿Ð¾ Ð·Ð°Ð¿ÑÐ¾ÑÑ ÐºÐ¾Ð¼Ð¸Ð½ÑÐµÑÐ½">
            <a:extLst>
              <a:ext uri="{FF2B5EF4-FFF2-40B4-BE49-F238E27FC236}">
                <a16:creationId xmlns:a16="http://schemas.microsoft.com/office/drawing/2014/main" id="{281BBB7E-1EFA-4430-85BB-E34213F64B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8827" y="794318"/>
            <a:ext cx="2857500" cy="387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ÐÐ°ÑÑÐ¸Ð½ÐºÐ¸ Ð¿Ð¾ Ð·Ð°Ð¿ÑÐ¾ÑÑ">
            <a:extLst>
              <a:ext uri="{FF2B5EF4-FFF2-40B4-BE49-F238E27FC236}">
                <a16:creationId xmlns:a16="http://schemas.microsoft.com/office/drawing/2014/main" id="{A6134F6C-62C6-445C-A9BC-7616B2471E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94318"/>
            <a:ext cx="3384283" cy="387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03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727907" y="3042149"/>
            <a:ext cx="2764307" cy="86926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775818" y="2291560"/>
            <a:ext cx="2764307" cy="958688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27907" y="1545021"/>
            <a:ext cx="2764307" cy="86926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cxnSpLocks/>
            <a:stCxn id="19" idx="3"/>
            <a:endCxn id="13" idx="1"/>
          </p:cNvCxnSpPr>
          <p:nvPr/>
        </p:nvCxnSpPr>
        <p:spPr>
          <a:xfrm>
            <a:off x="4492214" y="1979656"/>
            <a:ext cx="283604" cy="791248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cxnSpLocks/>
            <a:stCxn id="24" idx="3"/>
            <a:endCxn id="13" idx="1"/>
          </p:cNvCxnSpPr>
          <p:nvPr/>
        </p:nvCxnSpPr>
        <p:spPr>
          <a:xfrm flipV="1">
            <a:off x="4492214" y="2770904"/>
            <a:ext cx="283604" cy="7058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775818" y="2509294"/>
            <a:ext cx="2764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Опасение </a:t>
            </a:r>
            <a:br>
              <a:rPr lang="ru-RU" sz="1400" b="1" dirty="0">
                <a:solidFill>
                  <a:prstClr val="black"/>
                </a:solidFill>
              </a:rPr>
            </a:br>
            <a:r>
              <a:rPr lang="ru-RU" sz="1400" b="1" dirty="0">
                <a:solidFill>
                  <a:prstClr val="black"/>
                </a:solidFill>
              </a:rPr>
              <a:t>в западных странах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05285" y="1718045"/>
            <a:ext cx="2838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Деятельность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Коминтерна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22496" y="3215173"/>
            <a:ext cx="2604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Активность советской дипломатии на Востоке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483059-0856-4183-9DF6-613B4FC84140}"/>
              </a:ext>
            </a:extLst>
          </p:cNvPr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СССР и западные страны</a:t>
            </a:r>
          </a:p>
        </p:txBody>
      </p:sp>
    </p:spTree>
    <p:extLst>
      <p:ext uri="{BB962C8B-B14F-4D97-AF65-F5344CB8AC3E}">
        <p14:creationId xmlns:p14="http://schemas.microsoft.com/office/powerpoint/2010/main" val="403011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9" grpId="0" animBg="1"/>
      <p:bldP spid="19" grpId="0" animBg="1"/>
      <p:bldP spid="13" grpId="0"/>
      <p:bldP spid="14" grpId="0"/>
      <p:bldP spid="1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3396" y="1841893"/>
            <a:ext cx="5508623" cy="1696703"/>
            <a:chOff x="353395" y="1631890"/>
            <a:chExt cx="5508623" cy="1696703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3395" y="1631890"/>
              <a:ext cx="5508623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Весенний кризис</a:t>
              </a:r>
              <a:br>
                <a:rPr lang="ru-RU" sz="2800" dirty="0">
                  <a:solidFill>
                    <a:srgbClr val="FFDC5A"/>
                  </a:solidFill>
                  <a:latin typeface="Merriweather"/>
                </a:rPr>
              </a:br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1923 года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Министр иностранных дел Великобритании Джордж </a:t>
              </a:r>
              <a:r>
                <a:rPr lang="ru-RU" sz="1400" dirty="0" err="1">
                  <a:solidFill>
                    <a:prstClr val="white"/>
                  </a:solidFill>
                </a:rPr>
                <a:t>Керзон</a:t>
              </a:r>
              <a:r>
                <a:rPr lang="ru-RU" sz="1400" dirty="0">
                  <a:solidFill>
                    <a:prstClr val="white"/>
                  </a:solidFill>
                </a:rPr>
                <a:t> обвинил СССР </a:t>
              </a:r>
              <a:br>
                <a:rPr lang="ru-RU" sz="1400" dirty="0">
                  <a:solidFill>
                    <a:prstClr val="white"/>
                  </a:solidFill>
                </a:rPr>
              </a:br>
              <a:r>
                <a:rPr lang="ru-RU" sz="1400" dirty="0">
                  <a:solidFill>
                    <a:prstClr val="white"/>
                  </a:solidFill>
                </a:rPr>
                <a:t>в антибританской политике на Востоке. </a:t>
              </a:r>
            </a:p>
          </p:txBody>
        </p:sp>
      </p:grpSp>
      <p:pic>
        <p:nvPicPr>
          <p:cNvPr id="26626" name="Picture 2" descr="http://virezkipress.ru/_ld/3/35148640.jpg">
            <a:extLst>
              <a:ext uri="{FF2B5EF4-FFF2-40B4-BE49-F238E27FC236}">
                <a16:creationId xmlns:a16="http://schemas.microsoft.com/office/drawing/2014/main" id="{37E85DCE-6880-4511-BA09-64CEDB8E31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13806" y="963525"/>
            <a:ext cx="4347177" cy="321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48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715171"/>
            <a:ext cx="861540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Версальско-Вашингтонская </a:t>
            </a:r>
          </a:p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система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02607" y="1984912"/>
            <a:ext cx="750206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Версальский мирный договор 1919 года 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и договоры, связанные с ним.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198091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349234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2097" y="3346841"/>
            <a:ext cx="8225172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Вашингтонские договоры 1921–1922 годов 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о поддержании мира в Азиатско-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Тихоокеанском регионе.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050" name="Picture 2" descr="https://upload.wikimedia.org/wikipedia/commons/b/b8/Treaty_of_Versailles%2C_English_version.jpg">
            <a:extLst>
              <a:ext uri="{FF2B5EF4-FFF2-40B4-BE49-F238E27FC236}">
                <a16:creationId xmlns:a16="http://schemas.microsoft.com/office/drawing/2014/main" id="{13D49BD8-0C80-42B6-A094-5CD928253D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19486" y="1050297"/>
            <a:ext cx="2073473" cy="337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27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6939" y="397235"/>
            <a:ext cx="861540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Требования </a:t>
            </a:r>
            <a:r>
              <a:rPr lang="ru-RU" sz="2800" dirty="0" err="1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Керзона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92097" y="1362184"/>
            <a:ext cx="599981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Прекратить подрывную деятельность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Персии и Афганистане.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5" y="134912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63983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9" y="2635325"/>
            <a:ext cx="683393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Прекратить религиозные преследования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Советском Союзе.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9355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9" y="4067028"/>
            <a:ext cx="662697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Освободить английские рыболовные суда.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7650" name="Picture 2" descr="George Curzon2.jpg">
            <a:extLst>
              <a:ext uri="{FF2B5EF4-FFF2-40B4-BE49-F238E27FC236}">
                <a16:creationId xmlns:a16="http://schemas.microsoft.com/office/drawing/2014/main" id="{50EA0BB2-8010-474B-929E-91B54E981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315" y="1381888"/>
            <a:ext cx="2238548" cy="291984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22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upload.wikimedia.org/wikipedia/commons/5/57/Vorovskiy_VV.jpg">
            <a:extLst>
              <a:ext uri="{FF2B5EF4-FFF2-40B4-BE49-F238E27FC236}">
                <a16:creationId xmlns:a16="http://schemas.microsoft.com/office/drawing/2014/main" id="{0C488E96-91A7-4023-AB9C-5F884D75EE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" t="9300" b="28547"/>
          <a:stretch/>
        </p:blipFill>
        <p:spPr bwMode="auto">
          <a:xfrm>
            <a:off x="3276600" y="-2"/>
            <a:ext cx="58674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5D70F0B-8C61-4961-9AF9-1E51BF7821A6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AEC470E-4BD9-41DC-92E3-0590E90D2BF1}"/>
              </a:ext>
            </a:extLst>
          </p:cNvPr>
          <p:cNvSpPr/>
          <p:nvPr/>
        </p:nvSpPr>
        <p:spPr>
          <a:xfrm>
            <a:off x="145403" y="1499982"/>
            <a:ext cx="2993730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Конфликт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с Великобританией усугубился после убийства в Лозанне советского дипломата В. В. Воровского.</a:t>
            </a:r>
          </a:p>
        </p:txBody>
      </p:sp>
    </p:spTree>
    <p:extLst>
      <p:ext uri="{BB962C8B-B14F-4D97-AF65-F5344CB8AC3E}">
        <p14:creationId xmlns:p14="http://schemas.microsoft.com/office/powerpoint/2010/main" val="47562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9766" y="1461664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/>
              <a:t>В СССР ультиматум был расценён как грубая попытка вмешательства </a:t>
            </a:r>
            <a:br>
              <a:rPr lang="ru-RU" sz="1400" dirty="0"/>
            </a:br>
            <a:r>
              <a:rPr lang="ru-RU" sz="1400" dirty="0"/>
              <a:t>в его дела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80930" y="1461665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/>
              <a:t>По всей стране </a:t>
            </a:r>
            <a:br>
              <a:rPr lang="ru-RU" sz="1400" b="1" dirty="0"/>
            </a:br>
            <a:r>
              <a:rPr lang="ru-RU" sz="1400" b="1" dirty="0"/>
              <a:t>прошли митинги </a:t>
            </a:r>
            <a:br>
              <a:rPr lang="ru-RU" sz="1400" b="1" dirty="0"/>
            </a:br>
            <a:r>
              <a:rPr lang="ru-RU" sz="1400" b="1" dirty="0"/>
              <a:t>и демонстрации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80928" y="3016491"/>
            <a:ext cx="2557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/>
              <a:t>СССР не желал </a:t>
            </a:r>
            <a:br>
              <a:rPr lang="ru-RU" sz="1400" dirty="0"/>
            </a:br>
            <a:r>
              <a:rPr lang="ru-RU" sz="1400" dirty="0"/>
              <a:t>нагнетания </a:t>
            </a:r>
            <a:br>
              <a:rPr lang="ru-RU" sz="1400" dirty="0"/>
            </a:br>
            <a:r>
              <a:rPr lang="ru-RU" sz="1400" dirty="0"/>
              <a:t>международной напряжённости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543050" y="3016492"/>
            <a:ext cx="28425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/>
              <a:t>Советский Союз </a:t>
            </a:r>
            <a:br>
              <a:rPr lang="ru-RU" sz="1400" b="1" dirty="0"/>
            </a:br>
            <a:r>
              <a:rPr lang="ru-RU" sz="1400" b="1" dirty="0"/>
              <a:t>удовлетворил </a:t>
            </a:r>
            <a:br>
              <a:rPr lang="ru-RU" sz="1400" b="1" dirty="0"/>
            </a:br>
            <a:r>
              <a:rPr lang="ru-RU" sz="1400" b="1" dirty="0"/>
              <a:t>основные требования английской стороны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2792" y="1821914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2792" y="3355439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59658" y="2609437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EDB7BB7-E27F-4294-AA39-428DC7896C0B}"/>
              </a:ext>
            </a:extLst>
          </p:cNvPr>
          <p:cNvSpPr txBox="1"/>
          <p:nvPr/>
        </p:nvSpPr>
        <p:spPr>
          <a:xfrm>
            <a:off x="358775" y="411817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«Ультиматум </a:t>
            </a:r>
            <a:r>
              <a:rPr lang="ru-RU" sz="2800" dirty="0" err="1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Керзона</a:t>
            </a:r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42537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3396" y="1480945"/>
            <a:ext cx="5508623" cy="2121612"/>
            <a:chOff x="353395" y="1631890"/>
            <a:chExt cx="5508623" cy="212161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3395" y="1631890"/>
              <a:ext cx="5508623" cy="129266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Конфликт СССР </a:t>
              </a:r>
              <a:br>
                <a:rPr lang="ru-RU" sz="2800" dirty="0">
                  <a:solidFill>
                    <a:srgbClr val="FFDC5A"/>
                  </a:solidFill>
                  <a:latin typeface="Merriweather"/>
                </a:rPr>
              </a:br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и Великобритании </a:t>
              </a:r>
              <a:br>
                <a:rPr lang="ru-RU" sz="2800" dirty="0">
                  <a:solidFill>
                    <a:srgbClr val="FFDC5A"/>
                  </a:solidFill>
                  <a:latin typeface="Merriweather"/>
                </a:rPr>
              </a:br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1927 года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5" y="3056901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Разгорелся из-за помощи, оказанной советскими профсоюзами английским горнякам, бастовавшим в 1926 году.</a:t>
              </a:r>
            </a:p>
          </p:txBody>
        </p:sp>
      </p:grpSp>
      <p:pic>
        <p:nvPicPr>
          <p:cNvPr id="9" name="Picture 2" descr="ÐÐ°ÑÑÐ¸Ð½ÐºÐ¸ Ð¿Ð¾ Ð·Ð°Ð¿ÑÐ¾ÑÑ">
            <a:extLst>
              <a:ext uri="{FF2B5EF4-FFF2-40B4-BE49-F238E27FC236}">
                <a16:creationId xmlns:a16="http://schemas.microsoft.com/office/drawing/2014/main" id="{910C3B9B-0C69-4728-842C-2545D9767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062" y="962024"/>
            <a:ext cx="4416793" cy="321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08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Помощь советских профсоюзов английским горнякам, бастовавшим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в 1926 году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34530" y="2743438"/>
            <a:ext cx="26749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Обвинение Москвы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во вмешательстве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во внутренние дела Великобритании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Разрыв дипломатических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и торговых отношений Великобритании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с СССР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8775" y="386416"/>
            <a:ext cx="842645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15">
              <a:defRPr/>
            </a:pPr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Конфликт СССР и Великобритании </a:t>
            </a:r>
            <a:b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1927 года</a:t>
            </a:r>
          </a:p>
        </p:txBody>
      </p:sp>
    </p:spTree>
    <p:extLst>
      <p:ext uri="{BB962C8B-B14F-4D97-AF65-F5344CB8AC3E}">
        <p14:creationId xmlns:p14="http://schemas.microsoft.com/office/powerpoint/2010/main" val="111363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upload.wikimedia.org/wikipedia/commons/9/93/Christian_Rakovsky_1920s.jpg">
            <a:extLst>
              <a:ext uri="{FF2B5EF4-FFF2-40B4-BE49-F238E27FC236}">
                <a16:creationId xmlns:a16="http://schemas.microsoft.com/office/drawing/2014/main" id="{55FB78D3-8938-4A61-8482-B14DAD4590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8" b="36511"/>
          <a:stretch/>
        </p:blipFill>
        <p:spPr bwMode="auto">
          <a:xfrm>
            <a:off x="2993730" y="-1"/>
            <a:ext cx="615027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5D70F0B-8C61-4961-9AF9-1E51BF7821A6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AEC470E-4BD9-41DC-92E3-0590E90D2BF1}"/>
              </a:ext>
            </a:extLst>
          </p:cNvPr>
          <p:cNvSpPr/>
          <p:nvPr/>
        </p:nvSpPr>
        <p:spPr>
          <a:xfrm>
            <a:off x="290806" y="1499982"/>
            <a:ext cx="2702924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1927 году Франция потребовала отзыва советского полномочного представителя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Х. Г. Раковского.</a:t>
            </a:r>
          </a:p>
        </p:txBody>
      </p:sp>
    </p:spTree>
    <p:extLst>
      <p:ext uri="{BB962C8B-B14F-4D97-AF65-F5344CB8AC3E}">
        <p14:creationId xmlns:p14="http://schemas.microsoft.com/office/powerpoint/2010/main" val="156340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3396" y="1742200"/>
            <a:ext cx="5508623" cy="2097345"/>
            <a:chOff x="353395" y="1893145"/>
            <a:chExt cx="5508623" cy="2097345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3395" y="1893145"/>
              <a:ext cx="5508623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Конфликт СССР </a:t>
              </a:r>
              <a:br>
                <a:rPr lang="ru-RU" sz="2800" dirty="0">
                  <a:solidFill>
                    <a:srgbClr val="FFDC5A"/>
                  </a:solidFill>
                  <a:latin typeface="Merriweather"/>
                </a:rPr>
              </a:br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и Франции 1927 года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5" y="3056901"/>
              <a:ext cx="4033837" cy="9335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Причиной отзыва Раковского было одно </a:t>
              </a:r>
              <a:br>
                <a:rPr lang="ru-RU" sz="1400" dirty="0">
                  <a:solidFill>
                    <a:prstClr val="white"/>
                  </a:solidFill>
                </a:rPr>
              </a:br>
              <a:r>
                <a:rPr lang="ru-RU" sz="1400" dirty="0">
                  <a:solidFill>
                    <a:prstClr val="white"/>
                  </a:solidFill>
                </a:rPr>
                <a:t>из его писем, в котором он заявил, что </a:t>
              </a:r>
              <a:br>
                <a:rPr lang="ru-RU" sz="1400" dirty="0">
                  <a:solidFill>
                    <a:prstClr val="white"/>
                  </a:solidFill>
                </a:rPr>
              </a:br>
              <a:r>
                <a:rPr lang="ru-RU" sz="1400" dirty="0">
                  <a:solidFill>
                    <a:prstClr val="white"/>
                  </a:solidFill>
                </a:rPr>
                <a:t>«в случае войны будет призывать солдат империалистических держав к дезертирству». </a:t>
              </a:r>
            </a:p>
          </p:txBody>
        </p:sp>
      </p:grpSp>
      <p:pic>
        <p:nvPicPr>
          <p:cNvPr id="10" name="Picture 2" descr="https://upload.wikimedia.org/wikipedia/commons/f/f5/Rappoport%2C_Rakovski%2C_Krassine_et_Voline_1924%2C_Meurisse.jpg">
            <a:extLst>
              <a:ext uri="{FF2B5EF4-FFF2-40B4-BE49-F238E27FC236}">
                <a16:creationId xmlns:a16="http://schemas.microsoft.com/office/drawing/2014/main" id="{4F7205A0-E170-4C4D-AE3F-50A64CDEDB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96062" y="962024"/>
            <a:ext cx="4221550" cy="321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06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75154" y="2122652"/>
            <a:ext cx="5159372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июне 1927 года в Варшаве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был убит советский полпред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Пётр Лазаревич Войков.</a:t>
            </a:r>
          </a:p>
        </p:txBody>
      </p:sp>
      <p:pic>
        <p:nvPicPr>
          <p:cNvPr id="7" name="Picture 2" descr="ÐÐ°ÑÑÐ¸Ð½ÐºÐ¸ Ð¿Ð¾ Ð·Ð°Ð¿ÑÐ¾ÑÑ">
            <a:extLst>
              <a:ext uri="{FF2B5EF4-FFF2-40B4-BE49-F238E27FC236}">
                <a16:creationId xmlns:a16="http://schemas.microsoft.com/office/drawing/2014/main" id="{29CCC0E0-88BF-40A3-A941-B1A3029D2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8824" y="794318"/>
            <a:ext cx="2857503" cy="387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01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topwar.ru/uploads/posts/2013-05/1368069344_016pqsek.jpg">
            <a:extLst>
              <a:ext uri="{FF2B5EF4-FFF2-40B4-BE49-F238E27FC236}">
                <a16:creationId xmlns:a16="http://schemas.microsoft.com/office/drawing/2014/main" id="{7B74397C-B83F-4642-A0E2-EF1B32E10A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" t="3765" r="1309" b="24311"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6985225" y="3889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1961E10-723D-4327-A7A5-334F7256CE47}"/>
              </a:ext>
            </a:extLst>
          </p:cNvPr>
          <p:cNvSpPr/>
          <p:nvPr/>
        </p:nvSpPr>
        <p:spPr>
          <a:xfrm>
            <a:off x="6985225" y="965772"/>
            <a:ext cx="180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000000"/>
                </a:solidFill>
              </a:rPr>
              <a:t>Парад </a:t>
            </a:r>
            <a:br>
              <a:rPr lang="ru-RU" sz="1200" dirty="0">
                <a:solidFill>
                  <a:srgbClr val="000000"/>
                </a:solidFill>
              </a:rPr>
            </a:br>
            <a:r>
              <a:rPr lang="ru-RU" sz="1200" dirty="0">
                <a:solidFill>
                  <a:srgbClr val="000000"/>
                </a:solidFill>
              </a:rPr>
              <a:t>на Красной площади в 1927 году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98881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4" y="425180"/>
            <a:ext cx="816111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Международное положение и внешняя политика СССР в 1920-е годы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562356"/>
            <a:ext cx="741896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Внешняя политика СССР в 1920-е годы сочетала в себе элементы коммунистической идеологии и прагматизма.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56935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7568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94777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608885"/>
            <a:ext cx="7418960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1924–1925 годы вошли в историю международных отношений как период дипломатического признания СССР.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5" y="3958997"/>
            <a:ext cx="741896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1920-е годы советское правительство заключило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ряд равноправных договоров со странами Востока. </a:t>
            </a:r>
          </a:p>
        </p:txBody>
      </p:sp>
    </p:spTree>
    <p:extLst>
      <p:ext uri="{BB962C8B-B14F-4D97-AF65-F5344CB8AC3E}">
        <p14:creationId xmlns:p14="http://schemas.microsoft.com/office/powerpoint/2010/main" val="258414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13152" y="1513255"/>
            <a:ext cx="5159372" cy="2116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Новые соглашения делали послевоенный мир неустойчивым.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Они не учитывали интересов стран, проигравших в Первой мировой войне, Советской России, новых государств, возникших в Европе.</a:t>
            </a:r>
          </a:p>
        </p:txBody>
      </p:sp>
      <p:pic>
        <p:nvPicPr>
          <p:cNvPr id="3076" name="Picture 4" descr="ÐÐ°ÑÑÐ¸Ð½ÐºÐ¸ Ð¿Ð¾ Ð·Ð°Ð¿ÑÐ¾ÑÑ big three treaty of versailles">
            <a:extLst>
              <a:ext uri="{FF2B5EF4-FFF2-40B4-BE49-F238E27FC236}">
                <a16:creationId xmlns:a16="http://schemas.microsoft.com/office/drawing/2014/main" id="{61530AB2-2419-41FD-AE2D-7C736C8F8A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7580" y="811267"/>
            <a:ext cx="2919020" cy="352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67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4" y="425180"/>
            <a:ext cx="816111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Международное положение и внешняя политика СССР в 1920-е годы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555357"/>
            <a:ext cx="741896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 целью контроля за мировым революционным движением в 1919 году был создан Коминтерн. 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56935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7568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611302"/>
            <a:ext cx="7239385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Деятельность Коминтерна была направлена на разжигание революции, что вело к дипломатическим конфликтам СССР с западными странами.</a:t>
            </a:r>
          </a:p>
        </p:txBody>
      </p:sp>
    </p:spTree>
    <p:extLst>
      <p:ext uri="{BB962C8B-B14F-4D97-AF65-F5344CB8AC3E}">
        <p14:creationId xmlns:p14="http://schemas.microsoft.com/office/powerpoint/2010/main" val="39929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727907" y="3042149"/>
            <a:ext cx="2764307" cy="86926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775818" y="2291560"/>
            <a:ext cx="2764307" cy="958688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27907" y="1545021"/>
            <a:ext cx="2764307" cy="86926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cxnSpLocks/>
            <a:stCxn id="19" idx="3"/>
            <a:endCxn id="13" idx="1"/>
          </p:cNvCxnSpPr>
          <p:nvPr/>
        </p:nvCxnSpPr>
        <p:spPr>
          <a:xfrm>
            <a:off x="4492214" y="1979656"/>
            <a:ext cx="283603" cy="791248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cxnSpLocks/>
            <a:stCxn id="24" idx="3"/>
            <a:endCxn id="13" idx="1"/>
          </p:cNvCxnSpPr>
          <p:nvPr/>
        </p:nvCxnSpPr>
        <p:spPr>
          <a:xfrm flipV="1">
            <a:off x="4492214" y="2770904"/>
            <a:ext cx="283603" cy="7058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775817" y="2401572"/>
            <a:ext cx="27643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За годы войны из должника Европы США превратились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в их кредитора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90683" y="1608116"/>
            <a:ext cx="28387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США не оказывали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 большого политического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влияния на Европу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22496" y="3096941"/>
            <a:ext cx="26043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Однако США усиливали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в Европе своё экономическое присутствие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483059-0856-4183-9DF6-613B4FC84140}"/>
              </a:ext>
            </a:extLst>
          </p:cNvPr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Новый мировой порядок</a:t>
            </a:r>
          </a:p>
        </p:txBody>
      </p:sp>
    </p:spTree>
    <p:extLst>
      <p:ext uri="{BB962C8B-B14F-4D97-AF65-F5344CB8AC3E}">
        <p14:creationId xmlns:p14="http://schemas.microsoft.com/office/powerpoint/2010/main" val="10004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9" grpId="0" animBg="1"/>
      <p:bldP spid="19" grpId="0" animBg="1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65203" y="1122217"/>
            <a:ext cx="4213594" cy="495929"/>
          </a:xfrm>
          <a:prstGeom prst="roundRect">
            <a:avLst/>
          </a:prstGeom>
          <a:noFill/>
          <a:ln w="15875" cap="rnd">
            <a:solidFill>
              <a:srgbClr val="A6A608"/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52293" y="1109792"/>
            <a:ext cx="4050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b="1" dirty="0">
                <a:solidFill>
                  <a:prstClr val="black"/>
                </a:solidFill>
              </a:rPr>
              <a:t>Стремление США к усилению своей роли</a:t>
            </a:r>
          </a:p>
          <a:p>
            <a:pPr lvl="0" algn="ctr">
              <a:defRPr/>
            </a:pPr>
            <a:r>
              <a:rPr lang="ru-RU" sz="1400" b="1" dirty="0">
                <a:solidFill>
                  <a:prstClr val="black"/>
                </a:solidFill>
              </a:rPr>
              <a:t>в европейской экономике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65205" y="1895549"/>
            <a:ext cx="4213591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5" name="Скругленная соединительная линия 4"/>
          <p:cNvCxnSpPr>
            <a:cxnSpLocks/>
            <a:stCxn id="11" idx="1"/>
            <a:endCxn id="10" idx="1"/>
          </p:cNvCxnSpPr>
          <p:nvPr/>
        </p:nvCxnSpPr>
        <p:spPr>
          <a:xfrm rot="10800000">
            <a:off x="2465205" y="2916845"/>
            <a:ext cx="1" cy="773335"/>
          </a:xfrm>
          <a:prstGeom prst="curvedConnector3">
            <a:avLst>
              <a:gd name="adj1" fmla="val 228601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Скругленная соединительная линия 5"/>
          <p:cNvCxnSpPr>
            <a:cxnSpLocks/>
            <a:stCxn id="10" idx="1"/>
            <a:endCxn id="4" idx="1"/>
          </p:cNvCxnSpPr>
          <p:nvPr/>
        </p:nvCxnSpPr>
        <p:spPr>
          <a:xfrm rot="10800000" flipH="1">
            <a:off x="2465203" y="2143514"/>
            <a:ext cx="1" cy="773330"/>
          </a:xfrm>
          <a:prstGeom prst="curvedConnector3">
            <a:avLst>
              <a:gd name="adj1" fmla="val -228600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Скругленная соединительная линия 6"/>
          <p:cNvCxnSpPr>
            <a:cxnSpLocks/>
            <a:stCxn id="3" idx="1"/>
            <a:endCxn id="4" idx="1"/>
          </p:cNvCxnSpPr>
          <p:nvPr/>
        </p:nvCxnSpPr>
        <p:spPr>
          <a:xfrm rot="10800000" flipH="1" flipV="1">
            <a:off x="2465203" y="1370182"/>
            <a:ext cx="2" cy="773332"/>
          </a:xfrm>
          <a:prstGeom prst="curvedConnector3">
            <a:avLst>
              <a:gd name="adj1" fmla="val -114300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Скругленная соединительная линия 7"/>
          <p:cNvCxnSpPr>
            <a:cxnSpLocks/>
            <a:stCxn id="11" idx="1"/>
            <a:endCxn id="12" idx="1"/>
          </p:cNvCxnSpPr>
          <p:nvPr/>
        </p:nvCxnSpPr>
        <p:spPr>
          <a:xfrm rot="10800000" flipV="1">
            <a:off x="2465205" y="3690179"/>
            <a:ext cx="1" cy="773332"/>
          </a:xfrm>
          <a:prstGeom prst="curvedConnector3">
            <a:avLst>
              <a:gd name="adj1" fmla="val 228601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465204" y="2668879"/>
            <a:ext cx="1927408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65205" y="3442214"/>
            <a:ext cx="4213592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65204" y="4215546"/>
            <a:ext cx="4213592" cy="495929"/>
          </a:xfrm>
          <a:prstGeom prst="roundRect">
            <a:avLst/>
          </a:prstGeom>
          <a:noFill/>
          <a:ln w="15875" cap="rnd">
            <a:solidFill>
              <a:srgbClr val="A6A608"/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26893" y="1881902"/>
            <a:ext cx="4090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dirty="0">
                <a:solidFill>
                  <a:prstClr val="black"/>
                </a:solidFill>
              </a:rPr>
              <a:t>Предложение ими двух стратегических программ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88737" y="2655234"/>
            <a:ext cx="1889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dirty="0">
                <a:solidFill>
                  <a:prstClr val="black"/>
                </a:solidFill>
              </a:rPr>
              <a:t>План </a:t>
            </a:r>
            <a:r>
              <a:rPr lang="ru-RU" sz="1400" dirty="0" err="1">
                <a:solidFill>
                  <a:prstClr val="black"/>
                </a:solidFill>
              </a:rPr>
              <a:t>Дауэса</a:t>
            </a:r>
            <a:endParaRPr lang="ru-RU" sz="1400" dirty="0">
              <a:solidFill>
                <a:prstClr val="black"/>
              </a:solidFill>
            </a:endParaRPr>
          </a:p>
          <a:p>
            <a:pPr lvl="0" algn="ctr">
              <a:defRPr/>
            </a:pPr>
            <a:r>
              <a:rPr lang="ru-RU" sz="1400" dirty="0">
                <a:solidFill>
                  <a:prstClr val="black"/>
                </a:solidFill>
              </a:rPr>
              <a:t>(1924 год)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51246" y="3428567"/>
            <a:ext cx="3689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dirty="0">
                <a:solidFill>
                  <a:prstClr val="black"/>
                </a:solidFill>
              </a:rPr>
              <a:t>Восстановление экономики Германии для ускоренных выплат репараций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44386" y="4204788"/>
            <a:ext cx="4070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b="1" dirty="0">
                <a:solidFill>
                  <a:prstClr val="black"/>
                </a:solidFill>
              </a:rPr>
              <a:t>Появление возможности у Англии, Франции и других стран выплатить долги США</a:t>
            </a:r>
          </a:p>
        </p:txBody>
      </p:sp>
      <p:cxnSp>
        <p:nvCxnSpPr>
          <p:cNvPr id="25" name="Скругленная соединительная линия 24"/>
          <p:cNvCxnSpPr>
            <a:cxnSpLocks/>
            <a:stCxn id="11" idx="3"/>
            <a:endCxn id="31" idx="3"/>
          </p:cNvCxnSpPr>
          <p:nvPr/>
        </p:nvCxnSpPr>
        <p:spPr>
          <a:xfrm flipH="1" flipV="1">
            <a:off x="6678796" y="2914722"/>
            <a:ext cx="1" cy="775457"/>
          </a:xfrm>
          <a:prstGeom prst="curvedConnector3">
            <a:avLst>
              <a:gd name="adj1" fmla="val -228600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cxnSpLocks/>
            <a:stCxn id="31" idx="3"/>
            <a:endCxn id="4" idx="3"/>
          </p:cNvCxnSpPr>
          <p:nvPr/>
        </p:nvCxnSpPr>
        <p:spPr>
          <a:xfrm flipV="1">
            <a:off x="6678796" y="2143514"/>
            <a:ext cx="12700" cy="771208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кругленная соединительная линия 26"/>
          <p:cNvCxnSpPr>
            <a:cxnSpLocks/>
            <a:stCxn id="3" idx="3"/>
            <a:endCxn id="4" idx="3"/>
          </p:cNvCxnSpPr>
          <p:nvPr/>
        </p:nvCxnSpPr>
        <p:spPr>
          <a:xfrm flipH="1">
            <a:off x="6678796" y="1370182"/>
            <a:ext cx="1" cy="773332"/>
          </a:xfrm>
          <a:prstGeom prst="curvedConnector3">
            <a:avLst>
              <a:gd name="adj1" fmla="val -228600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Скругленная соединительная линия 27"/>
          <p:cNvCxnSpPr>
            <a:cxnSpLocks/>
            <a:stCxn id="11" idx="3"/>
            <a:endCxn id="12" idx="3"/>
          </p:cNvCxnSpPr>
          <p:nvPr/>
        </p:nvCxnSpPr>
        <p:spPr>
          <a:xfrm flipH="1">
            <a:off x="6678796" y="3690179"/>
            <a:ext cx="1" cy="773332"/>
          </a:xfrm>
          <a:prstGeom prst="curvedConnector3">
            <a:avLst>
              <a:gd name="adj1" fmla="val -228600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DB863A2-4C9D-4F6B-8AE7-D728B2F750C7}"/>
              </a:ext>
            </a:extLst>
          </p:cNvPr>
          <p:cNvSpPr txBox="1"/>
          <p:nvPr/>
        </p:nvSpPr>
        <p:spPr>
          <a:xfrm>
            <a:off x="4751388" y="2666757"/>
            <a:ext cx="1927408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B36750E-ECD6-4E1D-B3EB-7503ED34F41F}"/>
              </a:ext>
            </a:extLst>
          </p:cNvPr>
          <p:cNvSpPr txBox="1"/>
          <p:nvPr/>
        </p:nvSpPr>
        <p:spPr>
          <a:xfrm>
            <a:off x="4802218" y="2654629"/>
            <a:ext cx="1825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dirty="0">
                <a:solidFill>
                  <a:prstClr val="black"/>
                </a:solidFill>
              </a:rPr>
              <a:t>План Юнга</a:t>
            </a:r>
          </a:p>
          <a:p>
            <a:pPr lvl="0" algn="ctr">
              <a:defRPr/>
            </a:pPr>
            <a:r>
              <a:rPr lang="ru-RU" sz="1400" dirty="0">
                <a:solidFill>
                  <a:prstClr val="black"/>
                </a:solidFill>
              </a:rPr>
              <a:t>(1929 год)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CE90C18-4A93-4BDD-9F08-DE3F1303BB11}"/>
              </a:ext>
            </a:extLst>
          </p:cNvPr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Экономическая политика США</a:t>
            </a:r>
          </a:p>
        </p:txBody>
      </p:sp>
    </p:spTree>
    <p:extLst>
      <p:ext uri="{BB962C8B-B14F-4D97-AF65-F5344CB8AC3E}">
        <p14:creationId xmlns:p14="http://schemas.microsoft.com/office/powerpoint/2010/main" val="383221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4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7" grpId="0"/>
      <p:bldP spid="31" grpId="0" animBg="1"/>
      <p:bldP spid="32" grpId="0"/>
    </p:bldLst>
  </p:timing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1400</Words>
  <Application>Microsoft Office PowerPoint</Application>
  <PresentationFormat>Экран (16:9)</PresentationFormat>
  <Paragraphs>364</Paragraphs>
  <Slides>70</Slides>
  <Notes>70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70</vt:i4>
      </vt:variant>
    </vt:vector>
  </HeadingPairs>
  <TitlesOfParts>
    <vt:vector size="79" baseType="lpstr">
      <vt:lpstr>Merriweather</vt:lpstr>
      <vt:lpstr>Roboto Slab</vt:lpstr>
      <vt:lpstr>Roboto</vt:lpstr>
      <vt:lpstr>Calibri</vt:lpstr>
      <vt:lpstr>Arial</vt:lpstr>
      <vt:lpstr>1_Тема Office</vt:lpstr>
      <vt:lpstr>5_Тема Office</vt:lpstr>
      <vt:lpstr>6_Тема Office</vt:lpstr>
      <vt:lpstr>7_Тема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2019-04-16T13:00:23Z</dcterms:created>
  <dcterms:modified xsi:type="dcterms:W3CDTF">2019-04-19T15:44:42Z</dcterms:modified>
</cp:coreProperties>
</file>