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83" r:id="rId2"/>
    <p:sldId id="276" r:id="rId3"/>
    <p:sldId id="256" r:id="rId4"/>
    <p:sldId id="274" r:id="rId5"/>
    <p:sldId id="275" r:id="rId6"/>
    <p:sldId id="257" r:id="rId7"/>
    <p:sldId id="262" r:id="rId8"/>
    <p:sldId id="264" r:id="rId9"/>
    <p:sldId id="269" r:id="rId10"/>
    <p:sldId id="270" r:id="rId11"/>
    <p:sldId id="265" r:id="rId12"/>
    <p:sldId id="267" r:id="rId13"/>
    <p:sldId id="268" r:id="rId14"/>
    <p:sldId id="272" r:id="rId15"/>
    <p:sldId id="277" r:id="rId16"/>
    <p:sldId id="278" r:id="rId17"/>
    <p:sldId id="279" r:id="rId18"/>
    <p:sldId id="280" r:id="rId19"/>
    <p:sldId id="281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BA25A-0120-477E-8FD4-3DF303BBAA28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F2BA8-2FB1-4166-8103-8A9F83C68F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822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D541-3FC8-4A81-8764-E6AF0DEBD76C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DDCD-5181-418D-94AD-CEA744497D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43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D541-3FC8-4A81-8764-E6AF0DEBD76C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DDCD-5181-418D-94AD-CEA744497D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375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D541-3FC8-4A81-8764-E6AF0DEBD76C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DDCD-5181-418D-94AD-CEA744497D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95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D541-3FC8-4A81-8764-E6AF0DEBD76C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DDCD-5181-418D-94AD-CEA744497D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00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D541-3FC8-4A81-8764-E6AF0DEBD76C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DDCD-5181-418D-94AD-CEA744497D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17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D541-3FC8-4A81-8764-E6AF0DEBD76C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DDCD-5181-418D-94AD-CEA744497D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08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D541-3FC8-4A81-8764-E6AF0DEBD76C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DDCD-5181-418D-94AD-CEA744497D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41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D541-3FC8-4A81-8764-E6AF0DEBD76C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DDCD-5181-418D-94AD-CEA744497D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704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D541-3FC8-4A81-8764-E6AF0DEBD76C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DDCD-5181-418D-94AD-CEA744497D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903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D541-3FC8-4A81-8764-E6AF0DEBD76C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DDCD-5181-418D-94AD-CEA744497D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90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D541-3FC8-4A81-8764-E6AF0DEBD76C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DDCD-5181-418D-94AD-CEA744497D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60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DD541-3FC8-4A81-8764-E6AF0DEBD76C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5DDCD-5181-418D-94AD-CEA744497D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63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30243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Обязательно ли знание всех законов?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519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Объекты имущественных прав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Делимые и неделимые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995936" y="1600200"/>
            <a:ext cx="4690864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Движимые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недвижимые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2786054"/>
            <a:ext cx="2002811" cy="149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5720" y="4143380"/>
            <a:ext cx="2165940" cy="216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5337" y="3838713"/>
            <a:ext cx="2738430" cy="205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91" y="2386082"/>
            <a:ext cx="142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Личные неимущественные права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6855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Особая категория гражданских прав, которые с рождения принадлежат ему, неотделимы от него. Эти права не связаны с обладанием и распоряжением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имущества.</a:t>
            </a:r>
          </a:p>
          <a:p>
            <a:pPr marL="0" indent="0" algn="just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 на жизнь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(жить и распоряжаться своей жизнью)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 на имя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(возможность изменить имя)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 на честь и достоинство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 на здоровье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 на тайну частной жизни и ее неприкосновенность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744" y="188640"/>
            <a:ext cx="843528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 на интеллектуальную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собственность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(ст. 128 ГК РФ)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Исключительные права как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личного неимущественного, так и имущественного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характера на результаты интеллектуальной деятельности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24" y="3357562"/>
            <a:ext cx="3071834" cy="3143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Авторское право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86380" y="3286124"/>
            <a:ext cx="3071834" cy="3286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Патентное  право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(Охрана интеллектуальной собственности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8250" y="3789039"/>
            <a:ext cx="29508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Произведения науки,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литературы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…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4128" y="3567725"/>
            <a:ext cx="2246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Промышленная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собственность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наследование</a:t>
            </a:r>
            <a:endParaRPr lang="ru-RU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078638"/>
            <a:ext cx="8435280" cy="504752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Переход прав и обязанностей умершего лица к его наследникам в соответствии с нормами права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14348" y="2643182"/>
            <a:ext cx="7572428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наследодатель</a:t>
            </a:r>
            <a:endParaRPr lang="ru-RU" sz="28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0" y="4857760"/>
            <a:ext cx="5857884" cy="98583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Первая очередь: дети, супруги, родители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0" y="5857892"/>
            <a:ext cx="5429288" cy="70008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Вторая очередь: родные братья, сестры, дедушка, бабушка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85720" y="4143380"/>
            <a:ext cx="3714776" cy="70008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 закону</a:t>
            </a:r>
            <a:endParaRPr lang="ru-RU" sz="2400" b="1" dirty="0"/>
          </a:p>
        </p:txBody>
      </p:sp>
      <p:sp>
        <p:nvSpPr>
          <p:cNvPr id="11" name="Овал 10"/>
          <p:cNvSpPr/>
          <p:nvPr/>
        </p:nvSpPr>
        <p:spPr>
          <a:xfrm>
            <a:off x="2928926" y="3714752"/>
            <a:ext cx="3357586" cy="70008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наследники</a:t>
            </a:r>
            <a:endParaRPr lang="ru-RU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15008" y="4071942"/>
            <a:ext cx="3428992" cy="7858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По завещанию</a:t>
            </a:r>
            <a:endParaRPr lang="ru-RU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6512" y="5350679"/>
            <a:ext cx="15493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месяцев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½ доля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6302" y="432306"/>
            <a:ext cx="3110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Наследование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Способы защиты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гражданских прав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Предусмотренные законом меры, направленные на восстановление нарушенного гражданского права субъекта или на обеспечение этого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права.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Признание права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Восстановление положения, существовавшего до нарушения права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Возмещение убытков и взыскание неустойки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Компенсация морального ущерба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Обращение в суд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1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Тулеев пообещал своему внуку Борису купить ему любой отечественный автомобиль на выбор после окончания учебы в институте, в подтверждение чего составил письменное обязательство. Через год Тулеев умер. После окончания института Борис потребовал от единственного наследника Тулеева, указанного в завещании, подарить ему «Жигули» либо выплатить стоимость автомашины деньгами. Получив отказ, Борис обратился в суд. Какое будет решение суда?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076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Согласно ч. 2 ст. 581 ГК РФ обязанности дарителя, обещавшего дарение, переходят к его наследникам (правопреемникам), если иное не предусмотрено договором дарения.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957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2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рынке художник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Шиков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продавал рисунки своих учеников. Заинтересовавшаяся несколькими полотнами, выполненными в одном стиле, Васильева спросила, кто нарисовал эти картины.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Шиков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ответил, что рисовал его малолетний ученик, поэтому можно считать, что автором является сам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Шиков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Прав ли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Шиков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Ответ обоснуйте.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837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Нет, не прав. Независимо от возраста и дееспособности автора ему всегда будут принадлежать право на имя, право авторства и другие личные неимущественные права на произведение живописи как объект авторского права.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987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3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Издательство «Вестник», выполняя заказы различных предпринимательских фирм, часто выпускало в свет сборники законодательных актов без установленных выходных данных. Группа менеджеров конкурировавшего издательства «Книга», обнаружив данный факт, посчитало это нарушением законодательства, поскольку опубликование официальных актов, по их мнению, является прерогативой государства, и обратилась в суд с иском к издательству, потребовав наказать виновных. Нарушено ли в этом случае законодательство? Ответ обоснуйте.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998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C00000"/>
                </a:solidFill>
              </a:rPr>
              <a:t>10 декабря </a:t>
            </a:r>
            <a:r>
              <a:rPr lang="ru-RU" b="1" dirty="0" smtClean="0">
                <a:solidFill>
                  <a:srgbClr val="C00000"/>
                </a:solidFill>
              </a:rPr>
              <a:t>- </a:t>
            </a:r>
            <a:r>
              <a:rPr lang="ru-RU" b="1" dirty="0">
                <a:solidFill>
                  <a:srgbClr val="C00000"/>
                </a:solidFill>
              </a:rPr>
              <a:t>Международный день прав </a:t>
            </a:r>
            <a:r>
              <a:rPr lang="ru-RU" b="1" dirty="0" smtClean="0">
                <a:solidFill>
                  <a:srgbClr val="C00000"/>
                </a:solidFill>
              </a:rPr>
              <a:t>человека.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Дата </a:t>
            </a:r>
            <a:r>
              <a:rPr lang="ru-RU" b="1" dirty="0">
                <a:solidFill>
                  <a:srgbClr val="002060"/>
                </a:solidFill>
              </a:rPr>
              <a:t>была выбрана в честь принятия и провозглашения Генеральной Ассамблеей ООН в 1948 г. Всеобщей декларации прав человека.</a:t>
            </a:r>
          </a:p>
          <a:p>
            <a:pPr algn="just"/>
            <a:endParaRPr lang="ru-RU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rgbClr val="C00000"/>
                </a:solidFill>
              </a:rPr>
              <a:t>12 декабря </a:t>
            </a:r>
            <a:r>
              <a:rPr lang="ru-RU" b="1" dirty="0" smtClean="0">
                <a:solidFill>
                  <a:srgbClr val="C00000"/>
                </a:solidFill>
              </a:rPr>
              <a:t>- </a:t>
            </a:r>
            <a:r>
              <a:rPr lang="ru-RU" b="1" dirty="0">
                <a:solidFill>
                  <a:srgbClr val="C00000"/>
                </a:solidFill>
              </a:rPr>
              <a:t>День Конституции РФ.</a:t>
            </a:r>
          </a:p>
        </p:txBody>
      </p:sp>
    </p:spTree>
    <p:extLst>
      <p:ext uri="{BB962C8B-B14F-4D97-AF65-F5344CB8AC3E}">
        <p14:creationId xmlns:p14="http://schemas.microsoft.com/office/powerpoint/2010/main" val="2586533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Нет. Официальный акты в силу части четвертой Гражданского кодекса РФ не охраняются авторским правом, а значит могут свободно распространяться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065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Гражданское право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1340768"/>
            <a:ext cx="34671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932040" y="1844824"/>
            <a:ext cx="344068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ажнейшая и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сложнейшая отрасль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российской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системы права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5808" y="1412776"/>
            <a:ext cx="7793352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Гражданское право –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Источники гражданского права –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Элементы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гражданских правоотношений – 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Субъекты гражданского права –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Правоспособность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Дееспособность -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5808" y="505500"/>
            <a:ext cx="7326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Работаем с терминами и понятиями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868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849694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Гражданское право – </a:t>
            </a: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отрасль права, которая регулирует имущественные и личные неимущественные отношения.</a:t>
            </a:r>
            <a:endParaRPr lang="ru-RU" sz="25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Источники гражданского права – </a:t>
            </a: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Конституция РФ, Гражданский кодекс РФ</a:t>
            </a:r>
            <a:endParaRPr lang="ru-RU" sz="25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Элементы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гражданских правоотношений – </a:t>
            </a: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субъекты, объекты и содержание</a:t>
            </a: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Субъекты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гражданского права – </a:t>
            </a:r>
            <a:r>
              <a:rPr lang="ru-RU" sz="2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физические лица, юридические лица, государство (публично-правовые образования</a:t>
            </a: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5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Гражданская правоспособность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признанная законом способность иметь гражданские права и нести обязанности.</a:t>
            </a:r>
            <a:endParaRPr lang="ru-RU" sz="25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Гражданская дееспособность – </a:t>
            </a: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способность своими действиями приобретать и осуществлять гражданские права</a:t>
            </a:r>
            <a:endParaRPr lang="ru-RU" sz="25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119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2. Гражданские правоотношения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2933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имущественные или личные неимущественные отношения на основе принципов равенства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неприкосновенности всех форм собственности и свободы заключения договоров их участниками, недопустимости произвольного вмешательства кого-либо в частные дела, необходимости беспрепятственного осуществления гражданских прав, обеспечения восстановления нарушенных прав, их судебной защиты; гражданское право является ядром частного права.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74387" y="34960"/>
            <a:ext cx="8229600" cy="1219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Объекты гражданских правоотношений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42976" y="1428736"/>
            <a:ext cx="642942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Это те ценности, по поводу которых субъекты вступают в правоотношения в сфере гражданского права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4414" y="2357430"/>
            <a:ext cx="6357982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Вещи, деньги, ценные бумаги, имущественные права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14414" y="3286124"/>
            <a:ext cx="6357982" cy="914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Услуги и выполненные работы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14414" y="4214818"/>
            <a:ext cx="6357982" cy="914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Интеллектуальная собственность в виде результатов интеллектуальной собственности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14414" y="5143512"/>
            <a:ext cx="6357982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И</a:t>
            </a:r>
            <a:r>
              <a:rPr lang="ru-RU" dirty="0" smtClean="0">
                <a:solidFill>
                  <a:schemeClr val="bg1"/>
                </a:solidFill>
              </a:rPr>
              <a:t>нформация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14414" y="5943600"/>
            <a:ext cx="6429420" cy="9144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Нематериальные блага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308" y="1643849"/>
            <a:ext cx="1431925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352" y="3124199"/>
            <a:ext cx="185896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Содержание гражданских правоотношений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Права и обязанности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которые касаются непосредственных участников данного правоотношения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Имущественные права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72000"/>
          </a:xfrm>
        </p:spPr>
        <p:txBody>
          <a:bodyPr/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Возникают по поводу обладания каким-либо имуществом  или по поводу его передачи одним лицом другому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Появления трех правомочий: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владение, пользование, распоряжение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Ответственность по поводу права владения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9712" y="495041"/>
            <a:ext cx="5023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Имущественные права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776</Words>
  <Application>Microsoft Office PowerPoint</Application>
  <PresentationFormat>Экран (4:3)</PresentationFormat>
  <Paragraphs>92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Обязательно ли знание всех законов? </vt:lpstr>
      <vt:lpstr>Презентация PowerPoint</vt:lpstr>
      <vt:lpstr>Гражданское право -</vt:lpstr>
      <vt:lpstr>Презентация PowerPoint</vt:lpstr>
      <vt:lpstr>Презентация PowerPoint</vt:lpstr>
      <vt:lpstr>2. Гражданские правоотношения</vt:lpstr>
      <vt:lpstr>Объекты гражданских правоотношений</vt:lpstr>
      <vt:lpstr>Содержание гражданских правоотношений</vt:lpstr>
      <vt:lpstr>Имущественные права</vt:lpstr>
      <vt:lpstr>Объекты имущественных прав</vt:lpstr>
      <vt:lpstr>Личные неимущественные права</vt:lpstr>
      <vt:lpstr>Право на интеллектуальную собственность (ст. 128 ГК РФ)</vt:lpstr>
      <vt:lpstr>наследование</vt:lpstr>
      <vt:lpstr>Способы защиты гражданских прав</vt:lpstr>
      <vt:lpstr>Задача 1</vt:lpstr>
      <vt:lpstr>Ответ </vt:lpstr>
      <vt:lpstr>Задача 2</vt:lpstr>
      <vt:lpstr>Ответ</vt:lpstr>
      <vt:lpstr>Задача 3</vt:lpstr>
      <vt:lpstr>Ответ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Гражданское право</dc:title>
  <dc:creator>Admin</dc:creator>
  <cp:lastModifiedBy>Сырдаана</cp:lastModifiedBy>
  <cp:revision>35</cp:revision>
  <dcterms:created xsi:type="dcterms:W3CDTF">2012-02-05T07:53:37Z</dcterms:created>
  <dcterms:modified xsi:type="dcterms:W3CDTF">2017-12-07T22:24:29Z</dcterms:modified>
</cp:coreProperties>
</file>