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9144000" cy="6858000"/>
  <p:embeddedFontLst>
    <p:embeddedFont>
      <p:font typeface="DS Sofachrome" panose="020B0604020202020204" charset="-52"/>
      <p:italic r:id="rId41"/>
    </p:embeddedFont>
    <p:embeddedFont>
      <p:font typeface="Roboto Slab" pitchFamily="2" charset="0"/>
      <p:regular r:id="rId42"/>
    </p:embeddedFont>
    <p:embeddedFont>
      <p:font typeface="PT Sans Caption" panose="020B0603020203020204" pitchFamily="34" charset="-52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PF Centro Slab Pro" panose="02000500000000020004" pitchFamily="2" charset="0"/>
      <p:regular r:id="rId4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35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pos="295">
          <p15:clr>
            <a:srgbClr val="A4A3A4"/>
          </p15:clr>
        </p15:guide>
        <p15:guide id="4" pos="5465">
          <p15:clr>
            <a:srgbClr val="A4A3A4"/>
          </p15:clr>
        </p15:guide>
        <p15:guide id="5" pos="3016">
          <p15:clr>
            <a:srgbClr val="A4A3A4"/>
          </p15:clr>
        </p15:guide>
        <p15:guide id="6" pos="2744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3923" userDrawn="1">
          <p15:clr>
            <a:srgbClr val="A4A3A4"/>
          </p15:clr>
        </p15:guide>
        <p15:guide id="9" pos="2109" userDrawn="1">
          <p15:clr>
            <a:srgbClr val="A4A3A4"/>
          </p15:clr>
        </p15:guide>
        <p15:guide id="10" pos="36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102D"/>
    <a:srgbClr val="E1C483"/>
    <a:srgbClr val="FA870F"/>
    <a:srgbClr val="F7F7F7"/>
    <a:srgbClr val="0FDCF0"/>
    <a:srgbClr val="D9D9D9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53" autoAdjust="0"/>
  </p:normalViewPr>
  <p:slideViewPr>
    <p:cSldViewPr>
      <p:cViewPr varScale="1">
        <p:scale>
          <a:sx n="122" d="100"/>
          <a:sy n="122" d="100"/>
        </p:scale>
        <p:origin x="474" y="96"/>
      </p:cViewPr>
      <p:guideLst>
        <p:guide orient="horz" pos="2935"/>
        <p:guide orient="horz" pos="305"/>
        <p:guide pos="295"/>
        <p:guide pos="5465"/>
        <p:guide pos="3016"/>
        <p:guide pos="2744"/>
        <p:guide pos="1837"/>
        <p:guide pos="3923"/>
        <p:guide pos="2109"/>
        <p:guide pos="36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82282-41A5-42D7-A32A-BC5F3032ED52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14AF0-ED7C-4DBB-849F-8D606C5EF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93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30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532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046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338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53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41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181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865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867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750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04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E76B-445C-4433-8F7E-8276A3C6EABF}" type="datetimeFigureOut">
              <a:rPr lang="ru-RU" smtClean="0"/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09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31103" y="1971586"/>
            <a:ext cx="5081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E102D"/>
                </a:solidFill>
                <a:latin typeface="PF Centro Slab Pro"/>
              </a:rPr>
              <a:t>Современное российское </a:t>
            </a:r>
            <a:r>
              <a:rPr lang="ru-RU" sz="3600" dirty="0" smtClean="0">
                <a:solidFill>
                  <a:srgbClr val="0E102D"/>
                </a:solidFill>
                <a:latin typeface="PF Centro Slab Pro"/>
              </a:rPr>
              <a:t>право</a:t>
            </a:r>
            <a:endParaRPr lang="ru-RU" sz="3600" dirty="0">
              <a:solidFill>
                <a:srgbClr val="0E102D"/>
              </a:solidFill>
              <a:latin typeface="PF Centro Slab Pro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8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://gdb.rferl.org/7F9E4AB4-27F5-4B6A-BC96-4BD5CE2C77B3_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2" b="2586"/>
          <a:stretch/>
        </p:blipFill>
        <p:spPr bwMode="auto">
          <a:xfrm>
            <a:off x="-1" y="0"/>
            <a:ext cx="9144001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72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46408" y="1925419"/>
            <a:ext cx="50292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0E102D"/>
                </a:solidFill>
                <a:latin typeface="PF Centro Slab Pro"/>
              </a:rPr>
              <a:t>Что же представляет собой современная система российского права?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347864" y="1996557"/>
            <a:ext cx="0" cy="1150387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19802"/>
            <a:ext cx="1800000" cy="2103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0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6" y="782619"/>
            <a:ext cx="7650725" cy="41653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536" y="1199851"/>
            <a:ext cx="3718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A870F"/>
                </a:solidFill>
                <a:latin typeface="PF Centro Slab Pro"/>
              </a:rPr>
              <a:t>Правовые нормы</a:t>
            </a:r>
            <a:endParaRPr lang="ru-RU" sz="2800" dirty="0">
              <a:solidFill>
                <a:srgbClr val="FA870F"/>
              </a:solidFill>
              <a:latin typeface="PF Centro Slab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2304316"/>
            <a:ext cx="3718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A870F"/>
                </a:solidFill>
                <a:latin typeface="PF Centro Slab Pro"/>
              </a:rPr>
              <a:t>Правовые институты</a:t>
            </a:r>
            <a:endParaRPr lang="ru-RU" sz="2800" dirty="0">
              <a:solidFill>
                <a:srgbClr val="FA870F"/>
              </a:solidFill>
              <a:latin typeface="PF Centro Slab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3431841"/>
            <a:ext cx="3718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A870F"/>
                </a:solidFill>
                <a:latin typeface="PF Centro Slab Pro"/>
              </a:rPr>
              <a:t>Отрасль права</a:t>
            </a:r>
            <a:endParaRPr lang="ru-RU" sz="2800" dirty="0">
              <a:solidFill>
                <a:srgbClr val="FA870F"/>
              </a:solidFill>
              <a:latin typeface="PF Centro Slab Pr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1303" y="1624633"/>
            <a:ext cx="8028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– это принятые нормы поведения людей в обществе, которые установлены и охраняются государством.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3568" y="2724525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– это несколько правовых норм, регулирующих одинаковые общественные отношения внутри одной отрасли права или на стыке нескольких отраслей.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91303" y="3867894"/>
            <a:ext cx="78686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– это совокупность правовых норм и институтов в определённой сфере, объединённых общностью </a:t>
            </a:r>
            <a:r>
              <a:rPr lang="ru-RU" sz="1600" dirty="0" smtClean="0">
                <a:solidFill>
                  <a:prstClr val="black"/>
                </a:solidFill>
              </a:rPr>
              <a:t>отношений, </a:t>
            </a:r>
            <a:r>
              <a:rPr lang="ru-RU" sz="1600" dirty="0">
                <a:solidFill>
                  <a:prstClr val="black"/>
                </a:solidFill>
              </a:rPr>
              <a:t>которые они регулируют.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52" y="1525176"/>
            <a:ext cx="2104371" cy="2493680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002523" y="186775"/>
            <a:ext cx="5138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PF Centro Slab Pro"/>
              </a:rPr>
              <a:t>Российская система права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3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8" grpId="0"/>
      <p:bldP spid="3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Овал 45"/>
          <p:cNvSpPr/>
          <p:nvPr/>
        </p:nvSpPr>
        <p:spPr>
          <a:xfrm>
            <a:off x="791125" y="1611056"/>
            <a:ext cx="90000" cy="90000"/>
          </a:xfrm>
          <a:prstGeom prst="ellipse">
            <a:avLst/>
          </a:prstGeom>
          <a:solidFill>
            <a:srgbClr val="FA8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A870F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794616" y="2573256"/>
            <a:ext cx="90000" cy="90000"/>
          </a:xfrm>
          <a:prstGeom prst="ellipse">
            <a:avLst/>
          </a:prstGeom>
          <a:solidFill>
            <a:srgbClr val="FA8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A870F"/>
              </a:solidFill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789225" y="3060929"/>
            <a:ext cx="90000" cy="90000"/>
          </a:xfrm>
          <a:prstGeom prst="ellipse">
            <a:avLst/>
          </a:prstGeom>
          <a:solidFill>
            <a:srgbClr val="FA8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A870F"/>
              </a:solidFill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791125" y="3502866"/>
            <a:ext cx="90000" cy="90000"/>
          </a:xfrm>
          <a:prstGeom prst="ellipse">
            <a:avLst/>
          </a:prstGeom>
          <a:solidFill>
            <a:srgbClr val="FA8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A870F"/>
              </a:solidFill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775423" y="4006478"/>
            <a:ext cx="90000" cy="90000"/>
          </a:xfrm>
          <a:prstGeom prst="ellipse">
            <a:avLst/>
          </a:prstGeom>
          <a:solidFill>
            <a:srgbClr val="FA8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A870F"/>
              </a:solidFill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3408738" y="1620622"/>
            <a:ext cx="90000" cy="90000"/>
          </a:xfrm>
          <a:prstGeom prst="ellipse">
            <a:avLst/>
          </a:prstGeom>
          <a:solidFill>
            <a:srgbClr val="FA8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A870F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3413578" y="2090683"/>
            <a:ext cx="90000" cy="90000"/>
          </a:xfrm>
          <a:prstGeom prst="ellipse">
            <a:avLst/>
          </a:prstGeom>
          <a:solidFill>
            <a:srgbClr val="FA8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A870F"/>
              </a:solidFill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3423305" y="2577700"/>
            <a:ext cx="90000" cy="90000"/>
          </a:xfrm>
          <a:prstGeom prst="ellipse">
            <a:avLst/>
          </a:prstGeom>
          <a:solidFill>
            <a:srgbClr val="FA8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A870F"/>
              </a:solidFill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3414591" y="3043875"/>
            <a:ext cx="90000" cy="90000"/>
          </a:xfrm>
          <a:prstGeom prst="ellipse">
            <a:avLst/>
          </a:prstGeom>
          <a:solidFill>
            <a:srgbClr val="FA8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A870F"/>
              </a:solidFill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791125" y="2100478"/>
            <a:ext cx="90000" cy="90000"/>
          </a:xfrm>
          <a:prstGeom prst="ellipse">
            <a:avLst/>
          </a:prstGeom>
          <a:solidFill>
            <a:srgbClr val="FA8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A870F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1033762" y="1488738"/>
            <a:ext cx="2032929" cy="3416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>
                <a:solidFill>
                  <a:srgbClr val="0E102D"/>
                </a:solidFill>
                <a:latin typeface="PF Centro Slab Pro"/>
                <a:cs typeface="Times New Roman" panose="02020603050405020304" pitchFamily="18" charset="0"/>
              </a:rPr>
              <a:t>Конституционное</a:t>
            </a:r>
            <a:endParaRPr lang="ru-RU" dirty="0">
              <a:solidFill>
                <a:srgbClr val="0E102D"/>
              </a:solidFill>
              <a:latin typeface="PF Centro Slab Pro"/>
              <a:cs typeface="Times New Roman" panose="02020603050405020304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1024056" y="1969108"/>
            <a:ext cx="2214068" cy="3416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>
                <a:solidFill>
                  <a:srgbClr val="0E102D"/>
                </a:solidFill>
                <a:latin typeface="PF Centro Slab Pro"/>
                <a:cs typeface="Times New Roman" panose="02020603050405020304" pitchFamily="18" charset="0"/>
              </a:rPr>
              <a:t>Административное</a:t>
            </a:r>
            <a:endParaRPr lang="ru-RU" dirty="0">
              <a:solidFill>
                <a:srgbClr val="0E102D"/>
              </a:solidFill>
              <a:latin typeface="PF Centro Slab Pro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1051919" y="2447440"/>
            <a:ext cx="1624355" cy="3416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>
                <a:solidFill>
                  <a:srgbClr val="0E102D"/>
                </a:solidFill>
                <a:latin typeface="PF Centro Slab Pro"/>
              </a:rPr>
              <a:t>Гражданское</a:t>
            </a:r>
            <a:endParaRPr lang="ru-RU" dirty="0">
              <a:solidFill>
                <a:srgbClr val="0E102D"/>
              </a:solidFill>
              <a:latin typeface="PF Centro Slab Pro"/>
              <a:cs typeface="Times New Roman" panose="02020603050405020304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1022156" y="2923364"/>
            <a:ext cx="1511952" cy="3416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solidFill>
                  <a:srgbClr val="0E102D"/>
                </a:solidFill>
                <a:latin typeface="PF Centro Slab Pro"/>
              </a:rPr>
              <a:t>Финансовое </a:t>
            </a:r>
            <a:endParaRPr lang="ru-RU" dirty="0">
              <a:solidFill>
                <a:srgbClr val="0E102D"/>
              </a:solidFill>
              <a:latin typeface="PF Centro Slab Pro"/>
              <a:cs typeface="Times New Roman" panose="02020603050405020304" pitchFamily="18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1033762" y="3376633"/>
            <a:ext cx="1733167" cy="34246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solidFill>
                  <a:srgbClr val="0E102D"/>
                </a:solidFill>
                <a:latin typeface="PF Centro Slab Pro"/>
              </a:rPr>
              <a:t>Экологическое</a:t>
            </a:r>
            <a:endParaRPr lang="ru-RU" dirty="0">
              <a:solidFill>
                <a:srgbClr val="0E102D"/>
              </a:solidFill>
              <a:latin typeface="PF Centro Slab Pro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1018060" y="3885468"/>
            <a:ext cx="1890261" cy="34246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solidFill>
                  <a:srgbClr val="0E102D"/>
                </a:solidFill>
                <a:latin typeface="PF Centro Slab Pro"/>
              </a:rPr>
              <a:t>Процессуальное</a:t>
            </a:r>
            <a:endParaRPr lang="ru-RU" dirty="0">
              <a:solidFill>
                <a:srgbClr val="0E102D"/>
              </a:solidFill>
              <a:latin typeface="PF Centro Slab Pro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3635896" y="1488075"/>
            <a:ext cx="1981633" cy="34246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solidFill>
                  <a:srgbClr val="0E102D"/>
                </a:solidFill>
                <a:latin typeface="PF Centro Slab Pro"/>
              </a:rPr>
              <a:t>Международное </a:t>
            </a:r>
            <a:endParaRPr lang="ru-RU" dirty="0">
              <a:solidFill>
                <a:srgbClr val="0E102D"/>
              </a:solidFill>
              <a:latin typeface="PF Centro Slab Pro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3647888" y="1961477"/>
            <a:ext cx="1337226" cy="34246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solidFill>
                  <a:srgbClr val="0E102D"/>
                </a:solidFill>
                <a:latin typeface="PF Centro Slab Pro"/>
              </a:rPr>
              <a:t>Налоговое </a:t>
            </a:r>
            <a:endParaRPr lang="ru-RU" dirty="0">
              <a:solidFill>
                <a:srgbClr val="0E102D"/>
              </a:solidFill>
              <a:latin typeface="PF Centro Slab Pro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673586" y="2450260"/>
            <a:ext cx="1159292" cy="34246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solidFill>
                  <a:srgbClr val="0E102D"/>
                </a:solidFill>
                <a:latin typeface="PF Centro Slab Pro"/>
              </a:rPr>
              <a:t>Трудовое</a:t>
            </a:r>
            <a:endParaRPr lang="ru-RU" dirty="0">
              <a:solidFill>
                <a:srgbClr val="0E102D"/>
              </a:solidFill>
              <a:latin typeface="PF Centro Slab Pro"/>
              <a:cs typeface="Times New Roman" panose="02020603050405020304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3682353" y="2917642"/>
            <a:ext cx="1268296" cy="34246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solidFill>
                  <a:srgbClr val="0E102D"/>
                </a:solidFill>
                <a:latin typeface="PF Centro Slab Pro"/>
                <a:cs typeface="Times New Roman" panose="02020603050405020304" pitchFamily="18" charset="0"/>
              </a:rPr>
              <a:t>Семейное </a:t>
            </a:r>
          </a:p>
        </p:txBody>
      </p:sp>
      <p:sp>
        <p:nvSpPr>
          <p:cNvPr id="33" name="Овал 32"/>
          <p:cNvSpPr/>
          <p:nvPr/>
        </p:nvSpPr>
        <p:spPr>
          <a:xfrm>
            <a:off x="3410949" y="3506266"/>
            <a:ext cx="90000" cy="90000"/>
          </a:xfrm>
          <a:prstGeom prst="ellipse">
            <a:avLst/>
          </a:prstGeom>
          <a:solidFill>
            <a:srgbClr val="FA87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A870F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713100" y="3376633"/>
            <a:ext cx="1268296" cy="34246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solidFill>
                  <a:srgbClr val="0E102D"/>
                </a:solidFill>
                <a:latin typeface="PF Centro Slab Pro"/>
                <a:cs typeface="Times New Roman" panose="02020603050405020304" pitchFamily="18" charset="0"/>
              </a:rPr>
              <a:t>Уголовное</a:t>
            </a: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945214" y="186775"/>
            <a:ext cx="7253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PF Centro Slab Pro"/>
              </a:rPr>
              <a:t>Основные </a:t>
            </a:r>
            <a:r>
              <a:rPr lang="ru-RU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PF Centro Slab Pro"/>
              </a:rPr>
              <a:t>отрасли </a:t>
            </a:r>
            <a:r>
              <a:rPr lang="ru-RU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PF Centro Slab Pro"/>
              </a:rPr>
              <a:t>российского </a:t>
            </a:r>
            <a:r>
              <a:rPr lang="ru-RU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PF Centro Slab Pro"/>
              </a:rPr>
              <a:t>права: </a:t>
            </a:r>
            <a:endParaRPr lang="ru-RU" sz="3200" dirty="0" smtClean="0">
              <a:solidFill>
                <a:prstClr val="black">
                  <a:lumMod val="50000"/>
                  <a:lumOff val="50000"/>
                </a:prstClr>
              </a:solidFill>
              <a:latin typeface="PF Centro Slab Pro"/>
            </a:endParaRPr>
          </a:p>
        </p:txBody>
      </p:sp>
      <p:pic>
        <p:nvPicPr>
          <p:cNvPr id="39" name="Picture 4" descr="http://www.xn--80aaujbdxeb6af9cg.com/data/images/%D0%97%D0%B0%D0%BA%D0%BE%D0%BD,-%D0%BA%D0%BD%D0%B8%D0%B3%D0%B0-%D0%B7%D0%B0%D0%BA%D0%BE%D0%BD%D0%B0-%D1%81%D0%B4%D0%B5%D0%BB%D0%B0%D1%82%D1%8C-%D0%BF%D1%80%D0%B0%D0%B2%D0%BE%D1%81%D1%83%D0%B4%D0%B8%D0%B5_5192768e8cad0-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356" y="1869613"/>
            <a:ext cx="2357207" cy="196434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44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62" grpId="0" animBg="1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33" grpId="0" animBg="1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46408" y="1925419"/>
            <a:ext cx="50292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0E102D"/>
                </a:solidFill>
                <a:latin typeface="PF Centro Slab Pro"/>
              </a:rPr>
              <a:t>Как же норма, институт и отрасль права связаны между собой?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347864" y="1996557"/>
            <a:ext cx="0" cy="1150387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19802"/>
            <a:ext cx="1800000" cy="2103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6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://img-fotki.yandex.ru/get/9219/41039971.f6/0_a20a7_f411ee55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613" y="123478"/>
            <a:ext cx="9276535" cy="41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11" y="3057646"/>
            <a:ext cx="1728316" cy="9901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37" y="1203598"/>
            <a:ext cx="3622852" cy="289828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823869" y="3277580"/>
            <a:ext cx="1991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102D"/>
                </a:solidFill>
                <a:effectLst>
                  <a:glow rad="127000">
                    <a:prstClr val="white"/>
                  </a:glow>
                </a:effectLst>
                <a:latin typeface="PF Centro Slab Pro"/>
              </a:rPr>
              <a:t>Институт права</a:t>
            </a:r>
            <a:endParaRPr lang="ru-RU" sz="2000" dirty="0">
              <a:solidFill>
                <a:prstClr val="black"/>
              </a:solidFill>
              <a:latin typeface="PF Centro Slab Pro"/>
            </a:endParaRPr>
          </a:p>
        </p:txBody>
      </p:sp>
      <p:pic>
        <p:nvPicPr>
          <p:cNvPr id="1036" name="Picture 12" descr="http://publicdomainvectors.org/photos/josuemb_house-silhouett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670" y="635624"/>
            <a:ext cx="3126562" cy="346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440917" y="748730"/>
            <a:ext cx="18533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102D"/>
                </a:solidFill>
                <a:effectLst>
                  <a:glow rad="127000">
                    <a:prstClr val="white"/>
                  </a:glow>
                </a:effectLst>
                <a:latin typeface="PF Centro Slab Pro"/>
              </a:rPr>
              <a:t>Отрасль права</a:t>
            </a:r>
            <a:endParaRPr lang="ru-RU" sz="2000" dirty="0">
              <a:solidFill>
                <a:prstClr val="black"/>
              </a:solidFill>
              <a:latin typeface="PF Centro Slab Pro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9625" y="355570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102D"/>
                </a:solidFill>
                <a:effectLst>
                  <a:glow rad="127000">
                    <a:prstClr val="white"/>
                  </a:glow>
                </a:effectLst>
                <a:latin typeface="PF Centro Slab Pro"/>
              </a:rPr>
              <a:t>Правовая система</a:t>
            </a:r>
            <a:endParaRPr lang="ru-RU" sz="2000" dirty="0">
              <a:solidFill>
                <a:prstClr val="black"/>
              </a:solidFill>
              <a:latin typeface="PF Centro Slab Pro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37989" y="3197708"/>
            <a:ext cx="16786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E102D"/>
                </a:solidFill>
                <a:effectLst>
                  <a:glow rad="127000">
                    <a:prstClr val="white"/>
                  </a:glow>
                </a:effectLst>
                <a:latin typeface="PF Centro Slab Pro"/>
              </a:rPr>
              <a:t>Норма права</a:t>
            </a:r>
            <a:endParaRPr lang="ru-RU" sz="2000" dirty="0">
              <a:solidFill>
                <a:prstClr val="black"/>
              </a:solidFill>
              <a:latin typeface="PF Centro Slab Pro"/>
            </a:endParaRPr>
          </a:p>
        </p:txBody>
      </p:sp>
      <p:pic>
        <p:nvPicPr>
          <p:cNvPr id="1046" name="Picture 22" descr="http://i1.imageban.ru/out/2012/08/27/950b13b7960a3c2b603cc96e9add116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0948" y="2685817"/>
            <a:ext cx="2350579" cy="248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9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15" y="1565827"/>
            <a:ext cx="1816021" cy="2040303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650039" y="857786"/>
            <a:ext cx="0" cy="3456384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36319" y="2139702"/>
            <a:ext cx="56738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FA870F"/>
                </a:solidFill>
                <a:latin typeface="PF Centro Slab Pro"/>
              </a:rPr>
              <a:t>Правовая семья </a:t>
            </a:r>
            <a:r>
              <a:rPr lang="ru-RU" sz="2600" dirty="0">
                <a:solidFill>
                  <a:srgbClr val="0E102D"/>
                </a:solidFill>
                <a:latin typeface="PF Centro Slab Pro"/>
              </a:rPr>
              <a:t>– это совокупность национальных правовых систем.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70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1520" y="191800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PF Centro Slab Pro"/>
              </a:rPr>
              <a:t>Англосаксонская правовая семья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348038" y="1110259"/>
            <a:ext cx="0" cy="3456384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http://1.bp.blogspot.com/-BiZ3JR8ezGs/UWV-mcf5ObI/AAAAAAAABlM/YI7qCNuRmh0/s1600/432px-UK_Outline_and_Flag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9" y="1195433"/>
            <a:ext cx="924898" cy="128904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pixabay.com/static/uploads/photo/2012/04/26/18/14/canada-42703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8" y="2798028"/>
            <a:ext cx="1402780" cy="118990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mapru.com/forum/uploads/monthly_02_2010/post-1-126683937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482" y="1434195"/>
            <a:ext cx="1301747" cy="81151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://upload.wikimedia.org/wikipedia/commons/thumb/8/85/Australia_stub.svg/440px-Australia_stub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028" y="2431170"/>
            <a:ext cx="1432410" cy="128384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348038" y="2392175"/>
            <a:ext cx="5400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rgbClr val="0E102D"/>
                </a:solidFill>
                <a:latin typeface="PF Centro Slab Pro"/>
              </a:rPr>
              <a:t>Главную </a:t>
            </a:r>
            <a:r>
              <a:rPr lang="ru-RU" sz="2600" dirty="0">
                <a:solidFill>
                  <a:srgbClr val="0E102D"/>
                </a:solidFill>
                <a:latin typeface="PF Centro Slab Pro"/>
              </a:rPr>
              <a:t>роль в формировании новых норм права играет </a:t>
            </a:r>
            <a:r>
              <a:rPr lang="ru-RU" sz="2600" dirty="0" smtClean="0">
                <a:solidFill>
                  <a:srgbClr val="0E102D"/>
                </a:solidFill>
                <a:latin typeface="PF Centro Slab Pro"/>
              </a:rPr>
              <a:t>суд</a:t>
            </a:r>
            <a:r>
              <a:rPr lang="ru-RU" sz="2600" dirty="0">
                <a:solidFill>
                  <a:srgbClr val="0E102D"/>
                </a:solidFill>
                <a:latin typeface="PF Centro Slab Pro"/>
              </a:rPr>
              <a:t>.</a:t>
            </a:r>
            <a:r>
              <a:rPr lang="ru-RU" sz="2600" dirty="0" smtClean="0">
                <a:solidFill>
                  <a:srgbClr val="0E102D"/>
                </a:solidFill>
                <a:latin typeface="PF Centro Slab Pro"/>
              </a:rPr>
              <a:t> </a:t>
            </a:r>
            <a:endParaRPr lang="ru-RU" sz="2600" dirty="0">
              <a:solidFill>
                <a:srgbClr val="0E102D"/>
              </a:solidFill>
              <a:latin typeface="PF Centro Slab Pro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01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tyt.by/n/it/09/c/sud_molot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52" y="0"/>
            <a:ext cx="915995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59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5858" y="1725364"/>
            <a:ext cx="64087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rgbClr val="FA870F"/>
                </a:solidFill>
                <a:latin typeface="PF Centro Slab Pro"/>
              </a:rPr>
              <a:t>Судебный прецедент </a:t>
            </a:r>
            <a:r>
              <a:rPr lang="ru-RU" sz="2600" dirty="0">
                <a:solidFill>
                  <a:srgbClr val="0E102D"/>
                </a:solidFill>
                <a:latin typeface="PF Centro Slab Pro"/>
              </a:rPr>
              <a:t>– это решение суда по конкретному делу, устанавливающее, изменяющее или отменяющее правовые нормы.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30" y="1551599"/>
            <a:ext cx="1816021" cy="2040303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275654" y="843558"/>
            <a:ext cx="0" cy="3456384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3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2929" y="1725364"/>
            <a:ext cx="656107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FA870F"/>
                </a:solidFill>
                <a:latin typeface="PF Centro Slab Pro"/>
              </a:rPr>
              <a:t>Право </a:t>
            </a:r>
            <a:r>
              <a:rPr lang="ru-RU" sz="2600" dirty="0">
                <a:solidFill>
                  <a:srgbClr val="0E102D"/>
                </a:solidFill>
                <a:latin typeface="PF Centro Slab Pro"/>
              </a:rPr>
              <a:t>– это система норм и </a:t>
            </a:r>
            <a:r>
              <a:rPr lang="ru-RU" sz="2600" dirty="0" smtClean="0">
                <a:solidFill>
                  <a:srgbClr val="0E102D"/>
                </a:solidFill>
                <a:latin typeface="PF Centro Slab Pro"/>
              </a:rPr>
              <a:t>правил</a:t>
            </a:r>
            <a:r>
              <a:rPr lang="ru-RU" sz="2600" dirty="0">
                <a:solidFill>
                  <a:srgbClr val="0E102D"/>
                </a:solidFill>
                <a:latin typeface="PF Centro Slab Pro"/>
              </a:rPr>
              <a:t>, которые являются </a:t>
            </a:r>
            <a:r>
              <a:rPr lang="ru-RU" sz="2600" dirty="0" smtClean="0">
                <a:solidFill>
                  <a:srgbClr val="0E102D"/>
                </a:solidFill>
                <a:latin typeface="PF Centro Slab Pro"/>
              </a:rPr>
              <a:t>обязательными </a:t>
            </a:r>
            <a:r>
              <a:rPr lang="ru-RU" sz="2600" dirty="0">
                <a:solidFill>
                  <a:srgbClr val="0E102D"/>
                </a:solidFill>
                <a:latin typeface="PF Centro Slab Pro"/>
              </a:rPr>
              <a:t>для </a:t>
            </a:r>
            <a:r>
              <a:rPr lang="ru-RU" sz="2600" dirty="0" smtClean="0">
                <a:solidFill>
                  <a:srgbClr val="0E102D"/>
                </a:solidFill>
                <a:latin typeface="PF Centro Slab Pro"/>
              </a:rPr>
              <a:t>соблюдения людьми </a:t>
            </a:r>
            <a:r>
              <a:rPr lang="ru-RU" sz="2600" dirty="0">
                <a:solidFill>
                  <a:srgbClr val="0E102D"/>
                </a:solidFill>
                <a:latin typeface="PF Centro Slab Pro"/>
              </a:rPr>
              <a:t>и гарантированы государством.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1599"/>
            <a:ext cx="1816021" cy="2040303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195736" y="843558"/>
            <a:ext cx="0" cy="3456384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97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hop.kladz.ru/image/cache/data/papki/sl491640-500x5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5" t="1513" r="16096" b="3233"/>
          <a:stretch/>
        </p:blipFill>
        <p:spPr bwMode="auto">
          <a:xfrm>
            <a:off x="1259632" y="809130"/>
            <a:ext cx="2388404" cy="3343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28307"/>
            <a:ext cx="2479548" cy="330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94257" y="3019469"/>
            <a:ext cx="1515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E102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1979 год</a:t>
            </a:r>
            <a:endParaRPr lang="ru-RU" sz="1600" b="1" dirty="0">
              <a:solidFill>
                <a:srgbClr val="0E102D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436096" y="840124"/>
            <a:ext cx="3628178" cy="3463253"/>
            <a:chOff x="4890618" y="555624"/>
            <a:chExt cx="3628178" cy="3463253"/>
          </a:xfrm>
        </p:grpSpPr>
        <p:pic>
          <p:nvPicPr>
            <p:cNvPr id="20" name="Picture 2" descr="http://shop.kladz.ru/image/cache/data/papki/sl491640-500x500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65" t="1513" r="16096" b="3233"/>
            <a:stretch/>
          </p:blipFill>
          <p:spPr bwMode="auto">
            <a:xfrm>
              <a:off x="4890618" y="555624"/>
              <a:ext cx="2388404" cy="33437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9248" y="712813"/>
              <a:ext cx="2479548" cy="33060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6521218" y="2765964"/>
              <a:ext cx="15156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rgbClr val="0E102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2015 год</a:t>
              </a:r>
              <a:endParaRPr lang="ru-RU" sz="1600" b="1" dirty="0">
                <a:solidFill>
                  <a:srgbClr val="0E102D"/>
                </a:solidFill>
              </a:endParaRPr>
            </a:p>
          </p:txBody>
        </p:sp>
      </p:grpSp>
      <p:sp>
        <p:nvSpPr>
          <p:cNvPr id="10" name="Равно 9"/>
          <p:cNvSpPr/>
          <p:nvPr/>
        </p:nvSpPr>
        <p:spPr>
          <a:xfrm>
            <a:off x="4067944" y="2150607"/>
            <a:ext cx="1008112" cy="842286"/>
          </a:xfrm>
          <a:prstGeom prst="mathEqual">
            <a:avLst/>
          </a:prstGeom>
          <a:solidFill>
            <a:srgbClr val="FA870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49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408919" y="1446647"/>
            <a:ext cx="555652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rgbClr val="0E102D"/>
                </a:solidFill>
                <a:latin typeface="PF Centro Slab Pro"/>
              </a:rPr>
              <a:t>Религия главенствует </a:t>
            </a:r>
            <a:r>
              <a:rPr lang="ru-RU" sz="2600" dirty="0">
                <a:solidFill>
                  <a:srgbClr val="0E102D"/>
                </a:solidFill>
                <a:latin typeface="PF Centro Slab Pro"/>
              </a:rPr>
              <a:t>над светскими нормами </a:t>
            </a:r>
            <a:r>
              <a:rPr lang="ru-RU" sz="2600" dirty="0" smtClean="0">
                <a:solidFill>
                  <a:srgbClr val="0E102D"/>
                </a:solidFill>
                <a:latin typeface="PF Centro Slab Pro"/>
              </a:rPr>
              <a:t>права.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rgbClr val="0E102D"/>
                </a:solidFill>
                <a:latin typeface="PF Centro Slab Pro"/>
              </a:rPr>
              <a:t>Религиозные </a:t>
            </a:r>
            <a:r>
              <a:rPr lang="ru-RU" sz="2600" dirty="0">
                <a:solidFill>
                  <a:srgbClr val="0E102D"/>
                </a:solidFill>
                <a:latin typeface="PF Centro Slab Pro"/>
              </a:rPr>
              <a:t>нормы и ценности выступают в качестве критерия оценки совершённых человеком противоправных действий. </a:t>
            </a:r>
          </a:p>
        </p:txBody>
      </p:sp>
      <p:pic>
        <p:nvPicPr>
          <p:cNvPr id="4098" name="Picture 2" descr="https://upload.wikimedia.org/wikipedia/commons/thumb/1/19/Flag_of_Iran_in_map.svg/2000px-Flag_of_Iran_in_map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64" y="964775"/>
            <a:ext cx="1626950" cy="149842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alrafedain.de/wp-content/uploads/2015/09/Iraq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61" y="2032974"/>
            <a:ext cx="1432502" cy="143536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upload.wikimedia.org/wikipedia/commons/thumb/1/1d/Flag_map_of_Saudi_Arabia.svg/220px-Flag_map_of_Saudi_Arabia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99783"/>
            <a:ext cx="1828814" cy="151293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upload.wikimedia.org/wikipedia/commons/thumb/5/53/Flag_map_of_Pakistan.svg/2000px-Flag_map_of_Pakistan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11" y="3272454"/>
            <a:ext cx="1621539" cy="153154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258783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PF Centro Slab Pro"/>
              </a:rPr>
              <a:t>Религиозная </a:t>
            </a:r>
            <a:r>
              <a:rPr lang="ru-RU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PF Centro Slab Pro"/>
              </a:rPr>
              <a:t>семья</a:t>
            </a:r>
            <a:endParaRPr lang="ru-RU" sz="3200" dirty="0">
              <a:solidFill>
                <a:prstClr val="black">
                  <a:lumMod val="50000"/>
                  <a:lumOff val="50000"/>
                </a:prstClr>
              </a:solidFill>
              <a:latin typeface="PF Centro Slab Pro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348821" y="1059582"/>
            <a:ext cx="0" cy="3456384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4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347864" y="1338555"/>
            <a:ext cx="579613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rgbClr val="0E102D"/>
                </a:solidFill>
                <a:latin typeface="PF Centro Slab Pro"/>
              </a:rPr>
              <a:t>Основу </a:t>
            </a:r>
            <a:r>
              <a:rPr lang="ru-RU" sz="2600" dirty="0">
                <a:solidFill>
                  <a:srgbClr val="0E102D"/>
                </a:solidFill>
                <a:latin typeface="PF Centro Slab Pro"/>
              </a:rPr>
              <a:t>правовых норм составляют обычаи и традиции. </a:t>
            </a:r>
            <a:endParaRPr lang="ru-RU" sz="2600" dirty="0" smtClean="0">
              <a:solidFill>
                <a:srgbClr val="0E102D"/>
              </a:solidFill>
              <a:latin typeface="PF Centro Slab Pro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dirty="0">
                <a:solidFill>
                  <a:srgbClr val="0E102D"/>
                </a:solidFill>
                <a:latin typeface="PF Centro Slab Pro"/>
              </a:rPr>
              <a:t>Правосудие осуществляют </a:t>
            </a:r>
            <a:r>
              <a:rPr lang="ru-RU" sz="2600" dirty="0" smtClean="0">
                <a:solidFill>
                  <a:srgbClr val="0E102D"/>
                </a:solidFill>
                <a:latin typeface="PF Centro Slab Pro"/>
              </a:rPr>
              <a:t>старейшины, жрецы, вожди или потерпевший.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rgbClr val="0E102D"/>
                </a:solidFill>
                <a:latin typeface="PF Centro Slab Pro"/>
              </a:rPr>
              <a:t>Допускается </a:t>
            </a:r>
            <a:r>
              <a:rPr lang="ru-RU" sz="2600" dirty="0">
                <a:solidFill>
                  <a:srgbClr val="0E102D"/>
                </a:solidFill>
                <a:latin typeface="PF Centro Slab Pro"/>
              </a:rPr>
              <a:t>месть по принципу «око за око».</a:t>
            </a:r>
          </a:p>
        </p:txBody>
      </p:sp>
      <p:pic>
        <p:nvPicPr>
          <p:cNvPr id="5122" name="Picture 2" descr="https://pixabay.com/static/uploads/photo/2013/07/12/16/59/africa-151640_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83" y="1050523"/>
            <a:ext cx="1530761" cy="156249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crownrelo.com/sites/default/files/system/field_static_dest_region_map_img/destination_region/relo-southeast-asia_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49"/>
          <a:stretch/>
        </p:blipFill>
        <p:spPr bwMode="auto">
          <a:xfrm>
            <a:off x="395536" y="1528897"/>
            <a:ext cx="2270468" cy="158311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5" y="3091396"/>
            <a:ext cx="1807369" cy="16405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51519" y="267494"/>
            <a:ext cx="4392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PF Centro Slab Pro"/>
              </a:rPr>
              <a:t>Традиционная </a:t>
            </a:r>
            <a:r>
              <a:rPr lang="ru-RU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PF Centro Slab Pro"/>
              </a:rPr>
              <a:t>семья </a:t>
            </a:r>
            <a:endParaRPr lang="ru-RU" sz="3200" dirty="0">
              <a:solidFill>
                <a:prstClr val="black">
                  <a:lumMod val="50000"/>
                  <a:lumOff val="50000"/>
                </a:prstClr>
              </a:solidFill>
              <a:latin typeface="PF Centro Slab Pro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347864" y="960484"/>
            <a:ext cx="0" cy="3456384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0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46408" y="1925419"/>
            <a:ext cx="50292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rgbClr val="0E102D"/>
                </a:solidFill>
                <a:latin typeface="PF Centro Slab Pro"/>
              </a:rPr>
              <a:t>К какой правовой </a:t>
            </a:r>
            <a:r>
              <a:rPr lang="ru-RU" sz="2600" dirty="0">
                <a:solidFill>
                  <a:srgbClr val="0E102D"/>
                </a:solidFill>
                <a:latin typeface="PF Centro Slab Pro"/>
              </a:rPr>
              <a:t>семье можно отнести правовую систему </a:t>
            </a:r>
            <a:r>
              <a:rPr lang="ru-RU" sz="2600" dirty="0" smtClean="0">
                <a:solidFill>
                  <a:srgbClr val="0E102D"/>
                </a:solidFill>
                <a:latin typeface="PF Centro Slab Pro"/>
              </a:rPr>
              <a:t>Российской Федерации</a:t>
            </a:r>
            <a:r>
              <a:rPr lang="ru-RU" sz="2600" dirty="0">
                <a:solidFill>
                  <a:srgbClr val="0E102D"/>
                </a:solidFill>
                <a:latin typeface="PF Centro Slab Pro"/>
              </a:rPr>
              <a:t>?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347864" y="1996557"/>
            <a:ext cx="0" cy="1150387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19802"/>
            <a:ext cx="1800000" cy="21038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1519" y="267494"/>
            <a:ext cx="7056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PF Centro Slab Pro"/>
              </a:rPr>
              <a:t>Романо-германская правовая семья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553" y="1556200"/>
            <a:ext cx="3169410" cy="203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0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4" y="1551598"/>
            <a:ext cx="1800000" cy="20403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40673" y="1525308"/>
            <a:ext cx="67322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rgbClr val="FA870F"/>
                </a:solidFill>
                <a:latin typeface="PF Centro Slab Pro"/>
              </a:rPr>
              <a:t>Романо-германская правовая семья </a:t>
            </a:r>
            <a:r>
              <a:rPr lang="ru-RU" sz="2600" dirty="0" smtClean="0">
                <a:solidFill>
                  <a:srgbClr val="0E102D"/>
                </a:solidFill>
                <a:latin typeface="PF Centro Slab Pro"/>
              </a:rPr>
              <a:t>– это совокупность правовых систем, созданных на основе римского права. Она объединяет правовые системы всех стран </a:t>
            </a:r>
            <a:r>
              <a:rPr lang="ru-RU" sz="2600" dirty="0" err="1" smtClean="0">
                <a:solidFill>
                  <a:srgbClr val="0E102D"/>
                </a:solidFill>
                <a:latin typeface="PF Centro Slab Pro"/>
              </a:rPr>
              <a:t>континен-тальной</a:t>
            </a:r>
            <a:r>
              <a:rPr lang="ru-RU" sz="2600" dirty="0" smtClean="0">
                <a:solidFill>
                  <a:srgbClr val="0E102D"/>
                </a:solidFill>
                <a:latin typeface="PF Centro Slab Pro"/>
              </a:rPr>
              <a:t> Европы, в том числе и России.</a:t>
            </a:r>
            <a:endParaRPr lang="ru-RU" sz="2600" dirty="0">
              <a:solidFill>
                <a:srgbClr val="0E102D"/>
              </a:solidFill>
              <a:latin typeface="PF Centro Slab Pro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096778" y="843558"/>
            <a:ext cx="0" cy="3456384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7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38680" y="-164554"/>
            <a:ext cx="8352928" cy="5352425"/>
            <a:chOff x="338680" y="-164554"/>
            <a:chExt cx="8352928" cy="5352425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38680" y="-164554"/>
              <a:ext cx="8352928" cy="5352425"/>
              <a:chOff x="338680" y="-50074"/>
              <a:chExt cx="8352928" cy="5352425"/>
            </a:xfrm>
          </p:grpSpPr>
          <p:pic>
            <p:nvPicPr>
              <p:cNvPr id="9" name="Picture 2" descr="http://i39.tinypic.com/2ytnyg3.gif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680" y="-50074"/>
                <a:ext cx="8352928" cy="53524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Прямоугольник 11"/>
              <p:cNvSpPr/>
              <p:nvPr/>
            </p:nvSpPr>
            <p:spPr>
              <a:xfrm>
                <a:off x="5472311" y="1618125"/>
                <a:ext cx="165695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prstClr val="black"/>
                    </a:solidFill>
                    <a:effectLst>
                      <a:glow rad="127000">
                        <a:prstClr val="white"/>
                      </a:glow>
                    </a:effectLst>
                    <a:latin typeface="Kolyada-Medium"/>
                    <a:ea typeface="Roboto Slab" pitchFamily="2" charset="0"/>
                    <a:cs typeface="Times New Roman" pitchFamily="18" charset="0"/>
                  </a:rPr>
                  <a:t>Россия</a:t>
                </a:r>
                <a:endParaRPr lang="ru-RU" sz="1200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Kolyada-Medium"/>
                  <a:ea typeface="Roboto Slab" pitchFamily="2" charset="0"/>
                  <a:cs typeface="Times New Roman" pitchFamily="18" charset="0"/>
                </a:endParaRPr>
              </a:p>
            </p:txBody>
          </p:sp>
        </p:grpSp>
        <p:sp>
          <p:nvSpPr>
            <p:cNvPr id="21" name="Прямоугольник 20"/>
            <p:cNvSpPr/>
            <p:nvPr/>
          </p:nvSpPr>
          <p:spPr>
            <a:xfrm>
              <a:off x="2783468" y="3467204"/>
              <a:ext cx="95482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Kolyada-Medium"/>
                  <a:ea typeface="Roboto Slab" pitchFamily="2" charset="0"/>
                  <a:cs typeface="Times New Roman" pitchFamily="18" charset="0"/>
                </a:rPr>
                <a:t>Рим</a:t>
              </a:r>
              <a:endParaRPr lang="ru-RU" sz="12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Kolyada-Medium"/>
                <a:ea typeface="Roboto Slab" pitchFamily="2" charset="0"/>
                <a:cs typeface="Times New Roman" pitchFamily="18" charset="0"/>
              </a:endParaRPr>
            </a:p>
          </p:txBody>
        </p:sp>
        <p:sp>
          <p:nvSpPr>
            <p:cNvPr id="22" name="Блок-схема: узел 21"/>
            <p:cNvSpPr/>
            <p:nvPr/>
          </p:nvSpPr>
          <p:spPr>
            <a:xfrm>
              <a:off x="3184599" y="3912185"/>
              <a:ext cx="76280" cy="74017"/>
            </a:xfrm>
            <a:prstGeom prst="flowChartConnector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958760" y="2470632"/>
            <a:ext cx="1423241" cy="2339493"/>
            <a:chOff x="7026062" y="2136681"/>
            <a:chExt cx="1423241" cy="2339493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0758" y="2787774"/>
              <a:ext cx="728545" cy="1688400"/>
            </a:xfrm>
            <a:prstGeom prst="rect">
              <a:avLst/>
            </a:prstGeom>
          </p:spPr>
        </p:pic>
        <p:pic>
          <p:nvPicPr>
            <p:cNvPr id="17" name="Picture 2" descr="http://prom-teplici.ru/images/why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6062" y="2136681"/>
              <a:ext cx="841171" cy="964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1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38680" y="-164554"/>
            <a:ext cx="8352928" cy="5352425"/>
            <a:chOff x="338680" y="-50074"/>
            <a:chExt cx="8352928" cy="5352425"/>
          </a:xfrm>
        </p:grpSpPr>
        <p:pic>
          <p:nvPicPr>
            <p:cNvPr id="9" name="Picture 2" descr="http://i39.tinypic.com/2ytnyg3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680" y="-50074"/>
              <a:ext cx="8352928" cy="535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5472311" y="1618125"/>
              <a:ext cx="16569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Kolyada-Medium"/>
                  <a:ea typeface="Roboto Slab" pitchFamily="2" charset="0"/>
                  <a:cs typeface="Times New Roman" pitchFamily="18" charset="0"/>
                </a:rPr>
                <a:t>Россия</a:t>
              </a:r>
              <a:endParaRPr lang="ru-RU" sz="12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Kolyada-Medium"/>
                <a:ea typeface="Roboto Slab" pitchFamily="2" charset="0"/>
                <a:cs typeface="Times New Roman" pitchFamily="18" charset="0"/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59" y="2067694"/>
            <a:ext cx="684076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783468" y="3467204"/>
            <a:ext cx="954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Kolyada-Medium"/>
                <a:ea typeface="Roboto Slab" pitchFamily="2" charset="0"/>
                <a:cs typeface="Times New Roman" pitchFamily="18" charset="0"/>
              </a:rPr>
              <a:t>Рим</a:t>
            </a:r>
            <a:endParaRPr lang="ru-RU" sz="12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Kolyada-Medium"/>
              <a:ea typeface="Roboto Slab" pitchFamily="2" charset="0"/>
              <a:cs typeface="Times New Roman" pitchFamily="18" charset="0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3184599" y="3912185"/>
            <a:ext cx="76280" cy="74017"/>
          </a:xfrm>
          <a:prstGeom prst="flowChartConnector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6958760" y="2470632"/>
            <a:ext cx="1423241" cy="2339493"/>
            <a:chOff x="7026062" y="2136681"/>
            <a:chExt cx="1423241" cy="2339493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0758" y="2787774"/>
              <a:ext cx="728545" cy="1688400"/>
            </a:xfrm>
            <a:prstGeom prst="rect">
              <a:avLst/>
            </a:prstGeom>
          </p:spPr>
        </p:pic>
        <p:pic>
          <p:nvPicPr>
            <p:cNvPr id="20" name="Picture 2" descr="http://prom-teplici.ru/images/why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6062" y="2136681"/>
              <a:ext cx="841171" cy="964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6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bankoboev.ru/fons/NjQ1Mw==/Bankoboev.Ru_doroga_mimo_le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032"/>
            <a:ext cx="9144000" cy="51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34" y="1891612"/>
            <a:ext cx="905921" cy="675487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-28531" y="1369219"/>
            <a:ext cx="9201062" cy="989441"/>
            <a:chOff x="-28531" y="737891"/>
            <a:chExt cx="9497343" cy="1316945"/>
          </a:xfrm>
        </p:grpSpPr>
        <p:pic>
          <p:nvPicPr>
            <p:cNvPr id="18436" name="Picture 4" descr="http://vignette1.wikia.nocookie.net/scribblenauts/images/9/97/Aqueduct.png/revision/latest?cb=201303102104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531" y="781943"/>
              <a:ext cx="1761939" cy="1272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://vignette1.wikia.nocookie.net/scribblenauts/images/9/97/Aqueduct.png/revision/latest?cb=201303102104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1088" y="770930"/>
              <a:ext cx="1761939" cy="1272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http://vignette1.wikia.nocookie.net/scribblenauts/images/9/97/Aqueduct.png/revision/latest?cb=201303102104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5961" y="759917"/>
              <a:ext cx="1761939" cy="1272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://vignette1.wikia.nocookie.net/scribblenauts/images/9/97/Aqueduct.png/revision/latest?cb=201303102104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265" y="748904"/>
              <a:ext cx="1761939" cy="1272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://vignette1.wikia.nocookie.net/scribblenauts/images/9/97/Aqueduct.png/revision/latest?cb=201303102104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6569" y="737891"/>
              <a:ext cx="1761939" cy="1272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://vignette1.wikia.nocookie.net/scribblenauts/images/9/97/Aqueduct.png/revision/latest?cb=201303102104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6873" y="737891"/>
              <a:ext cx="1761939" cy="1272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88" y="1880488"/>
            <a:ext cx="905921" cy="67548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087" y="1872214"/>
            <a:ext cx="905921" cy="67548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364" y="1850904"/>
            <a:ext cx="905921" cy="67548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827" y="1846242"/>
            <a:ext cx="905921" cy="67548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47" y="1831660"/>
            <a:ext cx="905921" cy="675487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6848422" y="1356899"/>
            <a:ext cx="2720043" cy="1722664"/>
            <a:chOff x="6315433" y="1098740"/>
            <a:chExt cx="3485292" cy="245364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5433" y="1098740"/>
              <a:ext cx="3485292" cy="245364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917864" y="1665566"/>
              <a:ext cx="751456" cy="372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 smtClean="0">
                  <a:solidFill>
                    <a:prstClr val="black"/>
                  </a:solidFill>
                </a:rPr>
                <a:t>РИМ</a:t>
              </a:r>
              <a:endParaRPr lang="ru-RU" sz="11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1753" y="1652186"/>
            <a:ext cx="953259" cy="2445562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563438" y="1293607"/>
            <a:ext cx="2675779" cy="2831686"/>
            <a:chOff x="563438" y="1293607"/>
            <a:chExt cx="2675779" cy="283168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62355" y="1548213"/>
              <a:ext cx="876862" cy="2454074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372" y="1293607"/>
              <a:ext cx="843335" cy="2831686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3438" y="1486669"/>
              <a:ext cx="993566" cy="2560108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4480561" y="1971126"/>
            <a:ext cx="915999" cy="2283409"/>
            <a:chOff x="4455343" y="1848537"/>
            <a:chExt cx="915999" cy="2283409"/>
          </a:xfrm>
        </p:grpSpPr>
        <p:pic>
          <p:nvPicPr>
            <p:cNvPr id="34" name="Picture 2" descr="http://img-fotki.yandex.ru/get/6510/16969765.79/0_69c8c_547ab63d_ori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343" y="3647216"/>
              <a:ext cx="818566" cy="484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http://img-fotki.yandex.ru/get/6510/16969765.79/0_69c8c_547ab63d_ori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6009" y="3284062"/>
              <a:ext cx="818566" cy="484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http://img-fotki.yandex.ru/get/6510/16969765.79/0_69c8c_547ab63d_ori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052" y="2926605"/>
              <a:ext cx="818566" cy="484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http://img-fotki.yandex.ru/get/6510/16969765.79/0_69c8c_547ab63d_ori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9067" y="2569148"/>
              <a:ext cx="818566" cy="484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http://img-fotki.yandex.ru/get/6510/16969765.79/0_69c8c_547ab63d_ori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9733" y="2205994"/>
              <a:ext cx="818566" cy="484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http://img-fotki.yandex.ru/get/6510/16969765.79/0_69c8c_547ab63d_ori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776" y="1848537"/>
              <a:ext cx="818566" cy="484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Группа 57"/>
          <p:cNvGrpSpPr/>
          <p:nvPr/>
        </p:nvGrpSpPr>
        <p:grpSpPr>
          <a:xfrm>
            <a:off x="5102251" y="3067293"/>
            <a:ext cx="862275" cy="1205341"/>
            <a:chOff x="3889389" y="3129458"/>
            <a:chExt cx="862275" cy="1205341"/>
          </a:xfrm>
        </p:grpSpPr>
        <p:pic>
          <p:nvPicPr>
            <p:cNvPr id="59" name="Picture 2" descr="http://img-fotki.yandex.ru/get/6510/16969765.79/0_69c8c_547ab63d_ori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9389" y="3850069"/>
              <a:ext cx="818566" cy="484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http://img-fotki.yandex.ru/get/6510/16969765.79/0_69c8c_547ab63d_ori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055" y="3486915"/>
              <a:ext cx="818566" cy="484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ttp://img-fotki.yandex.ru/get/6510/16969765.79/0_69c8c_547ab63d_ori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098" y="3129458"/>
              <a:ext cx="818566" cy="484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Группа 56"/>
          <p:cNvGrpSpPr/>
          <p:nvPr/>
        </p:nvGrpSpPr>
        <p:grpSpPr>
          <a:xfrm>
            <a:off x="5763488" y="2007351"/>
            <a:ext cx="1008342" cy="2290292"/>
            <a:chOff x="5766591" y="1899993"/>
            <a:chExt cx="1008342" cy="2290292"/>
          </a:xfrm>
        </p:grpSpPr>
        <p:pic>
          <p:nvPicPr>
            <p:cNvPr id="43" name="Picture 2" descr="http://img-fotki.yandex.ru/get/6510/16969765.79/0_69c8c_547ab63d_ori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6591" y="3705555"/>
              <a:ext cx="818566" cy="484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http://img-fotki.yandex.ru/get/6510/16969765.79/0_69c8c_547ab63d_ori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7257" y="3342401"/>
              <a:ext cx="818566" cy="484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http://img-fotki.yandex.ru/get/6510/16969765.79/0_69c8c_547ab63d_ori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0300" y="2984944"/>
              <a:ext cx="818566" cy="484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http://img-fotki.yandex.ru/get/6510/16969765.79/0_69c8c_547ab63d_ori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2658" y="2620604"/>
              <a:ext cx="818566" cy="484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http://img-fotki.yandex.ru/get/6510/16969765.79/0_69c8c_547ab63d_ori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324" y="2257450"/>
              <a:ext cx="818566" cy="484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http://img-fotki.yandex.ru/get/6510/16969765.79/0_69c8c_547ab63d_ori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6367" y="1899993"/>
              <a:ext cx="818566" cy="484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4595445" y="975628"/>
            <a:ext cx="2047009" cy="1205341"/>
            <a:chOff x="4595445" y="975628"/>
            <a:chExt cx="2047009" cy="1205341"/>
          </a:xfrm>
        </p:grpSpPr>
        <p:grpSp>
          <p:nvGrpSpPr>
            <p:cNvPr id="50" name="Группа 49"/>
            <p:cNvGrpSpPr/>
            <p:nvPr/>
          </p:nvGrpSpPr>
          <p:grpSpPr>
            <a:xfrm rot="2813255">
              <a:off x="4766978" y="867934"/>
              <a:ext cx="862275" cy="1205341"/>
              <a:chOff x="5370336" y="2774557"/>
              <a:chExt cx="862275" cy="1205341"/>
            </a:xfrm>
          </p:grpSpPr>
          <p:pic>
            <p:nvPicPr>
              <p:cNvPr id="51" name="Picture 2" descr="http://img-fotki.yandex.ru/get/6510/16969765.79/0_69c8c_547ab63d_orig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0336" y="3495168"/>
                <a:ext cx="818566" cy="484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http://img-fotki.yandex.ru/get/6510/16969765.79/0_69c8c_547ab63d_orig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1002" y="3132014"/>
                <a:ext cx="818566" cy="484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http://img-fotki.yandex.ru/get/6510/16969765.79/0_69c8c_547ab63d_orig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4045" y="2774557"/>
                <a:ext cx="818566" cy="484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" name="Группа 48"/>
            <p:cNvGrpSpPr/>
            <p:nvPr/>
          </p:nvGrpSpPr>
          <p:grpSpPr>
            <a:xfrm rot="19431793" flipH="1">
              <a:off x="5810845" y="975628"/>
              <a:ext cx="831609" cy="1205341"/>
              <a:chOff x="2557909" y="507535"/>
              <a:chExt cx="831609" cy="1205341"/>
            </a:xfrm>
          </p:grpSpPr>
          <p:pic>
            <p:nvPicPr>
              <p:cNvPr id="54" name="Picture 2" descr="http://img-fotki.yandex.ru/get/6510/16969765.79/0_69c8c_547ab63d_orig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7909" y="1228146"/>
                <a:ext cx="818566" cy="484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http://img-fotki.yandex.ru/get/6510/16969765.79/0_69c8c_547ab63d_orig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7909" y="864992"/>
                <a:ext cx="818566" cy="484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http://img-fotki.yandex.ru/get/6510/16969765.79/0_69c8c_547ab63d_orig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0952" y="507535"/>
                <a:ext cx="818566" cy="484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9218" name="Picture 2" descr="https://upload.wikimedia.org/wikipedia/commons/thumb/8/83/Vexilloid_of_the_Roman_Empire.svg/120px-Vexilloid_of_the_Roman_Empire.svg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067" y="432500"/>
            <a:ext cx="5715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img12.nnm.me/b/1/6/c/2/b16c2bf0f9d8f60de17ed84a6e160a8a_full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4972">
            <a:off x="3673459" y="3168869"/>
            <a:ext cx="2759074" cy="170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 rot="1185647">
            <a:off x="4042439" y="3492069"/>
            <a:ext cx="12125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Кодекс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 rot="1274767">
            <a:off x="5130947" y="3667209"/>
            <a:ext cx="11051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(лат. </a:t>
            </a:r>
            <a:r>
              <a:rPr lang="en-US" dirty="0">
                <a:solidFill>
                  <a:prstClr val="black"/>
                </a:solidFill>
              </a:rPr>
              <a:t>codex </a:t>
            </a:r>
            <a:r>
              <a:rPr lang="ru-RU" dirty="0">
                <a:solidFill>
                  <a:prstClr val="black"/>
                </a:solidFill>
              </a:rPr>
              <a:t>– книга)</a:t>
            </a: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18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38680" y="-164554"/>
            <a:ext cx="8352928" cy="5352425"/>
            <a:chOff x="338680" y="-50074"/>
            <a:chExt cx="8352928" cy="5352425"/>
          </a:xfrm>
        </p:grpSpPr>
        <p:pic>
          <p:nvPicPr>
            <p:cNvPr id="9" name="Picture 2" descr="http://i39.tinypic.com/2ytnyg3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680" y="-50074"/>
              <a:ext cx="8352928" cy="535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5472311" y="1618125"/>
              <a:ext cx="16569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Kolyada-Medium"/>
                  <a:ea typeface="Roboto Slab" pitchFamily="2" charset="0"/>
                  <a:cs typeface="Times New Roman" pitchFamily="18" charset="0"/>
                </a:rPr>
                <a:t>Россия</a:t>
              </a:r>
              <a:endParaRPr lang="ru-RU" sz="12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Kolyada-Medium"/>
                <a:ea typeface="Roboto Slab" pitchFamily="2" charset="0"/>
                <a:cs typeface="Times New Roman" pitchFamily="18" charset="0"/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098078"/>
            <a:ext cx="6852292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/>
          <p:cNvGrpSpPr/>
          <p:nvPr/>
        </p:nvGrpSpPr>
        <p:grpSpPr>
          <a:xfrm rot="21430016">
            <a:off x="2600514" y="3508457"/>
            <a:ext cx="471490" cy="799905"/>
            <a:chOff x="5370336" y="2774557"/>
            <a:chExt cx="862275" cy="1205341"/>
          </a:xfrm>
        </p:grpSpPr>
        <p:pic>
          <p:nvPicPr>
            <p:cNvPr id="21" name="Picture 2" descr="http://img-fotki.yandex.ru/get/6510/16969765.79/0_69c8c_547ab63d_ori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0336" y="3495168"/>
              <a:ext cx="818566" cy="484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http://img-fotki.yandex.ru/get/6510/16969765.79/0_69c8c_547ab63d_ori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1002" y="3132014"/>
              <a:ext cx="818566" cy="484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://img-fotki.yandex.ru/get/6510/16969765.79/0_69c8c_547ab63d_ori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4045" y="2774557"/>
              <a:ext cx="818566" cy="484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8" name="Круговая стрелка 57"/>
          <p:cNvSpPr/>
          <p:nvPr/>
        </p:nvSpPr>
        <p:spPr>
          <a:xfrm rot="13883773">
            <a:off x="3155104" y="3092936"/>
            <a:ext cx="1080120" cy="115212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568121"/>
              <a:gd name="adj5" fmla="val 12500"/>
            </a:avLst>
          </a:prstGeom>
          <a:solidFill>
            <a:srgbClr val="92D050"/>
          </a:solidFill>
          <a:ln w="12700">
            <a:solidFill>
              <a:schemeClr val="tx1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b="1">
              <a:ln/>
              <a:solidFill>
                <a:srgbClr val="9BBB59"/>
              </a:solidFill>
              <a:effectLst>
                <a:glow rad="114300">
                  <a:prstClr val="white"/>
                </a:glow>
              </a:effectLst>
            </a:endParaRPr>
          </a:p>
        </p:txBody>
      </p:sp>
      <p:sp>
        <p:nvSpPr>
          <p:cNvPr id="59" name="Круговая стрелка 58"/>
          <p:cNvSpPr/>
          <p:nvPr/>
        </p:nvSpPr>
        <p:spPr>
          <a:xfrm rot="7716227" flipH="1">
            <a:off x="2405269" y="2442254"/>
            <a:ext cx="1080120" cy="115212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568121"/>
              <a:gd name="adj5" fmla="val 12500"/>
            </a:avLst>
          </a:prstGeom>
          <a:solidFill>
            <a:srgbClr val="92D050"/>
          </a:solidFill>
          <a:ln w="12700">
            <a:solidFill>
              <a:schemeClr val="tx1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b="1">
              <a:ln/>
              <a:solidFill>
                <a:srgbClr val="9BBB59"/>
              </a:solidFill>
              <a:effectLst>
                <a:glow rad="114300">
                  <a:prstClr val="white"/>
                </a:glow>
              </a:effectLst>
            </a:endParaRPr>
          </a:p>
        </p:txBody>
      </p:sp>
      <p:sp>
        <p:nvSpPr>
          <p:cNvPr id="60" name="Круговая стрелка 59"/>
          <p:cNvSpPr/>
          <p:nvPr/>
        </p:nvSpPr>
        <p:spPr>
          <a:xfrm rot="15441093">
            <a:off x="3538995" y="2713483"/>
            <a:ext cx="1080120" cy="115212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568121"/>
              <a:gd name="adj5" fmla="val 12500"/>
            </a:avLst>
          </a:prstGeom>
          <a:solidFill>
            <a:srgbClr val="92D050"/>
          </a:solidFill>
          <a:ln w="12700">
            <a:solidFill>
              <a:schemeClr val="tx1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b="1">
              <a:ln/>
              <a:solidFill>
                <a:srgbClr val="9BBB59"/>
              </a:solidFill>
              <a:effectLst>
                <a:glow rad="114300">
                  <a:prstClr val="white"/>
                </a:glow>
              </a:effectLst>
            </a:endParaRPr>
          </a:p>
        </p:txBody>
      </p:sp>
      <p:sp>
        <p:nvSpPr>
          <p:cNvPr id="61" name="Круговая стрелка 60"/>
          <p:cNvSpPr/>
          <p:nvPr/>
        </p:nvSpPr>
        <p:spPr>
          <a:xfrm rot="12233957" flipH="1">
            <a:off x="3603831" y="1849293"/>
            <a:ext cx="1080120" cy="115212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568121"/>
              <a:gd name="adj5" fmla="val 12500"/>
            </a:avLst>
          </a:prstGeom>
          <a:solidFill>
            <a:srgbClr val="92D050"/>
          </a:solidFill>
          <a:ln w="12700">
            <a:solidFill>
              <a:schemeClr val="tx1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b="1">
              <a:ln/>
              <a:solidFill>
                <a:srgbClr val="9BBB59"/>
              </a:solidFill>
              <a:effectLst>
                <a:glow rad="114300">
                  <a:prstClr val="white"/>
                </a:glow>
              </a:effectLst>
            </a:endParaRPr>
          </a:p>
        </p:txBody>
      </p:sp>
      <p:sp>
        <p:nvSpPr>
          <p:cNvPr id="62" name="Круговая стрелка 61"/>
          <p:cNvSpPr/>
          <p:nvPr/>
        </p:nvSpPr>
        <p:spPr>
          <a:xfrm rot="13883773">
            <a:off x="4432940" y="1734942"/>
            <a:ext cx="1080120" cy="115212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568121"/>
              <a:gd name="adj5" fmla="val 12500"/>
            </a:avLst>
          </a:prstGeom>
          <a:solidFill>
            <a:srgbClr val="92D050"/>
          </a:solidFill>
          <a:ln w="12700">
            <a:solidFill>
              <a:schemeClr val="tx1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b="1">
              <a:ln/>
              <a:solidFill>
                <a:srgbClr val="9BBB59"/>
              </a:solidFill>
              <a:effectLst>
                <a:glow rad="114300">
                  <a:prstClr val="white"/>
                </a:glow>
              </a:effectLst>
            </a:endParaRPr>
          </a:p>
        </p:txBody>
      </p:sp>
      <p:sp>
        <p:nvSpPr>
          <p:cNvPr id="63" name="Круговая стрелка 62"/>
          <p:cNvSpPr/>
          <p:nvPr/>
        </p:nvSpPr>
        <p:spPr>
          <a:xfrm rot="19347457">
            <a:off x="4318234" y="2580729"/>
            <a:ext cx="1080120" cy="115212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568121"/>
              <a:gd name="adj5" fmla="val 12500"/>
            </a:avLst>
          </a:prstGeom>
          <a:solidFill>
            <a:srgbClr val="92D050"/>
          </a:solidFill>
          <a:ln w="12700">
            <a:solidFill>
              <a:schemeClr val="tx1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b="1">
              <a:ln/>
              <a:solidFill>
                <a:srgbClr val="9BBB59"/>
              </a:solidFill>
              <a:effectLst>
                <a:glow rad="114300">
                  <a:prstClr val="white"/>
                </a:glow>
              </a:effectLst>
            </a:endParaRPr>
          </a:p>
        </p:txBody>
      </p:sp>
      <p:sp>
        <p:nvSpPr>
          <p:cNvPr id="64" name="Круговая стрелка 63"/>
          <p:cNvSpPr/>
          <p:nvPr/>
        </p:nvSpPr>
        <p:spPr>
          <a:xfrm rot="13883773">
            <a:off x="4357132" y="417156"/>
            <a:ext cx="1080120" cy="115212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568121"/>
              <a:gd name="adj5" fmla="val 12500"/>
            </a:avLst>
          </a:prstGeom>
          <a:solidFill>
            <a:srgbClr val="92D050"/>
          </a:solidFill>
          <a:ln w="12700">
            <a:solidFill>
              <a:schemeClr val="tx1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b="1">
              <a:ln/>
              <a:solidFill>
                <a:srgbClr val="9BBB59"/>
              </a:solidFill>
              <a:effectLst>
                <a:glow rad="114300">
                  <a:prstClr val="white"/>
                </a:glow>
              </a:effectLst>
            </a:endParaRPr>
          </a:p>
        </p:txBody>
      </p:sp>
      <p:sp>
        <p:nvSpPr>
          <p:cNvPr id="65" name="Круговая стрелка 64"/>
          <p:cNvSpPr/>
          <p:nvPr/>
        </p:nvSpPr>
        <p:spPr>
          <a:xfrm rot="5552678">
            <a:off x="2988585" y="-241672"/>
            <a:ext cx="1080120" cy="115212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568121"/>
              <a:gd name="adj5" fmla="val 12500"/>
            </a:avLst>
          </a:prstGeom>
          <a:solidFill>
            <a:srgbClr val="92D050"/>
          </a:solidFill>
          <a:ln w="12700">
            <a:solidFill>
              <a:schemeClr val="tx1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b="1">
              <a:ln/>
              <a:solidFill>
                <a:srgbClr val="9BBB59"/>
              </a:solidFill>
              <a:effectLst>
                <a:glow rad="114300">
                  <a:prstClr val="white"/>
                </a:glow>
              </a:effectLst>
            </a:endParaRPr>
          </a:p>
        </p:txBody>
      </p:sp>
      <p:sp>
        <p:nvSpPr>
          <p:cNvPr id="66" name="Круговая стрелка 65"/>
          <p:cNvSpPr/>
          <p:nvPr/>
        </p:nvSpPr>
        <p:spPr>
          <a:xfrm rot="7716227" flipH="1">
            <a:off x="3645920" y="1063622"/>
            <a:ext cx="1080120" cy="115212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568121"/>
              <a:gd name="adj5" fmla="val 12500"/>
            </a:avLst>
          </a:prstGeom>
          <a:solidFill>
            <a:srgbClr val="92D050"/>
          </a:solidFill>
          <a:ln w="12700">
            <a:solidFill>
              <a:schemeClr val="tx1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b="1">
              <a:ln/>
              <a:solidFill>
                <a:srgbClr val="9BBB59"/>
              </a:solidFill>
              <a:effectLst>
                <a:glow rad="114300">
                  <a:prstClr val="white"/>
                </a:glow>
              </a:effectLst>
            </a:endParaRPr>
          </a:p>
        </p:txBody>
      </p:sp>
      <p:sp>
        <p:nvSpPr>
          <p:cNvPr id="67" name="Круговая стрелка 66"/>
          <p:cNvSpPr/>
          <p:nvPr/>
        </p:nvSpPr>
        <p:spPr>
          <a:xfrm rot="20006772" flipH="1">
            <a:off x="3290671" y="719786"/>
            <a:ext cx="1080120" cy="115212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568121"/>
              <a:gd name="adj5" fmla="val 12500"/>
            </a:avLst>
          </a:prstGeom>
          <a:solidFill>
            <a:srgbClr val="92D050"/>
          </a:solidFill>
          <a:ln w="12700">
            <a:solidFill>
              <a:schemeClr val="tx1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b="1">
              <a:ln/>
              <a:solidFill>
                <a:srgbClr val="9BBB59"/>
              </a:solidFill>
              <a:effectLst>
                <a:glow rad="114300">
                  <a:prstClr val="white"/>
                </a:glow>
              </a:effectLst>
            </a:endParaRPr>
          </a:p>
        </p:txBody>
      </p:sp>
      <p:sp>
        <p:nvSpPr>
          <p:cNvPr id="68" name="Круговая стрелка 67"/>
          <p:cNvSpPr/>
          <p:nvPr/>
        </p:nvSpPr>
        <p:spPr>
          <a:xfrm rot="4022534" flipH="1">
            <a:off x="3682194" y="225388"/>
            <a:ext cx="1080120" cy="115212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568121"/>
              <a:gd name="adj5" fmla="val 12500"/>
            </a:avLst>
          </a:prstGeom>
          <a:solidFill>
            <a:srgbClr val="92D050"/>
          </a:solidFill>
          <a:ln w="12700">
            <a:solidFill>
              <a:schemeClr val="tx1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b="1">
              <a:ln/>
              <a:solidFill>
                <a:srgbClr val="9BBB59"/>
              </a:solidFill>
              <a:effectLst>
                <a:glow rad="114300">
                  <a:prstClr val="white"/>
                </a:glow>
              </a:effectLst>
            </a:endParaRPr>
          </a:p>
        </p:txBody>
      </p:sp>
      <p:sp>
        <p:nvSpPr>
          <p:cNvPr id="69" name="Круговая стрелка 68"/>
          <p:cNvSpPr/>
          <p:nvPr/>
        </p:nvSpPr>
        <p:spPr>
          <a:xfrm rot="7890402" flipH="1">
            <a:off x="3024625" y="1986844"/>
            <a:ext cx="1080120" cy="115212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568121"/>
              <a:gd name="adj5" fmla="val 12500"/>
            </a:avLst>
          </a:prstGeom>
          <a:solidFill>
            <a:srgbClr val="92D050"/>
          </a:solidFill>
          <a:ln w="12700">
            <a:solidFill>
              <a:schemeClr val="tx1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b="1">
              <a:ln/>
              <a:solidFill>
                <a:srgbClr val="9BBB59"/>
              </a:solidFill>
              <a:effectLst>
                <a:glow rad="114300">
                  <a:prstClr val="white"/>
                </a:glow>
              </a:effectLst>
            </a:endParaRPr>
          </a:p>
        </p:txBody>
      </p:sp>
      <p:sp>
        <p:nvSpPr>
          <p:cNvPr id="70" name="Круговая стрелка 69"/>
          <p:cNvSpPr/>
          <p:nvPr/>
        </p:nvSpPr>
        <p:spPr>
          <a:xfrm rot="2118170" flipH="1">
            <a:off x="2722782" y="686037"/>
            <a:ext cx="1080120" cy="115212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568121"/>
              <a:gd name="adj5" fmla="val 12500"/>
            </a:avLst>
          </a:prstGeom>
          <a:solidFill>
            <a:srgbClr val="92D050"/>
          </a:solidFill>
          <a:ln w="12700">
            <a:solidFill>
              <a:schemeClr val="tx1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b="1">
              <a:ln/>
              <a:solidFill>
                <a:srgbClr val="9BBB59"/>
              </a:solidFill>
              <a:effectLst>
                <a:glow rad="114300">
                  <a:prstClr val="white"/>
                </a:glow>
              </a:effectLst>
            </a:endParaRPr>
          </a:p>
        </p:txBody>
      </p:sp>
      <p:sp>
        <p:nvSpPr>
          <p:cNvPr id="71" name="Круговая стрелка 70"/>
          <p:cNvSpPr/>
          <p:nvPr/>
        </p:nvSpPr>
        <p:spPr>
          <a:xfrm rot="17092180">
            <a:off x="4690989" y="1620008"/>
            <a:ext cx="1080120" cy="115212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568121"/>
              <a:gd name="adj5" fmla="val 12500"/>
            </a:avLst>
          </a:prstGeom>
          <a:solidFill>
            <a:srgbClr val="92D050"/>
          </a:solidFill>
          <a:ln w="12700">
            <a:solidFill>
              <a:schemeClr val="tx1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b="1">
              <a:ln/>
              <a:solidFill>
                <a:srgbClr val="9BBB59"/>
              </a:solidFill>
              <a:effectLst>
                <a:glow rad="114300">
                  <a:prstClr val="white"/>
                </a:glow>
              </a:effectLst>
            </a:endParaRPr>
          </a:p>
        </p:txBody>
      </p:sp>
      <p:sp>
        <p:nvSpPr>
          <p:cNvPr id="72" name="Круговая стрелка 71"/>
          <p:cNvSpPr/>
          <p:nvPr/>
        </p:nvSpPr>
        <p:spPr>
          <a:xfrm rot="12233957" flipH="1">
            <a:off x="4833297" y="1888257"/>
            <a:ext cx="1080120" cy="115212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568121"/>
              <a:gd name="adj5" fmla="val 12500"/>
            </a:avLst>
          </a:prstGeom>
          <a:solidFill>
            <a:srgbClr val="92D050"/>
          </a:solidFill>
          <a:ln w="12700">
            <a:solidFill>
              <a:schemeClr val="tx1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b="1">
              <a:ln/>
              <a:solidFill>
                <a:srgbClr val="9BBB59"/>
              </a:solidFill>
              <a:effectLst>
                <a:glow rad="114300">
                  <a:prstClr val="white"/>
                </a:glo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783468" y="3467204"/>
            <a:ext cx="954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Kolyada-Medium"/>
                <a:ea typeface="Roboto Slab" pitchFamily="2" charset="0"/>
                <a:cs typeface="Times New Roman" pitchFamily="18" charset="0"/>
              </a:rPr>
              <a:t>Рим</a:t>
            </a:r>
            <a:endParaRPr lang="ru-RU" sz="12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Kolyada-Medium"/>
              <a:ea typeface="Roboto Slab" pitchFamily="2" charset="0"/>
              <a:cs typeface="Times New Roman" pitchFamily="18" charset="0"/>
            </a:endParaRPr>
          </a:p>
        </p:txBody>
      </p:sp>
      <p:sp>
        <p:nvSpPr>
          <p:cNvPr id="29" name="Блок-схема: узел 28"/>
          <p:cNvSpPr/>
          <p:nvPr/>
        </p:nvSpPr>
        <p:spPr>
          <a:xfrm>
            <a:off x="3184599" y="3912185"/>
            <a:ext cx="76280" cy="74017"/>
          </a:xfrm>
          <a:prstGeom prst="flowChartConnector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46408" y="2125474"/>
            <a:ext cx="50292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0E102D"/>
                </a:solidFill>
                <a:latin typeface="PF Centro Slab Pro"/>
              </a:rPr>
              <a:t>А что же представляет собой современное российское право?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347864" y="1996557"/>
            <a:ext cx="0" cy="1150387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19802"/>
            <a:ext cx="1800000" cy="2103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05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1519" y="267494"/>
            <a:ext cx="7056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PF Centro Slab Pro"/>
              </a:rPr>
              <a:t>Романо-германская правовая </a:t>
            </a:r>
            <a:r>
              <a:rPr lang="ru-RU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PF Centro Slab Pro"/>
              </a:rPr>
              <a:t>семья:</a:t>
            </a:r>
            <a:endParaRPr lang="ru-RU" sz="3200" dirty="0">
              <a:solidFill>
                <a:prstClr val="black">
                  <a:lumMod val="50000"/>
                  <a:lumOff val="50000"/>
                </a:prstClr>
              </a:solidFill>
              <a:latin typeface="PF Centro Slab Pro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553" y="1556200"/>
            <a:ext cx="3169410" cy="203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48038" y="1194566"/>
            <a:ext cx="57423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E102D"/>
                </a:solidFill>
                <a:latin typeface="PF Centro Slab Pro"/>
              </a:rPr>
              <a:t>единая иерархически построенная система источников права; </a:t>
            </a:r>
            <a:endParaRPr lang="ru-RU" sz="2000" dirty="0" smtClean="0">
              <a:solidFill>
                <a:srgbClr val="0E102D"/>
              </a:solidFill>
              <a:latin typeface="PF Centro Slab Pro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E102D"/>
                </a:solidFill>
                <a:latin typeface="PF Centro Slab Pro"/>
              </a:rPr>
              <a:t>главную </a:t>
            </a:r>
            <a:r>
              <a:rPr lang="ru-RU" sz="2000" dirty="0">
                <a:solidFill>
                  <a:srgbClr val="0E102D"/>
                </a:solidFill>
                <a:latin typeface="PF Centro Slab Pro"/>
              </a:rPr>
              <a:t>роль в формировании права играет законодатель; </a:t>
            </a:r>
            <a:endParaRPr lang="ru-RU" sz="2000" dirty="0" smtClean="0">
              <a:solidFill>
                <a:srgbClr val="0E102D"/>
              </a:solidFill>
              <a:latin typeface="PF Centro Slab Pro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E102D"/>
                </a:solidFill>
                <a:latin typeface="PF Centro Slab Pro"/>
              </a:rPr>
              <a:t>наличие </a:t>
            </a:r>
            <a:r>
              <a:rPr lang="ru-RU" sz="2000" dirty="0">
                <a:solidFill>
                  <a:srgbClr val="0E102D"/>
                </a:solidFill>
                <a:latin typeface="PF Centro Slab Pro"/>
              </a:rPr>
              <a:t>конституций, обладающих высшей юридической силой; </a:t>
            </a:r>
            <a:endParaRPr lang="ru-RU" sz="2000" dirty="0" smtClean="0">
              <a:solidFill>
                <a:srgbClr val="0E102D"/>
              </a:solidFill>
              <a:latin typeface="PF Centro Slab Pro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E102D"/>
                </a:solidFill>
                <a:latin typeface="PF Centro Slab Pro"/>
              </a:rPr>
              <a:t>важное </a:t>
            </a:r>
            <a:r>
              <a:rPr lang="ru-RU" sz="2000" dirty="0">
                <a:solidFill>
                  <a:srgbClr val="0E102D"/>
                </a:solidFill>
                <a:latin typeface="PF Centro Slab Pro"/>
              </a:rPr>
              <a:t>положение занимают подзаконные нормативные акты</a:t>
            </a:r>
            <a:r>
              <a:rPr lang="ru-RU" sz="2000" dirty="0" smtClean="0">
                <a:solidFill>
                  <a:srgbClr val="0E102D"/>
                </a:solidFill>
                <a:latin typeface="PF Centro Slab Pro"/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E102D"/>
                </a:solidFill>
                <a:latin typeface="PF Centro Slab Pro"/>
              </a:rPr>
              <a:t>деление </a:t>
            </a:r>
            <a:r>
              <a:rPr lang="ru-RU" sz="2000" dirty="0">
                <a:solidFill>
                  <a:srgbClr val="0E102D"/>
                </a:solidFill>
                <a:latin typeface="PF Centro Slab Pro"/>
              </a:rPr>
              <a:t>системы права на отрасли.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347864" y="821841"/>
            <a:ext cx="0" cy="3456384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1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s://i.ytimg.com/vi/0MxpJR-VhB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" y="-6238"/>
            <a:ext cx="9132821" cy="513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43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6" y="998643"/>
            <a:ext cx="7650725" cy="4165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093" y="1324910"/>
            <a:ext cx="2104371" cy="24936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9312" y="878395"/>
            <a:ext cx="434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A870F"/>
                </a:solidFill>
                <a:latin typeface="PF Centro Slab Pro"/>
              </a:rPr>
              <a:t>Федеральное ведение:</a:t>
            </a:r>
            <a:endParaRPr lang="ru-RU" sz="2800" dirty="0">
              <a:solidFill>
                <a:srgbClr val="FA870F"/>
              </a:solidFill>
              <a:latin typeface="PF Centro Slab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311" y="3451548"/>
            <a:ext cx="5905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A870F"/>
                </a:solidFill>
                <a:latin typeface="PF Centro Slab Pro"/>
              </a:rPr>
              <a:t>Совместное ведение</a:t>
            </a:r>
            <a:r>
              <a:rPr lang="ru-RU" sz="2800" dirty="0" smtClean="0">
                <a:solidFill>
                  <a:srgbClr val="FA870F"/>
                </a:solidFill>
                <a:latin typeface="PF Centro Slab Pro"/>
              </a:rPr>
              <a:t>:</a:t>
            </a:r>
            <a:endParaRPr lang="ru-RU" sz="2800" dirty="0">
              <a:solidFill>
                <a:srgbClr val="FA870F"/>
              </a:solidFill>
              <a:latin typeface="PF Centro Slab Pr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275328"/>
            <a:ext cx="58326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E102D"/>
                </a:solidFill>
              </a:rPr>
              <a:t>регулирование прав и свобод человека и гражданина</a:t>
            </a:r>
            <a:r>
              <a:rPr lang="ru-RU" sz="1600" dirty="0" smtClean="0">
                <a:solidFill>
                  <a:srgbClr val="0E102D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E102D"/>
                </a:solidFill>
              </a:rPr>
              <a:t>формирование </a:t>
            </a:r>
            <a:r>
              <a:rPr lang="ru-RU" sz="1600" dirty="0">
                <a:solidFill>
                  <a:srgbClr val="0E102D"/>
                </a:solidFill>
              </a:rPr>
              <a:t>федеральных органов государственной власти; </a:t>
            </a:r>
            <a:endParaRPr lang="ru-RU" sz="1600" dirty="0" smtClean="0">
              <a:solidFill>
                <a:srgbClr val="0E102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E102D"/>
                </a:solidFill>
              </a:rPr>
              <a:t>установление </a:t>
            </a:r>
            <a:r>
              <a:rPr lang="ru-RU" sz="1600" dirty="0">
                <a:solidFill>
                  <a:srgbClr val="0E102D"/>
                </a:solidFill>
              </a:rPr>
              <a:t>правовых основ единого </a:t>
            </a:r>
            <a:r>
              <a:rPr lang="ru-RU" sz="1600" dirty="0" smtClean="0">
                <a:solidFill>
                  <a:srgbClr val="0E102D"/>
                </a:solidFill>
              </a:rPr>
              <a:t>рынка;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E102D"/>
                </a:solidFill>
              </a:rPr>
              <a:t>финансовое</a:t>
            </a:r>
            <a:r>
              <a:rPr lang="ru-RU" sz="1600" dirty="0">
                <a:solidFill>
                  <a:srgbClr val="0E102D"/>
                </a:solidFill>
              </a:rPr>
              <a:t>, валютное, кредитное, таможенное регулирование;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E102D"/>
                </a:solidFill>
              </a:rPr>
              <a:t>федеральные </a:t>
            </a:r>
            <a:r>
              <a:rPr lang="ru-RU" sz="1600" dirty="0">
                <a:solidFill>
                  <a:srgbClr val="0E102D"/>
                </a:solidFill>
              </a:rPr>
              <a:t>налоги и </a:t>
            </a:r>
            <a:r>
              <a:rPr lang="ru-RU" sz="1600" dirty="0" smtClean="0">
                <a:solidFill>
                  <a:srgbClr val="0E102D"/>
                </a:solidFill>
              </a:rPr>
              <a:t>сборы;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E102D"/>
                </a:solidFill>
              </a:rPr>
              <a:t>внешняя политика.</a:t>
            </a:r>
            <a:endParaRPr lang="ru-RU" sz="1600" dirty="0">
              <a:solidFill>
                <a:srgbClr val="0E102D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4724" y="3942804"/>
            <a:ext cx="54541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E102D"/>
                </a:solidFill>
              </a:rPr>
              <a:t>общие вопросы воспитания, образования, науки, культуры, физической культуры и спорта; </a:t>
            </a:r>
            <a:endParaRPr lang="ru-RU" sz="1600" dirty="0" smtClean="0">
              <a:solidFill>
                <a:srgbClr val="0E102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E102D"/>
                </a:solidFill>
              </a:rPr>
              <a:t>координация </a:t>
            </a:r>
            <a:r>
              <a:rPr lang="ru-RU" sz="1600" dirty="0">
                <a:solidFill>
                  <a:srgbClr val="0E102D"/>
                </a:solidFill>
              </a:rPr>
              <a:t>вопросов </a:t>
            </a:r>
            <a:r>
              <a:rPr lang="ru-RU" sz="1600" dirty="0" smtClean="0">
                <a:solidFill>
                  <a:srgbClr val="0E102D"/>
                </a:solidFill>
              </a:rPr>
              <a:t>здравоохранения;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E102D"/>
                </a:solidFill>
              </a:rPr>
              <a:t>социальная защита.</a:t>
            </a:r>
            <a:endParaRPr lang="ru-RU" sz="1600" dirty="0">
              <a:solidFill>
                <a:srgbClr val="0E102D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093" y="1305312"/>
            <a:ext cx="2151094" cy="3029524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601670" y="186775"/>
            <a:ext cx="5940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PF Centro Slab Pro"/>
              </a:rPr>
              <a:t>Российское законодательство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0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940852" y="1128486"/>
            <a:ext cx="7262296" cy="2886528"/>
            <a:chOff x="755576" y="1131590"/>
            <a:chExt cx="7262296" cy="2886528"/>
          </a:xfrm>
        </p:grpSpPr>
        <p:sp>
          <p:nvSpPr>
            <p:cNvPr id="2" name="TextBox 1"/>
            <p:cNvSpPr txBox="1"/>
            <p:nvPr/>
          </p:nvSpPr>
          <p:spPr>
            <a:xfrm>
              <a:off x="3779912" y="2328632"/>
              <a:ext cx="423796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dirty="0" smtClean="0">
                  <a:solidFill>
                    <a:srgbClr val="0E102D"/>
                  </a:solidFill>
                  <a:latin typeface="PF Centro Slab Pro"/>
                </a:rPr>
                <a:t>Ключевые моменты урока</a:t>
              </a: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3347864" y="2128578"/>
              <a:ext cx="0" cy="892552"/>
            </a:xfrm>
            <a:prstGeom prst="line">
              <a:avLst/>
            </a:prstGeom>
            <a:ln w="25400">
              <a:solidFill>
                <a:srgbClr val="FA87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1131590"/>
              <a:ext cx="1800000" cy="2886528"/>
            </a:xfrm>
            <a:prstGeom prst="rect">
              <a:avLst/>
            </a:prstGeom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5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395536" y="311046"/>
            <a:ext cx="86409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0E102D"/>
                </a:solidFill>
                <a:latin typeface="PF Centro Slab Pro"/>
              </a:rPr>
              <a:t>Правовую систему нашей страны относят к р</a:t>
            </a:r>
            <a:r>
              <a:rPr lang="ru-RU" sz="2600" dirty="0" smtClean="0">
                <a:solidFill>
                  <a:srgbClr val="0E102D"/>
                </a:solidFill>
                <a:latin typeface="PF Centro Slab Pro"/>
              </a:rPr>
              <a:t>омано-германской </a:t>
            </a:r>
            <a:r>
              <a:rPr lang="ru-RU" sz="2600" dirty="0">
                <a:solidFill>
                  <a:srgbClr val="0E102D"/>
                </a:solidFill>
                <a:latin typeface="PF Centro Slab Pro"/>
              </a:rPr>
              <a:t>правовой семье 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480641" y="1203598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>
            <a:off x="298697" y="1436010"/>
            <a:ext cx="8845303" cy="3456384"/>
            <a:chOff x="130667" y="1436010"/>
            <a:chExt cx="8845303" cy="345638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0667" y="2282036"/>
              <a:ext cx="2161269" cy="1385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555776" y="2328225"/>
              <a:ext cx="642019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solidFill>
                    <a:srgbClr val="FA870F"/>
                  </a:solidFill>
                  <a:latin typeface="PF Centro Slab Pro"/>
                </a:rPr>
                <a:t>Романо-германская правовая семья </a:t>
              </a:r>
              <a:r>
                <a:rPr lang="ru-RU" sz="2400" dirty="0" smtClean="0">
                  <a:solidFill>
                    <a:srgbClr val="0E102D"/>
                  </a:solidFill>
                  <a:latin typeface="PF Centro Slab Pro"/>
                </a:rPr>
                <a:t>– это совокупность правовых систем, созданных на основе римского права. </a:t>
              </a:r>
              <a:endParaRPr lang="ru-RU" sz="2400" dirty="0">
                <a:solidFill>
                  <a:srgbClr val="0E102D"/>
                </a:solidFill>
                <a:latin typeface="PF Centro Slab Pro"/>
              </a:endParaRP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2436740" y="1436010"/>
              <a:ext cx="0" cy="3456384"/>
            </a:xfrm>
            <a:prstGeom prst="line">
              <a:avLst/>
            </a:prstGeom>
            <a:ln w="25400">
              <a:solidFill>
                <a:srgbClr val="FA87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7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604770" y="1203598"/>
            <a:ext cx="6531725" cy="3456384"/>
            <a:chOff x="2436740" y="1436010"/>
            <a:chExt cx="6531725" cy="3456384"/>
          </a:xfrm>
        </p:grpSpPr>
        <p:sp>
          <p:nvSpPr>
            <p:cNvPr id="10" name="TextBox 9"/>
            <p:cNvSpPr txBox="1"/>
            <p:nvPr/>
          </p:nvSpPr>
          <p:spPr>
            <a:xfrm>
              <a:off x="2727783" y="2564035"/>
              <a:ext cx="62406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solidFill>
                    <a:srgbClr val="FA870F"/>
                  </a:solidFill>
                  <a:latin typeface="PF Centro Slab Pro"/>
                </a:rPr>
                <a:t>Правовые нормы </a:t>
              </a:r>
              <a:r>
                <a:rPr lang="ru-RU" sz="2400" dirty="0">
                  <a:solidFill>
                    <a:prstClr val="black"/>
                  </a:solidFill>
                  <a:latin typeface="PF Centro Slab Pro"/>
                </a:rPr>
                <a:t>– это принятые нормы поведения людей в обществе, которые установлены и охраняются государством. </a:t>
              </a: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2436740" y="1436010"/>
              <a:ext cx="0" cy="3456384"/>
            </a:xfrm>
            <a:prstGeom prst="line">
              <a:avLst/>
            </a:prstGeom>
            <a:ln w="25400">
              <a:solidFill>
                <a:srgbClr val="FA87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61254" y="351115"/>
            <a:ext cx="71630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0E102D"/>
                </a:solidFill>
                <a:latin typeface="PF Centro Slab Pro"/>
              </a:rPr>
              <a:t>Что такое правовые нормы?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5" y="1911637"/>
            <a:ext cx="1800000" cy="2040303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8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2604770" y="1203598"/>
            <a:ext cx="0" cy="3456384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71627" y="1962292"/>
            <a:ext cx="63723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A870F"/>
                </a:solidFill>
                <a:latin typeface="PF Centro Slab Pro"/>
              </a:rPr>
              <a:t>Правовые институты </a:t>
            </a:r>
            <a:r>
              <a:rPr lang="ru-RU" sz="2400" dirty="0">
                <a:solidFill>
                  <a:prstClr val="black"/>
                </a:solidFill>
                <a:latin typeface="PF Centro Slab Pro"/>
              </a:rPr>
              <a:t>– это несколько правовых норм, регулирующих одинаковые общественные отношения внутри одной отрасли права или на стыке нескольких отраслей.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5" y="1911637"/>
            <a:ext cx="1800000" cy="2040303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61254" y="351115"/>
            <a:ext cx="71630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0E102D"/>
                </a:solidFill>
                <a:latin typeface="PF Centro Slab Pro"/>
              </a:rPr>
              <a:t>Что такое правовые институты?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5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2604770" y="1203598"/>
            <a:ext cx="0" cy="3456384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5" y="1911637"/>
            <a:ext cx="1800000" cy="20403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254" y="339502"/>
            <a:ext cx="71630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0E102D"/>
                </a:solidFill>
                <a:latin typeface="PF Centro Slab Pro"/>
              </a:rPr>
              <a:t>Что такое отрасль права?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71626" y="2146958"/>
            <a:ext cx="6372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A870F"/>
                </a:solidFill>
                <a:latin typeface="PF Centro Slab Pro"/>
              </a:rPr>
              <a:t>Отрасль права </a:t>
            </a:r>
            <a:r>
              <a:rPr lang="ru-RU" sz="2400" dirty="0">
                <a:solidFill>
                  <a:prstClr val="black"/>
                </a:solidFill>
                <a:latin typeface="PF Centro Slab Pro"/>
              </a:rPr>
              <a:t>– это совокупность правовых норм и институтов в </a:t>
            </a:r>
            <a:r>
              <a:rPr lang="ru-RU" sz="2400" dirty="0" smtClean="0">
                <a:solidFill>
                  <a:prstClr val="black"/>
                </a:solidFill>
                <a:latin typeface="PF Centro Slab Pro"/>
              </a:rPr>
              <a:t>определённой </a:t>
            </a:r>
            <a:r>
              <a:rPr lang="ru-RU" sz="2400" dirty="0">
                <a:solidFill>
                  <a:prstClr val="black"/>
                </a:solidFill>
                <a:latin typeface="PF Centro Slab Pro"/>
              </a:rPr>
              <a:t>сфере, объединённых общностью отношений, которые они регулируют. 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05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Прямая соединительная линия 29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6099" y="25004"/>
            <a:ext cx="79928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0E102D"/>
                </a:solidFill>
                <a:latin typeface="PF Centro Slab Pro"/>
              </a:rPr>
              <a:t>Принято выделять следующие </a:t>
            </a:r>
            <a:r>
              <a:rPr lang="ru-RU" sz="2600" dirty="0" smtClean="0">
                <a:solidFill>
                  <a:srgbClr val="0E102D"/>
                </a:solidFill>
                <a:latin typeface="PF Centro Slab Pro"/>
              </a:rPr>
              <a:t>основные отрасли российского права</a:t>
            </a:r>
            <a:r>
              <a:rPr lang="ru-RU" sz="2600" dirty="0">
                <a:solidFill>
                  <a:srgbClr val="0E102D"/>
                </a:solidFill>
                <a:latin typeface="PF Centro Slab Pro"/>
              </a:rPr>
              <a:t>:</a:t>
            </a:r>
          </a:p>
        </p:txBody>
      </p:sp>
      <p:pic>
        <p:nvPicPr>
          <p:cNvPr id="7" name="Picture 4" descr="http://www.xn--80aaujbdxeb6af9cg.com/data/images/%D0%97%D0%B0%D0%BA%D0%BE%D0%BD,-%D0%BA%D0%BD%D0%B8%D0%B3%D0%B0-%D0%B7%D0%B0%D0%BA%D0%BE%D0%BD%D0%B0-%D1%81%D0%B4%D0%B5%D0%BB%D0%B0%D1%82%D1%8C-%D0%BF%D1%80%D0%B0%D0%B2%D0%BE%D1%81%D1%83%D0%B4%D0%B8%D0%B5_5192768e8cad0-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587" y="2032111"/>
            <a:ext cx="2357207" cy="196434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987574"/>
            <a:ext cx="4572000" cy="40534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конституционное (государственное) право;</a:t>
            </a:r>
          </a:p>
          <a:p>
            <a:pPr marL="28575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административное право;</a:t>
            </a:r>
          </a:p>
          <a:p>
            <a:pPr marL="28575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гражданское право; </a:t>
            </a:r>
          </a:p>
          <a:p>
            <a:pPr marL="28575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финансовое право; </a:t>
            </a:r>
          </a:p>
          <a:p>
            <a:pPr marL="28575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экологическое право; </a:t>
            </a:r>
          </a:p>
          <a:p>
            <a:pPr marL="28575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процессуальное право; </a:t>
            </a:r>
          </a:p>
          <a:p>
            <a:pPr marL="28575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международное право; </a:t>
            </a:r>
          </a:p>
          <a:p>
            <a:pPr marL="28575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налоговое право; </a:t>
            </a:r>
          </a:p>
          <a:p>
            <a:pPr marL="28575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трудовое право; </a:t>
            </a:r>
          </a:p>
          <a:p>
            <a:pPr marL="28575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семейное право; </a:t>
            </a:r>
          </a:p>
          <a:p>
            <a:pPr marL="28575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cs typeface="Times New Roman" panose="02020603050405020304" pitchFamily="18" charset="0"/>
              </a:rPr>
              <a:t>уголовное право. 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8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goodvin.info/images/original/Dec2011/1568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644" y="239555"/>
            <a:ext cx="6774712" cy="466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ignette3.wikia.nocookie.net/althistory/images/b/bd/%D0%93%D0%BB%D0%B0%D1%81%D0%BD%D0%BE%D1%81%D1%82%D1%8C-%D0%9F%D0%B5%D1%80%D0%B5%D1%81%D1%82%D1%80%D0%BE%D0%B9%D0%BA%D0%B0-%D0%94%D0%B5%D0%BC%D0%BE%D0%BA%D1%80%D0%B0%D1%82%D0%B8%D1%8F.JPG/revision/latest?cb=20120511120041&amp;path-prefix=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28" y="1120341"/>
            <a:ext cx="1952145" cy="290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6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38" y="493918"/>
            <a:ext cx="7650725" cy="41653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0" y="637803"/>
            <a:ext cx="3240322" cy="38678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093" y="866846"/>
            <a:ext cx="2104371" cy="2493680"/>
          </a:xfrm>
          <a:prstGeom prst="rect">
            <a:avLst/>
          </a:prstGeom>
        </p:spPr>
      </p:pic>
      <p:pic>
        <p:nvPicPr>
          <p:cNvPr id="2052" name="Picture 4" descr="http://www.smithmicro.com/images/default-source/operators/smsi-vvm-money-and-cha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24" y="1627866"/>
            <a:ext cx="3534307" cy="264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359969" y="1509921"/>
            <a:ext cx="2424062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E102D"/>
                </a:solidFill>
                <a:effectLst>
                  <a:glow rad="127000">
                    <a:prstClr val="white"/>
                  </a:glow>
                </a:effectLst>
              </a:rPr>
              <a:t>67,9</a:t>
            </a:r>
          </a:p>
          <a:p>
            <a:pPr algn="ctr"/>
            <a:r>
              <a:rPr lang="ru-RU" sz="6600" b="1" dirty="0" smtClean="0">
                <a:solidFill>
                  <a:srgbClr val="0E102D"/>
                </a:solidFill>
                <a:effectLst>
                  <a:glow rad="127000">
                    <a:prstClr val="white"/>
                  </a:glow>
                </a:effectLst>
              </a:rPr>
              <a:t>млрд</a:t>
            </a:r>
            <a:endParaRPr lang="ru-RU" sz="3600" dirty="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366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  <p:pic>
        <p:nvPicPr>
          <p:cNvPr id="16386" name="Picture 2" descr="http://warnet.ws/img5/729/rus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35006"/>
            <a:ext cx="6624736" cy="4073488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22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questarium.ru/img/quest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7" y="0"/>
            <a:ext cx="914876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11" y="195486"/>
            <a:ext cx="4293435" cy="363766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07504" y="3833151"/>
            <a:ext cx="89210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E102D"/>
                </a:solidFill>
                <a:effectLst>
                  <a:glow rad="127000">
                    <a:prstClr val="white"/>
                  </a:glow>
                </a:effectLst>
                <a:latin typeface="DS Sofachrome" panose="02000507000000090004" pitchFamily="2" charset="-52"/>
              </a:rPr>
              <a:t>Лихие 90-е</a:t>
            </a:r>
            <a:endParaRPr lang="ru-RU" sz="2800" dirty="0">
              <a:solidFill>
                <a:prstClr val="black"/>
              </a:solidFill>
              <a:latin typeface="DS Sofachrome" panose="02000507000000090004" pitchFamily="2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35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cdn.fishki.net/upload/post/201404/09/1259319/59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5"/>
          <a:stretch/>
        </p:blipFill>
        <p:spPr bwMode="auto">
          <a:xfrm>
            <a:off x="4554331" y="0"/>
            <a:ext cx="4589669" cy="258223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m.img.com.ua/berlin/storage/news/orig/5/94/7285c4659eacada2d5f7cb6726a4b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3" y="2549394"/>
            <a:ext cx="4567194" cy="259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rojects\Александр\Учебно-методический отдел\Физика10-11\!send\videouroki_logo_bl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810125"/>
            <a:ext cx="15240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cdn13.img22.ria.ru/images/95009/80/9500980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35"/>
            <a:ext cx="4554331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kr-news.ru/sites/default/files/title_image/2015-09/vzyatka-v-3-tysyachi-griven-mozhet-zakonchitsya-dlya-chinovnika-10-godami-tyurm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331" y="2549394"/>
            <a:ext cx="4589669" cy="260459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4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38" y="489053"/>
            <a:ext cx="7650725" cy="4165395"/>
          </a:xfrm>
          <a:prstGeom prst="rect">
            <a:avLst/>
          </a:prstGeom>
        </p:spPr>
      </p:pic>
      <p:pic>
        <p:nvPicPr>
          <p:cNvPr id="4100" name="Picture 4" descr="https://eurovisionobsession.files.wordpress.com/2013/03/monengrin-flag-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122" y="984285"/>
            <a:ext cx="2681929" cy="317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654949" y="1004897"/>
            <a:ext cx="3845614" cy="3079021"/>
            <a:chOff x="1419604" y="1004897"/>
            <a:chExt cx="3856868" cy="313370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19604" y="1004897"/>
              <a:ext cx="3856868" cy="3133706"/>
            </a:xfrm>
            <a:prstGeom prst="rect">
              <a:avLst/>
            </a:prstGeom>
            <a:noFill/>
            <a:effectLst>
              <a:glow rad="63500">
                <a:schemeClr val="bg1">
                  <a:alpha val="84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2100933" y="2228520"/>
              <a:ext cx="2497148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740 000</a:t>
              </a:r>
              <a:endParaRPr lang="ru-RU" sz="4400" b="1" dirty="0">
                <a:solidFill>
                  <a:prstClr val="white"/>
                </a:solidFill>
                <a:latin typeface="PF Centro Slab Pro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5636013" y="1293643"/>
            <a:ext cx="2829055" cy="2556215"/>
            <a:chOff x="6012160" y="1059582"/>
            <a:chExt cx="2829055" cy="2556215"/>
          </a:xfrm>
        </p:grpSpPr>
        <p:pic>
          <p:nvPicPr>
            <p:cNvPr id="11" name="Picture 4" descr="http://abali.ru/wp-content/uploads/2010/12/gerb-mv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1059582"/>
              <a:ext cx="2829055" cy="1636608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6270755" y="2907911"/>
              <a:ext cx="23118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 smtClean="0">
                  <a:solidFill>
                    <a:prstClr val="black"/>
                  </a:solidFill>
                  <a:latin typeface="PF Centro Slab Pro"/>
                </a:rPr>
                <a:t>Министерство</a:t>
              </a:r>
            </a:p>
            <a:p>
              <a:pPr algn="ctr"/>
              <a:r>
                <a:rPr lang="ru-RU" sz="2000" dirty="0" smtClean="0">
                  <a:solidFill>
                    <a:prstClr val="black"/>
                  </a:solidFill>
                  <a:latin typeface="PF Centro Slab Pro"/>
                </a:rPr>
                <a:t> </a:t>
              </a:r>
              <a:r>
                <a:rPr lang="ru-RU" sz="2000" dirty="0">
                  <a:solidFill>
                    <a:prstClr val="black"/>
                  </a:solidFill>
                  <a:latin typeface="PF Centro Slab Pro"/>
                </a:rPr>
                <a:t>внутренних дел </a:t>
              </a:r>
            </a:p>
          </p:txBody>
        </p:sp>
      </p:grpSp>
      <p:pic>
        <p:nvPicPr>
          <p:cNvPr id="4098" name="Picture 2" descr="http://spbhotel.info/wp-content/uploads/2014/11/wpid-1381660900_lihie-90-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6"/>
          <a:stretch/>
        </p:blipFill>
        <p:spPr bwMode="auto">
          <a:xfrm>
            <a:off x="678933" y="1134519"/>
            <a:ext cx="4513228" cy="28744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19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PF Centro Slab Pro"/>
        <a:ea typeface=""/>
        <a:cs typeface=""/>
      </a:majorFont>
      <a:minorFont>
        <a:latin typeface="PT Sans Captio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1963</TotalTime>
  <Words>556</Words>
  <Application>Microsoft Office PowerPoint</Application>
  <PresentationFormat>Экран (16:9)</PresentationFormat>
  <Paragraphs>98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8" baseType="lpstr">
      <vt:lpstr>DS Sofachrome</vt:lpstr>
      <vt:lpstr>Roboto Slab</vt:lpstr>
      <vt:lpstr>Times New Roman</vt:lpstr>
      <vt:lpstr>PT Sans Caption</vt:lpstr>
      <vt:lpstr>Kolyada-Medium</vt:lpstr>
      <vt:lpstr>Calibri</vt:lpstr>
      <vt:lpstr>PF Centro Slab Pro</vt:lpstr>
      <vt:lpstr>Wingdings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164</cp:revision>
  <dcterms:created xsi:type="dcterms:W3CDTF">2015-06-15T08:55:22Z</dcterms:created>
  <dcterms:modified xsi:type="dcterms:W3CDTF">2016-09-01T12:45:30Z</dcterms:modified>
</cp:coreProperties>
</file>