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image51.jpg" ContentType="image/png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52"/>
  </p:notesMasterIdLst>
  <p:sldIdLst>
    <p:sldId id="256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57" r:id="rId14"/>
    <p:sldId id="263" r:id="rId15"/>
    <p:sldId id="279" r:id="rId16"/>
    <p:sldId id="280" r:id="rId17"/>
    <p:sldId id="281" r:id="rId18"/>
    <p:sldId id="316" r:id="rId19"/>
    <p:sldId id="264" r:id="rId20"/>
    <p:sldId id="298" r:id="rId21"/>
    <p:sldId id="317" r:id="rId22"/>
    <p:sldId id="319" r:id="rId23"/>
    <p:sldId id="282" r:id="rId24"/>
    <p:sldId id="322" r:id="rId25"/>
    <p:sldId id="324" r:id="rId26"/>
    <p:sldId id="326" r:id="rId27"/>
    <p:sldId id="335" r:id="rId28"/>
    <p:sldId id="338" r:id="rId29"/>
    <p:sldId id="337" r:id="rId30"/>
    <p:sldId id="277" r:id="rId31"/>
    <p:sldId id="334" r:id="rId32"/>
    <p:sldId id="333" r:id="rId33"/>
    <p:sldId id="340" r:id="rId34"/>
    <p:sldId id="341" r:id="rId35"/>
    <p:sldId id="339" r:id="rId36"/>
    <p:sldId id="300" r:id="rId37"/>
    <p:sldId id="259" r:id="rId38"/>
    <p:sldId id="283" r:id="rId39"/>
    <p:sldId id="302" r:id="rId40"/>
    <p:sldId id="342" r:id="rId41"/>
    <p:sldId id="309" r:id="rId42"/>
    <p:sldId id="343" r:id="rId43"/>
    <p:sldId id="310" r:id="rId44"/>
    <p:sldId id="344" r:id="rId45"/>
    <p:sldId id="262" r:id="rId46"/>
    <p:sldId id="267" r:id="rId47"/>
    <p:sldId id="261" r:id="rId48"/>
    <p:sldId id="348" r:id="rId49"/>
    <p:sldId id="313" r:id="rId50"/>
    <p:sldId id="315" r:id="rId51"/>
  </p:sldIdLst>
  <p:sldSz cx="9144000" cy="5143500" type="screen16x9"/>
  <p:notesSz cx="9144000" cy="6858000"/>
  <p:embeddedFontLs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PT Sans Caption" panose="020B0603020203020204" pitchFamily="34" charset="-52"/>
      <p:regular r:id="rId57"/>
      <p:bold r:id="rId58"/>
    </p:embeddedFont>
    <p:embeddedFont>
      <p:font typeface="Open Sans" panose="020B0606030504020204" pitchFamily="34" charset="0"/>
      <p:regular r:id="rId59"/>
      <p:bold r:id="rId60"/>
      <p:italic r:id="rId61"/>
    </p:embeddedFont>
    <p:embeddedFont>
      <p:font typeface="PF Centro Slab Pro" panose="02000500000000020004" pitchFamily="2" charset="0"/>
      <p:regular r:id="rId62"/>
    </p:embeddedFont>
    <p:embeddedFont>
      <p:font typeface="Roboto Slab" pitchFamily="2" charset="0"/>
      <p:regular r:id="rId63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35">
          <p15:clr>
            <a:srgbClr val="A4A3A4"/>
          </p15:clr>
        </p15:guide>
        <p15:guide id="2" orient="horz" pos="305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  <p15:guide id="5" pos="3016">
          <p15:clr>
            <a:srgbClr val="A4A3A4"/>
          </p15:clr>
        </p15:guide>
        <p15:guide id="6" pos="2744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3923" userDrawn="1">
          <p15:clr>
            <a:srgbClr val="A4A3A4"/>
          </p15:clr>
        </p15:guide>
        <p15:guide id="9" pos="2109" userDrawn="1">
          <p15:clr>
            <a:srgbClr val="A4A3A4"/>
          </p15:clr>
        </p15:guide>
        <p15:guide id="10" pos="365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E102D"/>
    <a:srgbClr val="E1C483"/>
    <a:srgbClr val="FA870F"/>
    <a:srgbClr val="F7F7F7"/>
    <a:srgbClr val="0FDCF0"/>
    <a:srgbClr val="D9D9D9"/>
    <a:srgbClr val="CC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6353" autoAdjust="0"/>
  </p:normalViewPr>
  <p:slideViewPr>
    <p:cSldViewPr>
      <p:cViewPr varScale="1">
        <p:scale>
          <a:sx n="117" d="100"/>
          <a:sy n="117" d="100"/>
        </p:scale>
        <p:origin x="546" y="96"/>
      </p:cViewPr>
      <p:guideLst>
        <p:guide orient="horz" pos="2935"/>
        <p:guide orient="horz" pos="305"/>
        <p:guide pos="295"/>
        <p:guide pos="5465"/>
        <p:guide pos="3016"/>
        <p:guide pos="2744"/>
        <p:guide pos="1837"/>
        <p:guide pos="3923"/>
        <p:guide pos="2109"/>
        <p:guide pos="365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font" Target="fonts/font3.fntdata"/><Relationship Id="rId63" Type="http://schemas.openxmlformats.org/officeDocument/2006/relationships/font" Target="fonts/font11.fntdata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1.fntdata"/><Relationship Id="rId58" Type="http://schemas.openxmlformats.org/officeDocument/2006/relationships/font" Target="fonts/font6.fntdata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font" Target="fonts/font5.fntdata"/><Relationship Id="rId61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notesMaster" Target="notesMasters/notesMaster1.xml"/><Relationship Id="rId60" Type="http://schemas.openxmlformats.org/officeDocument/2006/relationships/font" Target="fonts/font8.fntdata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font" Target="fonts/font4.fntdata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7.fntdata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2.fntdata"/><Relationship Id="rId62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A82282-41A5-42D7-A32A-BC5F3032ED52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14AF0-ED7C-4DBB-849F-8D606C5EFD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4930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07CD45-43C2-43ED-B05B-4F448B272608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7688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33099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65320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0461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42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936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4766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60551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8314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1411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3759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4328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93381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dirty="0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97942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5029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2565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8280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2342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1736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5057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3865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15611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830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353004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33360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2690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58854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7698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8132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56512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29217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5022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773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9041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79415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1873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95817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270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16790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1085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11815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918652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98673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97504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0482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BBE76B-445C-4433-8F7E-8276A3C6EABF}" type="datetimeFigureOut">
              <a:rPr lang="ru-RU" smtClean="0"/>
              <a:t>09.02.2016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B4E1A-62EB-4DB2-8000-313643FA4EA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099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09.02.2016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369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9512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C1B317D5-9F8B-4CE2-A8D2-BA4B821C575C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09.02.2016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5EFBF47-6035-4F1A-8ADC-D4AE782FFEE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216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13" Type="http://schemas.openxmlformats.org/officeDocument/2006/relationships/image" Target="../media/image47.png"/><Relationship Id="rId3" Type="http://schemas.openxmlformats.org/officeDocument/2006/relationships/image" Target="../media/image38.png"/><Relationship Id="rId7" Type="http://schemas.openxmlformats.org/officeDocument/2006/relationships/image" Target="../media/image41.gif"/><Relationship Id="rId12" Type="http://schemas.openxmlformats.org/officeDocument/2006/relationships/image" Target="../media/image46.gi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gif"/><Relationship Id="rId11" Type="http://schemas.openxmlformats.org/officeDocument/2006/relationships/image" Target="../media/image45.gif"/><Relationship Id="rId5" Type="http://schemas.openxmlformats.org/officeDocument/2006/relationships/image" Target="../media/image40.gif"/><Relationship Id="rId10" Type="http://schemas.openxmlformats.org/officeDocument/2006/relationships/image" Target="../media/image44.gif"/><Relationship Id="rId4" Type="http://schemas.openxmlformats.org/officeDocument/2006/relationships/image" Target="../media/image39.gif"/><Relationship Id="rId9" Type="http://schemas.openxmlformats.org/officeDocument/2006/relationships/image" Target="../media/image43.png"/><Relationship Id="rId1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8.png"/><Relationship Id="rId7" Type="http://schemas.openxmlformats.org/officeDocument/2006/relationships/image" Target="../media/image39.gif"/><Relationship Id="rId12" Type="http://schemas.openxmlformats.org/officeDocument/2006/relationships/image" Target="../media/image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0" Type="http://schemas.openxmlformats.org/officeDocument/2006/relationships/image" Target="../media/image44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7.gif"/><Relationship Id="rId7" Type="http://schemas.openxmlformats.org/officeDocument/2006/relationships/image" Target="../media/image6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gif"/><Relationship Id="rId3" Type="http://schemas.openxmlformats.org/officeDocument/2006/relationships/image" Target="../media/image63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2.png"/><Relationship Id="rId4" Type="http://schemas.openxmlformats.org/officeDocument/2006/relationships/image" Target="../media/image64.png"/><Relationship Id="rId9" Type="http://schemas.openxmlformats.org/officeDocument/2006/relationships/image" Target="../media/image5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2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7" Type="http://schemas.openxmlformats.org/officeDocument/2006/relationships/image" Target="../media/image2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gif"/><Relationship Id="rId3" Type="http://schemas.openxmlformats.org/officeDocument/2006/relationships/image" Target="../media/image48.png"/><Relationship Id="rId7" Type="http://schemas.openxmlformats.org/officeDocument/2006/relationships/image" Target="../media/image39.gif"/><Relationship Id="rId12" Type="http://schemas.openxmlformats.org/officeDocument/2006/relationships/image" Target="../media/image2.png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1" Type="http://schemas.openxmlformats.org/officeDocument/2006/relationships/image" Target="../media/image45.gif"/><Relationship Id="rId5" Type="http://schemas.openxmlformats.org/officeDocument/2006/relationships/image" Target="../media/image42.gif"/><Relationship Id="rId10" Type="http://schemas.openxmlformats.org/officeDocument/2006/relationships/image" Target="../media/image44.gif"/><Relationship Id="rId4" Type="http://schemas.openxmlformats.org/officeDocument/2006/relationships/image" Target="../media/image36.gif"/><Relationship Id="rId9" Type="http://schemas.openxmlformats.org/officeDocument/2006/relationships/image" Target="../media/image41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86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88.png"/><Relationship Id="rId7" Type="http://schemas.openxmlformats.org/officeDocument/2006/relationships/image" Target="../media/image50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4" Type="http://schemas.openxmlformats.org/officeDocument/2006/relationships/image" Target="../media/image89.png"/><Relationship Id="rId9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eg"/><Relationship Id="rId3" Type="http://schemas.openxmlformats.org/officeDocument/2006/relationships/image" Target="../media/image93.png"/><Relationship Id="rId7" Type="http://schemas.openxmlformats.org/officeDocument/2006/relationships/image" Target="../media/image95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52.png"/><Relationship Id="rId5" Type="http://schemas.openxmlformats.org/officeDocument/2006/relationships/image" Target="../media/image94.png"/><Relationship Id="rId4" Type="http://schemas.openxmlformats.org/officeDocument/2006/relationships/image" Target="../media/image65.png"/><Relationship Id="rId9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50.png"/><Relationship Id="rId7" Type="http://schemas.openxmlformats.org/officeDocument/2006/relationships/image" Target="../media/image101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10" Type="http://schemas.openxmlformats.org/officeDocument/2006/relationships/image" Target="../media/image2.png"/><Relationship Id="rId4" Type="http://schemas.openxmlformats.org/officeDocument/2006/relationships/image" Target="../media/image98.png"/><Relationship Id="rId9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2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3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16.png"/><Relationship Id="rId4" Type="http://schemas.openxmlformats.org/officeDocument/2006/relationships/image" Target="../media/image11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file:///D:\projects\&#1055;&#1088;&#1072;&#1074;&#1086;\&#1045;&#1074;&#1075;&#1077;&#1085;&#1080;&#1081;%20&#1041;&#1086;&#1075;&#1091;&#1096;\&#1056;&#1072;&#1073;&#1086;&#1095;&#1080;&#1077;%20&#1084;&#1072;&#1090;&#1077;&#1088;&#1080;&#1103;&#1083;&#1099;\&#1050;&#1072;&#1088;&#1090;&#1080;&#1085;&#1082;&#1080;\1.%20&#1055;&#1088;&#1072;&#1074;&#1086;%20&#1074;%20&#1089;&#1080;&#1089;&#1090;&#1077;&#1084;&#1077;%20&#1089;&#1086;&#1094;&#1080;&#1072;&#1083;&#1100;&#1085;&#1099;&#1093;%20&#1085;&#1086;&#1088;&#1084;\&#1056;&#1091;&#1089;&#1083;&#1072;&#1085;%20&#1043;&#1088;&#1077;&#1094;&#1080;&#1103;\bf79789b-6c0e-4753-89c7-29dcdbc5b993.png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2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13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31103" y="1971586"/>
            <a:ext cx="50817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0E102D"/>
                </a:solidFill>
                <a:latin typeface="+mj-lt"/>
              </a:rPr>
              <a:t>Право в системе социальных </a:t>
            </a:r>
            <a:r>
              <a:rPr lang="ru-RU" sz="3600" dirty="0" smtClean="0">
                <a:solidFill>
                  <a:srgbClr val="0E102D"/>
                </a:solidFill>
                <a:latin typeface="+mj-lt"/>
              </a:rPr>
              <a:t>норм</a:t>
            </a:r>
            <a:endParaRPr lang="ru-RU" sz="36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740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43808" y="1725364"/>
            <a:ext cx="597666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 smtClean="0">
                <a:solidFill>
                  <a:srgbClr val="FA870F"/>
                </a:solidFill>
                <a:latin typeface="+mj-lt"/>
              </a:rPr>
              <a:t>Социальные </a:t>
            </a:r>
            <a:r>
              <a:rPr lang="ru-RU" sz="2600" dirty="0">
                <a:solidFill>
                  <a:srgbClr val="FA870F"/>
                </a:solidFill>
                <a:latin typeface="+mj-lt"/>
              </a:rPr>
              <a:t>нормы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</a:t>
            </a:r>
            <a:r>
              <a:rPr lang="ru-RU" sz="2600" dirty="0" err="1" smtClean="0">
                <a:solidFill>
                  <a:srgbClr val="0E102D"/>
                </a:solidFill>
                <a:latin typeface="+mj-lt"/>
              </a:rPr>
              <a:t>общеприня-тые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правила, которые  устанавливают границы допустимого поведения человека в обществе.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1599"/>
            <a:ext cx="1816021" cy="204030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288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724644"/>
            <a:ext cx="1800000" cy="1650778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51520" y="191800"/>
            <a:ext cx="48245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Виды социальных норм: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69804" y="1441326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по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своей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направленности;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2019773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по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степени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обязательности;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7864" y="2592411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по форме;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3166297"/>
            <a:ext cx="48245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по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сфере применения.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337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555714" y="258783"/>
            <a:ext cx="40325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направленности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355976" y="1559353"/>
            <a:ext cx="24479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Запрещающие</a:t>
            </a:r>
          </a:p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нормы</a:t>
            </a:r>
            <a:endParaRPr lang="ru-RU" sz="2200" dirty="0">
              <a:solidFill>
                <a:srgbClr val="FA870F"/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55976" y="3557355"/>
            <a:ext cx="2447925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Разрешающие</a:t>
            </a:r>
          </a:p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нормы</a:t>
            </a:r>
            <a:endParaRPr lang="ru-RU" sz="2200" dirty="0">
              <a:solidFill>
                <a:srgbClr val="FA870F"/>
              </a:solidFill>
              <a:latin typeface="+mj-lt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467544" y="1334197"/>
            <a:ext cx="3320505" cy="3268152"/>
            <a:chOff x="2987824" y="1199692"/>
            <a:chExt cx="3320505" cy="3268152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94877">
              <a:off x="4750307" y="1861073"/>
              <a:ext cx="1558022" cy="2124103"/>
            </a:xfrm>
            <a:prstGeom prst="rect">
              <a:avLst/>
            </a:prstGeom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7824" y="1199692"/>
              <a:ext cx="1776168" cy="3268152"/>
            </a:xfrm>
            <a:prstGeom prst="rect">
              <a:avLst/>
            </a:prstGeom>
          </p:spPr>
        </p:pic>
      </p:grp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995"/>
          <a:stretch/>
        </p:blipFill>
        <p:spPr>
          <a:xfrm>
            <a:off x="6639369" y="2913248"/>
            <a:ext cx="1914816" cy="1965323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9" t="-3664" r="-1984" b="-2590"/>
          <a:stretch/>
        </p:blipFill>
        <p:spPr>
          <a:xfrm>
            <a:off x="6639369" y="915566"/>
            <a:ext cx="1802114" cy="1965323"/>
          </a:xfrm>
          <a:prstGeom prst="rect">
            <a:avLst/>
          </a:prstGeom>
        </p:spPr>
      </p:pic>
      <p:cxnSp>
        <p:nvCxnSpPr>
          <p:cNvPr id="18" name="Прямая соединительная линия 17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Рисунок 1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01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907673" y="267494"/>
            <a:ext cx="5328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степени обязательности</a:t>
            </a: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4346449" y="1119511"/>
            <a:ext cx="4249587" cy="135421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Нормы-ожидания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 –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это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правила поведения, нарушение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которых не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влечёт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за собой сурового наказания.</a:t>
            </a:r>
          </a:p>
        </p:txBody>
      </p:sp>
      <p:grpSp>
        <p:nvGrpSpPr>
          <p:cNvPr id="7" name="Группа 6"/>
          <p:cNvGrpSpPr/>
          <p:nvPr/>
        </p:nvGrpSpPr>
        <p:grpSpPr>
          <a:xfrm>
            <a:off x="4827418" y="2442641"/>
            <a:ext cx="3269577" cy="2466995"/>
            <a:chOff x="5495851" y="2343130"/>
            <a:chExt cx="3269577" cy="2466995"/>
          </a:xfrm>
        </p:grpSpPr>
        <p:pic>
          <p:nvPicPr>
            <p:cNvPr id="1032" name="Picture 8" descr="http://s1.iconbird.com/ico/0612/SEVEN/w400h4001339360438cabinet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4691" y="2887425"/>
              <a:ext cx="1410737" cy="1410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5851" y="2410125"/>
              <a:ext cx="2400000" cy="2400000"/>
            </a:xfrm>
            <a:prstGeom prst="rect">
              <a:avLst/>
            </a:prstGeom>
          </p:spPr>
        </p:pic>
        <p:pic>
          <p:nvPicPr>
            <p:cNvPr id="1028" name="Picture 4" descr="http://2.bp.blogspot.com/-44-OoXiKW6I/T88ERciWfpI/AAAAAAAAAAU/QN4TZ0SKqcA/s1600/1aea03068050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50379" y="3499699"/>
              <a:ext cx="1347188" cy="11318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0" name="Picture 6" descr="http://papus666.narod.ru/clipart/ch/chas/chas49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98580" y="2343130"/>
              <a:ext cx="748830" cy="6686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Группа 7"/>
          <p:cNvGrpSpPr/>
          <p:nvPr/>
        </p:nvGrpSpPr>
        <p:grpSpPr>
          <a:xfrm>
            <a:off x="666946" y="2376264"/>
            <a:ext cx="2940126" cy="2427734"/>
            <a:chOff x="653667" y="2413912"/>
            <a:chExt cx="2940126" cy="2427734"/>
          </a:xfrm>
        </p:grpSpPr>
        <p:pic>
          <p:nvPicPr>
            <p:cNvPr id="1026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74995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3667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" descr="http://fc02.deviantart.net/fs18/f/2007/144/a/9/soldier_clipart_by_OrianaCarthen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18998" y="2413912"/>
              <a:ext cx="1274795" cy="24277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Box 19"/>
          <p:cNvSpPr txBox="1"/>
          <p:nvPr/>
        </p:nvSpPr>
        <p:spPr>
          <a:xfrm>
            <a:off x="547964" y="1111086"/>
            <a:ext cx="3178090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Нормы-правила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– это нормы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поведения людей в обществе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.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7618" y="267494"/>
            <a:ext cx="200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форме</a:t>
            </a:r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79839" y="1059582"/>
            <a:ext cx="2042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29" name="Picture 2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2" y="1455687"/>
            <a:ext cx="841730" cy="12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5" y="1059582"/>
            <a:ext cx="7236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это специально придуманные и чётко прописанные правила и нормы поведения человека в обществе, за нарушение которых человек несёт ответственность, вплоть до определённого наказания.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79840" y="2745805"/>
            <a:ext cx="2213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Неформальные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850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27784" y="1325255"/>
            <a:ext cx="640829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Правоохранительные органы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</a:t>
            </a:r>
            <a:r>
              <a:rPr lang="ru-RU" sz="2600" dirty="0">
                <a:solidFill>
                  <a:srgbClr val="FA870F"/>
                </a:solidFill>
                <a:latin typeface="+mj-lt"/>
              </a:rPr>
              <a:t>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это </a:t>
            </a:r>
            <a:r>
              <a:rPr lang="ru-RU" sz="2600" dirty="0" err="1" smtClean="0">
                <a:solidFill>
                  <a:srgbClr val="0E102D"/>
                </a:solidFill>
                <a:latin typeface="+mj-lt"/>
              </a:rPr>
              <a:t>упол-номоченные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 государством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структуры, которые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осуществляют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контроль над соблюдением законности и </a:t>
            </a:r>
            <a:r>
              <a:rPr lang="ru-RU" sz="2600" dirty="0" err="1" smtClean="0">
                <a:solidFill>
                  <a:srgbClr val="0E102D"/>
                </a:solidFill>
                <a:latin typeface="+mj-lt"/>
              </a:rPr>
              <a:t>правопоря-дка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, а также защиту прав и свобод человека и борьбу с преступностью.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551599"/>
            <a:ext cx="1816021" cy="20403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05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" y="489053"/>
            <a:ext cx="7650725" cy="4165395"/>
          </a:xfrm>
          <a:prstGeom prst="rect">
            <a:avLst/>
          </a:prstGeom>
        </p:spPr>
      </p:pic>
      <p:pic>
        <p:nvPicPr>
          <p:cNvPr id="21" name="Picture 4" descr="http://abali.ru/wp-content/uploads/2010/12/gerb-mv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24" y="3205458"/>
            <a:ext cx="2340657" cy="13823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4" descr="ФТС.Эмблема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560" y="3085584"/>
            <a:ext cx="1384292" cy="1680190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6" descr="ГУФСИН.Эмблема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536" y="3145245"/>
            <a:ext cx="1461370" cy="158310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1562" y="3292964"/>
            <a:ext cx="915235" cy="1451399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8" descr="ФССП.Эмблема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6918" y="3228696"/>
            <a:ext cx="1396732" cy="153685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0" descr="http://www.tisul.ru/attaches/106/fsb_embl.gif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590" y="3076031"/>
            <a:ext cx="892205" cy="172153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2" descr="https://upload.wikimedia.org/wikipedia/commons/b/b0/Gerb_FSKN_RF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3653" y="3271194"/>
            <a:ext cx="1182953" cy="1267168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 descr="http://images.vector-images.com/104/prokuratura_emb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95" y="3154655"/>
            <a:ext cx="1319104" cy="1447696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http://biwork.ru/images/stories/2013/01/17/skp_emblema3.gif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659" y="3059678"/>
            <a:ext cx="1290604" cy="1572311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ttp://to02.minjust.ru/sites/default/files/minjust_25.gif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1851" y="3175887"/>
            <a:ext cx="1294625" cy="141686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Группа 4"/>
          <p:cNvGrpSpPr/>
          <p:nvPr/>
        </p:nvGrpSpPr>
        <p:grpSpPr>
          <a:xfrm>
            <a:off x="672403" y="700927"/>
            <a:ext cx="7799194" cy="1510424"/>
            <a:chOff x="419693" y="700927"/>
            <a:chExt cx="7799194" cy="1510424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48264" y="705662"/>
              <a:ext cx="1270623" cy="1505689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419693" y="700927"/>
              <a:ext cx="58609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200" dirty="0">
                  <a:solidFill>
                    <a:srgbClr val="0E102D"/>
                  </a:solidFill>
                  <a:latin typeface="+mj-lt"/>
                </a:rPr>
                <a:t>Правоохранительные органы:</a:t>
              </a:r>
            </a:p>
          </p:txBody>
        </p:sp>
      </p:grpSp>
      <p:sp>
        <p:nvSpPr>
          <p:cNvPr id="2" name="Прямоугольник 1"/>
          <p:cNvSpPr/>
          <p:nvPr/>
        </p:nvSpPr>
        <p:spPr>
          <a:xfrm>
            <a:off x="950854" y="1433278"/>
            <a:ext cx="2316660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министерства,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22351" y="2291964"/>
            <a:ext cx="18681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комитеты.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922351" y="1862621"/>
            <a:ext cx="332655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2200" dirty="0">
                <a:solidFill>
                  <a:srgbClr val="0E102D"/>
                </a:solidFill>
                <a:latin typeface="+mj-lt"/>
              </a:rPr>
              <a:t>федеральные службы,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61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1118585" y="1070775"/>
            <a:ext cx="1472397" cy="1582274"/>
            <a:chOff x="1118585" y="1070775"/>
            <a:chExt cx="1472397" cy="1582274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1118585" y="2191384"/>
              <a:ext cx="14723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 юстиции</a:t>
              </a:r>
            </a:p>
          </p:txBody>
        </p:sp>
        <p:pic>
          <p:nvPicPr>
            <p:cNvPr id="32" name="Picture 2" descr="http://to02.minjust.ru/sites/default/files/minjust_2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09" y="1070775"/>
              <a:ext cx="1022979" cy="1096633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Группа 9"/>
          <p:cNvGrpSpPr/>
          <p:nvPr/>
        </p:nvGrpSpPr>
        <p:grpSpPr>
          <a:xfrm>
            <a:off x="2545952" y="1089309"/>
            <a:ext cx="1898013" cy="1563740"/>
            <a:chOff x="2545952" y="1089309"/>
            <a:chExt cx="1898013" cy="1563740"/>
          </a:xfrm>
        </p:grpSpPr>
        <p:sp>
          <p:nvSpPr>
            <p:cNvPr id="35" name="Прямоугольник 34"/>
            <p:cNvSpPr/>
            <p:nvPr/>
          </p:nvSpPr>
          <p:spPr>
            <a:xfrm>
              <a:off x="2809514" y="2191384"/>
              <a:ext cx="13708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Министерство</a:t>
              </a:r>
            </a:p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 внутренних дел</a:t>
              </a:r>
              <a:r>
                <a:rPr lang="ru-RU" sz="1200" b="1" dirty="0" smtClean="0">
                  <a:latin typeface="+mj-lt"/>
                </a:rPr>
                <a:t> </a:t>
              </a:r>
              <a:endParaRPr lang="ru-RU" sz="1200" b="1" dirty="0">
                <a:latin typeface="+mj-lt"/>
              </a:endParaRPr>
            </a:p>
          </p:txBody>
        </p:sp>
        <p:pic>
          <p:nvPicPr>
            <p:cNvPr id="34" name="Picture 4" descr="http://abali.ru/wp-content/uploads/2010/12/gerb-mv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952" y="1089309"/>
              <a:ext cx="1898013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4560324" y="1089309"/>
            <a:ext cx="803425" cy="1374999"/>
            <a:chOff x="4560324" y="1089309"/>
            <a:chExt cx="803425" cy="1374999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4560324" y="2187309"/>
              <a:ext cx="8034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Полиция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36" name="Picture 6" descr="http://images.vector-images.com/104/police2011_patch_n14464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604" y="1089309"/>
              <a:ext cx="706867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" name="Группа 11"/>
          <p:cNvGrpSpPr/>
          <p:nvPr/>
        </p:nvGrpSpPr>
        <p:grpSpPr>
          <a:xfrm>
            <a:off x="5665645" y="1070775"/>
            <a:ext cx="636024" cy="1399447"/>
            <a:chOff x="5665645" y="1070775"/>
            <a:chExt cx="636024" cy="1399447"/>
          </a:xfrm>
        </p:grpSpPr>
        <p:sp>
          <p:nvSpPr>
            <p:cNvPr id="39" name="Прямоугольник 38"/>
            <p:cNvSpPr/>
            <p:nvPr/>
          </p:nvSpPr>
          <p:spPr>
            <a:xfrm>
              <a:off x="5665645" y="2193223"/>
              <a:ext cx="6360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ФСБ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38" name="Picture 10" descr="http://www.tisul.ru/attaches/106/fsb_emb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181" y="1070775"/>
              <a:ext cx="5809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Группа 12"/>
          <p:cNvGrpSpPr/>
          <p:nvPr/>
        </p:nvGrpSpPr>
        <p:grpSpPr>
          <a:xfrm>
            <a:off x="6543529" y="1074190"/>
            <a:ext cx="1046465" cy="1370217"/>
            <a:chOff x="6543529" y="1074190"/>
            <a:chExt cx="1046465" cy="1370217"/>
          </a:xfrm>
        </p:grpSpPr>
        <p:pic>
          <p:nvPicPr>
            <p:cNvPr id="40" name="Picture 12" descr="https://upload.wikimedia.org/wikipedia/commons/b/b0/Gerb_FSKN_R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529" y="1074190"/>
              <a:ext cx="104646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" name="Прямоугольник 40"/>
            <p:cNvSpPr/>
            <p:nvPr/>
          </p:nvSpPr>
          <p:spPr>
            <a:xfrm>
              <a:off x="6748755" y="2167408"/>
              <a:ext cx="6360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ФСКН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</p:grpSp>
      <p:grpSp>
        <p:nvGrpSpPr>
          <p:cNvPr id="14" name="Группа 13"/>
          <p:cNvGrpSpPr/>
          <p:nvPr/>
        </p:nvGrpSpPr>
        <p:grpSpPr>
          <a:xfrm>
            <a:off x="541239" y="2776938"/>
            <a:ext cx="1751307" cy="1597467"/>
            <a:chOff x="541239" y="2776938"/>
            <a:chExt cx="1751307" cy="1597467"/>
          </a:xfrm>
        </p:grpSpPr>
        <p:sp>
          <p:nvSpPr>
            <p:cNvPr id="43" name="Прямоугольник 42"/>
            <p:cNvSpPr/>
            <p:nvPr/>
          </p:nvSpPr>
          <p:spPr>
            <a:xfrm>
              <a:off x="541239" y="3912740"/>
              <a:ext cx="17513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таможенная служба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42" name="Picture 14" descr="ФТС.Эмблема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0" y="2776938"/>
              <a:ext cx="9235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Группа 14"/>
          <p:cNvGrpSpPr/>
          <p:nvPr/>
        </p:nvGrpSpPr>
        <p:grpSpPr>
          <a:xfrm>
            <a:off x="2153092" y="2776938"/>
            <a:ext cx="1890973" cy="1597466"/>
            <a:chOff x="2153092" y="2776938"/>
            <a:chExt cx="1890973" cy="1597466"/>
          </a:xfrm>
        </p:grpSpPr>
        <p:sp>
          <p:nvSpPr>
            <p:cNvPr id="44" name="Прямоугольник 43"/>
            <p:cNvSpPr/>
            <p:nvPr/>
          </p:nvSpPr>
          <p:spPr>
            <a:xfrm>
              <a:off x="2153092" y="3912739"/>
              <a:ext cx="18909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служба исполнения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наказаний</a:t>
              </a:r>
            </a:p>
          </p:txBody>
        </p:sp>
        <p:pic>
          <p:nvPicPr>
            <p:cNvPr id="45" name="Picture 16" descr="ГУФСИН.Эмблема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86" y="2776938"/>
              <a:ext cx="103476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" name="Группа 15"/>
          <p:cNvGrpSpPr/>
          <p:nvPr/>
        </p:nvGrpSpPr>
        <p:grpSpPr>
          <a:xfrm>
            <a:off x="3851831" y="2776938"/>
            <a:ext cx="1864768" cy="1597465"/>
            <a:chOff x="3851831" y="2776938"/>
            <a:chExt cx="1864768" cy="1597465"/>
          </a:xfrm>
        </p:grpSpPr>
        <p:sp>
          <p:nvSpPr>
            <p:cNvPr id="46" name="Прямоугольник 45"/>
            <p:cNvSpPr/>
            <p:nvPr/>
          </p:nvSpPr>
          <p:spPr>
            <a:xfrm>
              <a:off x="3851831" y="3912738"/>
              <a:ext cx="1864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служба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судебных </a:t>
              </a:r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приставов 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47" name="Picture 18" descr="ФССП.Эмблема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287" y="2776938"/>
              <a:ext cx="101876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7" name="Группа 16"/>
          <p:cNvGrpSpPr/>
          <p:nvPr/>
        </p:nvGrpSpPr>
        <p:grpSpPr>
          <a:xfrm>
            <a:off x="5396400" y="2776938"/>
            <a:ext cx="1661792" cy="1788970"/>
            <a:chOff x="5396400" y="2776938"/>
            <a:chExt cx="1661792" cy="1788970"/>
          </a:xfrm>
        </p:grpSpPr>
        <p:sp>
          <p:nvSpPr>
            <p:cNvPr id="50" name="Прямоугольник 49"/>
            <p:cNvSpPr/>
            <p:nvPr/>
          </p:nvSpPr>
          <p:spPr>
            <a:xfrm>
              <a:off x="5396400" y="3919577"/>
              <a:ext cx="1661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Прокуратура Российской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Федерации</a:t>
              </a:r>
            </a:p>
          </p:txBody>
        </p:sp>
        <p:pic>
          <p:nvPicPr>
            <p:cNvPr id="48" name="Picture 20" descr="http://images.vector-images.com/104/prokuratura_emb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99" y="2776938"/>
              <a:ext cx="102139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Группа 19"/>
          <p:cNvGrpSpPr/>
          <p:nvPr/>
        </p:nvGrpSpPr>
        <p:grpSpPr>
          <a:xfrm>
            <a:off x="6617361" y="2653049"/>
            <a:ext cx="1985400" cy="1728193"/>
            <a:chOff x="6617361" y="2653049"/>
            <a:chExt cx="1985400" cy="1728193"/>
          </a:xfrm>
        </p:grpSpPr>
        <p:sp>
          <p:nvSpPr>
            <p:cNvPr id="49" name="Прямоугольник 48"/>
            <p:cNvSpPr/>
            <p:nvPr/>
          </p:nvSpPr>
          <p:spPr>
            <a:xfrm>
              <a:off x="6617361" y="3919577"/>
              <a:ext cx="1985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Следственный комитет Российской Федерации</a:t>
              </a:r>
            </a:p>
          </p:txBody>
        </p:sp>
        <p:pic>
          <p:nvPicPr>
            <p:cNvPr id="51" name="Picture 22" descr="http://biwork.ru/images/stories/2013/01/17/skp_emblema3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104" y="2653049"/>
              <a:ext cx="92012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25" name="Прямая соединительная линия 24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43893" y="320338"/>
            <a:ext cx="885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Правоохранительные органы Российской Федерации </a:t>
            </a:r>
          </a:p>
        </p:txBody>
      </p:sp>
      <p:pic>
        <p:nvPicPr>
          <p:cNvPr id="52" name="Рисунок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08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3567618" y="267494"/>
            <a:ext cx="20087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форме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9840" y="2745805"/>
            <a:ext cx="2213012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Неформальные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97" y="3263081"/>
            <a:ext cx="728697" cy="1688752"/>
          </a:xfrm>
          <a:prstGeom prst="rect">
            <a:avLst/>
          </a:prstGeom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/>
          <p:cNvSpPr/>
          <p:nvPr/>
        </p:nvSpPr>
        <p:spPr>
          <a:xfrm>
            <a:off x="2195736" y="2742928"/>
            <a:ext cx="679239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исторически сложившиеся в процессе развития общества правила, которых 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люди придерживаются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в повседневной жизни  и руководствуются ими для принятия каких-либо решений.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9839" y="1059582"/>
            <a:ext cx="204235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Формальные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29" name="Picture 2" descr="http://images.vector-images.com/104/police2011_patch_n14464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2" y="1455687"/>
            <a:ext cx="841730" cy="1232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907705" y="1059582"/>
            <a:ext cx="72362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0E102D"/>
                </a:solidFill>
                <a:latin typeface="+mj-lt"/>
              </a:rPr>
              <a:t>– это специально придуманные и чётко прописанные правила и нормы поведения человека в обществе, за нарушение которых человек несёт ответственность, вплоть до определённого наказания.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9838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76914" y="627533"/>
            <a:ext cx="5301521" cy="482453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1997" y="3263081"/>
            <a:ext cx="728697" cy="1688752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661854" y="1338233"/>
            <a:ext cx="294984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0E102D"/>
                </a:solidFill>
                <a:latin typeface="+mj-lt"/>
              </a:rPr>
              <a:t>Осуждение </a:t>
            </a:r>
            <a:endParaRPr lang="ru-RU" sz="4000" dirty="0">
              <a:latin typeface="+mj-lt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661854" y="2231982"/>
            <a:ext cx="277832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0E102D"/>
                </a:solidFill>
                <a:latin typeface="+mj-lt"/>
              </a:rPr>
              <a:t>Порицание</a:t>
            </a:r>
            <a:endParaRPr lang="ru-RU" sz="4000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661854" y="3097382"/>
            <a:ext cx="32351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 smtClean="0">
                <a:solidFill>
                  <a:srgbClr val="0E102D"/>
                </a:solidFill>
                <a:latin typeface="+mj-lt"/>
              </a:rPr>
              <a:t>Неодобрение</a:t>
            </a:r>
            <a:endParaRPr lang="ru-RU" sz="4000" dirty="0">
              <a:latin typeface="+mj-lt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7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upload.wikimedia.org/wikipedia/commons/e/e5/Greece-geo-stub.png"/>
          <p:cNvPicPr>
            <a:picLocks noChangeAspect="1" noChangeArrowheads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657" y="677340"/>
            <a:ext cx="3267000" cy="3331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82610" y="2829949"/>
            <a:ext cx="8759129" cy="1685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0350" b="1">
                <a:latin typeface="DS Greece" panose="03030000000000000000" pitchFamily="66" charset="-52"/>
              </a:rPr>
              <a:t>Древняя Греция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45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09317" y="186775"/>
            <a:ext cx="432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сфере применения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147" y="843558"/>
            <a:ext cx="81896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Моральные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нормы поведения, нарушение которых вызывает осуждение в обществе.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33147" y="1563638"/>
            <a:ext cx="847770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Религиозные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правила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поведения,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принятые в религиозных  обществах.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33146" y="2283718"/>
            <a:ext cx="818967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FA870F"/>
                </a:solidFill>
                <a:latin typeface="+mj-lt"/>
              </a:rPr>
              <a:t>Политические</a:t>
            </a:r>
            <a:r>
              <a:rPr lang="ru-RU" sz="2200" dirty="0" smtClean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правила, которые регулируют отношения между обществом и государством в политической сфере, по поводу государственной власти (её завоевания, удержания и использования).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33147" y="3651870"/>
            <a:ext cx="84049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Эстетические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закрепляют представления человека о красивом и некрасивом. 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234" y="4322589"/>
            <a:ext cx="8239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Правовые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принятые нормы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поведения людей в обществе,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которые установлены государством.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737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409317" y="186775"/>
            <a:ext cx="4325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По сфере применения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33147" y="843558"/>
            <a:ext cx="818967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Моральные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нормы поведения, нарушение которых вызывает осуждение в обществе.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355234" y="4322589"/>
            <a:ext cx="823959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solidFill>
                  <a:srgbClr val="FA870F"/>
                </a:solidFill>
                <a:latin typeface="+mj-lt"/>
              </a:rPr>
              <a:t>Правовые</a:t>
            </a:r>
            <a:r>
              <a:rPr lang="ru-RU" sz="2200" dirty="0">
                <a:latin typeface="+mj-lt"/>
              </a:rPr>
              <a:t>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– это принятые нормы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поведения людей в обществе,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которые установлены государством. 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Группа 10"/>
          <p:cNvGrpSpPr/>
          <p:nvPr/>
        </p:nvGrpSpPr>
        <p:grpSpPr>
          <a:xfrm>
            <a:off x="3860380" y="2580611"/>
            <a:ext cx="1423241" cy="2339493"/>
            <a:chOff x="7026062" y="2136681"/>
            <a:chExt cx="1423241" cy="2339493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20758" y="2787774"/>
              <a:ext cx="728545" cy="1688400"/>
            </a:xfrm>
            <a:prstGeom prst="rect">
              <a:avLst/>
            </a:prstGeom>
          </p:spPr>
        </p:pic>
        <p:pic>
          <p:nvPicPr>
            <p:cNvPr id="15" name="Picture 2" descr="http://prom-teplici.ru/images/why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26062" y="2136681"/>
              <a:ext cx="841171" cy="96479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3.45679E-6 L -0.00521 -0.527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263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://mediasubs.ru/group/uploads/me/metodyi-privlecheniya-deneg-i-udachi-i-realizatsii-zhelanij/image/1448540673-339790-58430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5467"/>
            <a:ext cx="9144001" cy="515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upload.wikimedia.org/wikipedia/commons/thumb/c/c2/Human_evolution_scheme.svg/2000px-Human_evolution_scheme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95673" y="1923678"/>
            <a:ext cx="6352655" cy="2264722"/>
          </a:xfrm>
          <a:prstGeom prst="rect">
            <a:avLst/>
          </a:prstGeom>
          <a:noFill/>
          <a:effectLst>
            <a:glow rad="25400">
              <a:schemeClr val="tx1">
                <a:lumMod val="50000"/>
                <a:lumOff val="50000"/>
                <a:alpha val="44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82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75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demiart.ru/forum/uploads9/post-730900-133106740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9239" y="2470412"/>
            <a:ext cx="693751" cy="827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3013" y="2544722"/>
            <a:ext cx="7429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ttp://heroesportal.net/pictures/library/h3/objects/hut_of_the_magi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6004" y="2527474"/>
            <a:ext cx="742950" cy="885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11" y="175401"/>
            <a:ext cx="1141979" cy="1093566"/>
          </a:xfrm>
          <a:prstGeom prst="rect">
            <a:avLst/>
          </a:prstGeom>
        </p:spPr>
      </p:pic>
      <p:grpSp>
        <p:nvGrpSpPr>
          <p:cNvPr id="16" name="Группа 15"/>
          <p:cNvGrpSpPr/>
          <p:nvPr/>
        </p:nvGrpSpPr>
        <p:grpSpPr>
          <a:xfrm>
            <a:off x="329129" y="142856"/>
            <a:ext cx="2227071" cy="1522770"/>
            <a:chOff x="329129" y="142856"/>
            <a:chExt cx="2227071" cy="1522770"/>
          </a:xfrm>
        </p:grpSpPr>
        <p:sp>
          <p:nvSpPr>
            <p:cNvPr id="10" name="Выноска-облако 9"/>
            <p:cNvSpPr/>
            <p:nvPr/>
          </p:nvSpPr>
          <p:spPr>
            <a:xfrm>
              <a:off x="329129" y="142856"/>
              <a:ext cx="2227071" cy="1522770"/>
            </a:xfrm>
            <a:prstGeom prst="cloudCallout">
              <a:avLst>
                <a:gd name="adj1" fmla="val 73748"/>
                <a:gd name="adj2" fmla="val 42126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24048" y="504171"/>
              <a:ext cx="18836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Ты знаешь</a:t>
              </a:r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, в чем разница между добром и злом?</a:t>
              </a:r>
            </a:p>
            <a:p>
              <a:pPr defTabSz="685800"/>
              <a:endParaRPr lang="ru-RU" sz="1350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7" name="Группа 16"/>
          <p:cNvGrpSpPr/>
          <p:nvPr/>
        </p:nvGrpSpPr>
        <p:grpSpPr>
          <a:xfrm>
            <a:off x="5364088" y="339502"/>
            <a:ext cx="3534457" cy="1343597"/>
            <a:chOff x="5609542" y="125909"/>
            <a:chExt cx="3534457" cy="1343597"/>
          </a:xfrm>
        </p:grpSpPr>
        <p:sp>
          <p:nvSpPr>
            <p:cNvPr id="20" name="Выноска-облако 19"/>
            <p:cNvSpPr/>
            <p:nvPr/>
          </p:nvSpPr>
          <p:spPr>
            <a:xfrm>
              <a:off x="5609542" y="125909"/>
              <a:ext cx="3534457" cy="1343597"/>
            </a:xfrm>
            <a:prstGeom prst="cloudCallout">
              <a:avLst>
                <a:gd name="adj1" fmla="val -29791"/>
                <a:gd name="adj2" fmla="val 7155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08091" y="404759"/>
              <a:ext cx="2735846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Конечно</a:t>
              </a:r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. Добро – это когда я украду чужой скот и чужих </a:t>
              </a:r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жён</a:t>
              </a:r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, а зло – когда у меня </a:t>
              </a:r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украдут!</a:t>
              </a:r>
              <a:endParaRPr lang="ru-RU" sz="1350" dirty="0">
                <a:solidFill>
                  <a:prstClr val="black"/>
                </a:solidFill>
                <a:latin typeface="PF Centro Slab Pro (Заголовки)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242" y="1950921"/>
            <a:ext cx="912707" cy="1479626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701" y="2285229"/>
            <a:ext cx="912707" cy="147962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2954" y="1956898"/>
            <a:ext cx="912707" cy="147962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6" y="1404369"/>
            <a:ext cx="912707" cy="147962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4256" y="1562829"/>
            <a:ext cx="2040212" cy="36288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2088" y="1207421"/>
            <a:ext cx="1981477" cy="36825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11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69136E-6 L 0.51788 -0.0268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72" y="-188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-4.81481E-6 L -0.52465 0.02716 " pathEditMode="relative" rAng="0" ptsTypes="AA">
                                      <p:cBhvr>
                                        <p:cTn id="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 descr="http://industryart.ru/wp-content/uploads/2014/11/gosdum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4" b="18770"/>
          <a:stretch/>
        </p:blipFill>
        <p:spPr bwMode="auto">
          <a:xfrm>
            <a:off x="444845" y="1030369"/>
            <a:ext cx="8254310" cy="288031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Прямоугольник 1"/>
          <p:cNvSpPr/>
          <p:nvPr/>
        </p:nvSpPr>
        <p:spPr>
          <a:xfrm>
            <a:off x="791196" y="4040684"/>
            <a:ext cx="756160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Вступают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в силу сразу после принятия соответствующего решения и практически одинаковы для всех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обществ.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05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9870" y="0"/>
            <a:ext cx="9203870" cy="5143500"/>
          </a:xfrm>
          <a:prstGeom prst="rect">
            <a:avLst/>
          </a:prstGeom>
        </p:spPr>
      </p:pic>
      <p:pic>
        <p:nvPicPr>
          <p:cNvPr id="15" name="Picture 2" descr="http://img00.deviantart.net/e42a/i/2012/180/6/f/road_png_stock_by_doloresdevelde-d55c9nc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88" r="16927"/>
          <a:stretch/>
        </p:blipFill>
        <p:spPr bwMode="auto">
          <a:xfrm>
            <a:off x="-59870" y="2594454"/>
            <a:ext cx="9227228" cy="2549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7989" y="3442718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/>
          <p:cNvSpPr txBox="1"/>
          <p:nvPr/>
        </p:nvSpPr>
        <p:spPr>
          <a:xfrm rot="640521">
            <a:off x="7430458" y="3684310"/>
            <a:ext cx="1183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b="1" dirty="0" smtClean="0">
                <a:solidFill>
                  <a:prstClr val="black"/>
                </a:solidFill>
              </a:rPr>
              <a:t>Тюрьма</a:t>
            </a:r>
            <a:endParaRPr lang="ru-RU" b="1" dirty="0">
              <a:solidFill>
                <a:prstClr val="black"/>
              </a:solidFill>
            </a:endParaRPr>
          </a:p>
        </p:txBody>
      </p:sp>
      <p:grpSp>
        <p:nvGrpSpPr>
          <p:cNvPr id="19" name="Группа 18"/>
          <p:cNvGrpSpPr/>
          <p:nvPr/>
        </p:nvGrpSpPr>
        <p:grpSpPr>
          <a:xfrm>
            <a:off x="9167358" y="1563638"/>
            <a:ext cx="3559820" cy="1564488"/>
            <a:chOff x="5914197" y="1674020"/>
            <a:chExt cx="3402650" cy="1564488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4197" y="1771750"/>
              <a:ext cx="1298237" cy="1466758"/>
            </a:xfrm>
            <a:prstGeom prst="rect">
              <a:avLst/>
            </a:prstGeom>
          </p:spPr>
        </p:pic>
        <p:grpSp>
          <p:nvGrpSpPr>
            <p:cNvPr id="18" name="Группа 17"/>
            <p:cNvGrpSpPr/>
            <p:nvPr/>
          </p:nvGrpSpPr>
          <p:grpSpPr>
            <a:xfrm>
              <a:off x="7020272" y="1674020"/>
              <a:ext cx="2296575" cy="1463304"/>
              <a:chOff x="6168771" y="2718106"/>
              <a:chExt cx="2296575" cy="1463304"/>
            </a:xfrm>
          </p:grpSpPr>
          <p:pic>
            <p:nvPicPr>
              <p:cNvPr id="17" name="Рисунок 1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168771" y="2718106"/>
                <a:ext cx="2296575" cy="1463304"/>
              </a:xfrm>
              <a:prstGeom prst="rect">
                <a:avLst/>
              </a:prstGeom>
            </p:spPr>
          </p:pic>
          <p:pic>
            <p:nvPicPr>
              <p:cNvPr id="30" name="Picture 6" descr="https://upload.wikimedia.org/wikipedia/commons/8/8c/Blaulicht.gif"/>
              <p:cNvPicPr>
                <a:picLocks noChangeAspect="1" noChangeArrowheads="1" noCrop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08512" y="2931790"/>
                <a:ext cx="108546" cy="12490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4" name="Рисунок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011" y="175401"/>
            <a:ext cx="1141979" cy="109356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02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69136E-6 L 4.44444E-6 0.00031 L -0.05365 0.00155 C -0.06025 0.00217 -0.06684 0.0034 -0.07344 0.00371 L -0.15608 0.00803 L -0.19757 0.01204 C -0.20608 0.01667 -0.19827 0.01297 -0.21476 0.01636 C -0.21737 0.01667 -0.22014 0.01821 -0.22275 0.01821 C -0.25469 0.02038 -0.28681 0.0213 -0.31875 0.02254 C -0.33247 0.02439 -0.3316 0.02315 -0.34132 0.02686 C -0.34341 0.02747 -0.34514 0.02809 -0.34688 0.02871 C -0.3507 0.03056 -0.35313 0.03272 -0.35747 0.03303 L -0.48125 0.03488 C -0.48403 0.03612 -0.48646 0.03858 -0.48941 0.03889 C -0.51233 0.04167 -0.50174 0.04013 -0.52118 0.04321 C -0.54011 0.05062 -0.50348 0.03673 -0.54011 0.04754 C -0.54289 0.04846 -0.54549 0.05155 -0.54809 0.05186 C -0.56546 0.05371 -0.58351 0.05309 -0.60122 0.05402 C -0.604 0.05587 -0.60643 0.05834 -0.60921 0.06019 C -0.61441 0.06389 -0.62118 0.0642 -0.62657 0.06451 C -0.64914 0.06544 -0.67188 0.06575 -0.69445 0.06636 C -0.70469 0.06698 -0.71493 0.06667 -0.72518 0.06821 C -0.73421 0.06945 -0.74289 0.07377 -0.75174 0.07439 L -0.81042 0.07871 C -0.82587 0.08365 -0.8073 0.07809 -0.83577 0.08272 C -0.83785 0.08334 -0.84011 0.08457 -0.84237 0.08488 C -0.85209 0.08612 -0.86198 0.08642 -0.87171 0.08704 C -0.87309 0.08766 -0.87431 0.08889 -0.8757 0.0892 C -0.8948 0.09321 -0.94306 0.09321 -0.94896 0.09321 C -0.95417 0.09445 -0.95955 0.09476 -0.96493 0.09568 C -0.96754 0.0963 -0.97014 0.09723 -0.97292 0.09784 C -0.97605 0.09846 -0.979 0.09939 -0.98212 0.1 C -0.99098 0.10124 -1.00018 0.10247 -1.00903 0.10371 C -1.01077 0.10433 -1.0125 0.10494 -1.01424 0.10587 C -1.01563 0.10649 -1.01684 0.10741 -1.01823 0.10803 C -1.02171 0.10896 -1.02535 0.10926 -1.02882 0.11019 C -1.04167 0.11667 -1.01737 0.10463 -1.04636 0.1142 C -1.04809 0.11482 -1.04966 0.11729 -1.05174 0.11852 C -1.05695 0.1213 -1.06945 0.12192 -1.07292 0.12254 C -1.07605 0.12315 -1.07917 0.12408 -1.0823 0.1247 C -1.08351 0.12531 -1.0849 0.12593 -1.08629 0.12686 C -1.08803 0.12809 -1.08959 0.12994 -1.09167 0.13087 C -1.09341 0.1321 -1.09514 0.13241 -1.09688 0.13303 C -1.10625 0.13704 -1.09445 0.13365 -1.11025 0.13704 C -1.12171 0.14321 -1.10782 0.13457 -1.11702 0.14352 C -1.11823 0.14476 -1.1198 0.14476 -1.12101 0.14568 C -1.12188 0.14692 -1.12257 0.14877 -1.12362 0.1497 C -1.12535 0.15155 -1.12726 0.15247 -1.12882 0.15402 C -1.13195 0.1571 -1.13664 0.16112 -1.13941 0.16636 C -1.14046 0.16821 -1.14132 0.17007 -1.14202 0.17254 C -1.14775 0.19013 -1.13785 0.16575 -1.14636 0.18704 C -1.15487 0.20988 -1.14792 0.19198 -1.15539 0.20587 C -1.16094 0.21636 -1.15487 0.20865 -1.16216 0.21636 C -1.1698 0.23396 -1.15712 0.20649 -1.17275 0.23087 C -1.17553 0.23519 -1.17726 0.24013 -1.17952 0.24352 L -1.18837 0.25186 C -1.1948 0.26821 -1.1849 0.24846 -1.1948 0.26235 C -1.1948 0.2642 -1.19532 0.26667 -1.19757 0.26821 C -1.19879 0.27068 -1.19983 0.27254 -1.20035 0.2747 C -1.20469 0.28951 -1.19983 0.27346 -1.20504 0.2855 C -1.20869 0.29291 -1.20712 0.29352 -1.21007 0.3 C -1.21355 0.30402 -1.21684 0.30741 -1.21893 0.31235 C -1.22431 0.32747 -1.21719 0.30834 -1.22414 0.32686 C -1.22414 0.32933 -1.22483 0.33149 -1.2257 0.33334 C -1.22709 0.33519 -1.22744 0.33766 -1.2283 0.33951 C -1.22865 0.34105 -1.22917 0.34198 -1.22987 0.34352 C -1.23889 0.35865 -1.23039 0.34661 -1.23681 0.35618 C -1.23941 0.36698 -1.23681 0.35834 -1.24167 0.36667 C -1.24202 0.36821 -1.24341 0.37068 -1.2441 0.37254 C -1.24462 0.37562 -1.24688 0.3784 -1.24827 0.38118 C -1.24862 0.38334 -1.24914 0.3855 -1.24948 0.38766 C -1.24966 0.39044 -1.24966 0.39321 -1.25087 0.39599 C -1.25209 0.3997 -1.25382 0.40247 -1.25487 0.40618 C -1.25591 0.41019 -1.25643 0.41451 -1.2573 0.41852 C -1.2573 0.42099 -1.25955 0.42284 -1.2599 0.425 C -1.26129 0.42778 -1.26216 0.43056 -1.2625 0.43365 C -1.26337 0.43519 -1.26372 0.43766 -1.26424 0.43951 C -1.27032 0.45679 -1.26875 0.44599 -1.27223 0.46235 C -1.27292 0.46513 -1.27396 0.47408 -1.27483 0.47717 C -1.27639 0.48149 -1.27848 0.4855 -1.28021 0.48982 L -1.28299 0.49599 C -1.28334 0.49939 -1.28369 0.50278 -1.28438 0.50618 C -1.2875 0.52531 -1.28612 0.51235 -1.28959 0.52933 C -1.29028 0.5321 -1.29046 0.53488 -1.29098 0.53735 C -1.29184 0.54167 -1.29271 0.54568 -1.29358 0.55 C -1.29393 0.55217 -1.29428 0.55433 -1.29497 0.55618 C -1.29566 0.55988 -1.29653 0.56358 -1.29757 0.56698 C -1.29827 0.56883 -1.29966 0.57068 -1.30018 0.57284 C -1.30139 0.57717 -1.30209 0.58149 -1.30296 0.5855 L -1.30695 0.60402 C -1.30816 0.61019 -1.30869 0.61235 -1.30955 0.61914 C -1.31007 0.62315 -1.31025 0.62747 -1.31094 0.63149 C -1.3125 0.64044 -1.31285 0.64136 -1.31511 0.64784 L -1.26424 0.70247 L -1.26424 0.70309 " pathEditMode="relative" rAng="0" ptsTypes="AAAAAAAAAAAAAAAAAAAAAAAAAAAAAAAAAAAAAAAAAAAAAAAAAAAAAAAAAAAAAAAAAAAAAAAAAAAAAAAAAAAAAAAAAAAAAAA">
                                      <p:cBhvr>
                                        <p:cTn id="6" dur="6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4" y="351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201920" y="7908340"/>
            <a:ext cx="7953895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контроль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за соблюдением правовых норм осуществляют государственные правоохранительные органы.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96937" y="3841356"/>
            <a:ext cx="85501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Устанавливаются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и закрепляются государством в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специальных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законодательных актах: конституциях, законах, указах,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декретах. 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970" y="1132747"/>
            <a:ext cx="1581340" cy="2433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26" name="Picture 2" descr="http://www.sovinformburo.com/voenpravo/om2352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4417" y="1133275"/>
            <a:ext cx="1624800" cy="243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cikrf.ru/news/relevant/2011/08/31/ukaz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1324" y="1124611"/>
            <a:ext cx="1624800" cy="24372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ot.mpei.ru/do/eres/hist/data/lesson_8_final/data/img/dekret_o_mir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8231" y="1134498"/>
            <a:ext cx="1624800" cy="242731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711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15816" y="1079034"/>
            <a:ext cx="5832648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Статья 15</a:t>
            </a:r>
          </a:p>
          <a:p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Органы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государственной власти, органы местного самоуправления, должностные лица, граждане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и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их объединения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обязаны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соблюдать Конституцию Российской Федерации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и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законы.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2411760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354806"/>
            <a:ext cx="1581340" cy="24338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9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 descr="http://www.bankoboev.ru/fons/NjQ1Mw==/Bankoboev.Ru_doroga_mimo_le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" y="-4762"/>
            <a:ext cx="9139907" cy="5148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477" y="346833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 rot="640521">
            <a:off x="7758056" y="3771247"/>
            <a:ext cx="13935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000" b="1" dirty="0" smtClean="0">
                <a:solidFill>
                  <a:prstClr val="black"/>
                </a:solidFill>
              </a:rPr>
              <a:t>РИМ</a:t>
            </a:r>
            <a:endParaRPr lang="ru-RU" sz="2000" b="1" dirty="0">
              <a:solidFill>
                <a:prstClr val="black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5550335" y="261115"/>
            <a:ext cx="2160240" cy="1343597"/>
            <a:chOff x="5609542" y="125909"/>
            <a:chExt cx="3534457" cy="1343597"/>
          </a:xfrm>
        </p:grpSpPr>
        <p:sp>
          <p:nvSpPr>
            <p:cNvPr id="20" name="Выноска-облако 19"/>
            <p:cNvSpPr/>
            <p:nvPr/>
          </p:nvSpPr>
          <p:spPr>
            <a:xfrm>
              <a:off x="5609542" y="125909"/>
              <a:ext cx="3534457" cy="1343597"/>
            </a:xfrm>
            <a:prstGeom prst="cloudCallout">
              <a:avLst>
                <a:gd name="adj1" fmla="val -39453"/>
                <a:gd name="adj2" fmla="val 69339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ru-RU" sz="1350">
                <a:solidFill>
                  <a:prstClr val="white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008090" y="404759"/>
              <a:ext cx="2913051" cy="715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Незнание </a:t>
              </a:r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закона</a:t>
              </a:r>
            </a:p>
            <a:p>
              <a:pPr defTabSz="685800"/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не </a:t>
              </a:r>
              <a:r>
                <a:rPr lang="ru-RU" sz="1350" dirty="0">
                  <a:solidFill>
                    <a:prstClr val="black"/>
                  </a:solidFill>
                  <a:latin typeface="PF Centro Slab Pro (Заголовки)"/>
                </a:rPr>
                <a:t>освобождает от </a:t>
              </a:r>
              <a:r>
                <a:rPr lang="ru-RU" sz="1350" dirty="0" smtClean="0">
                  <a:solidFill>
                    <a:prstClr val="black"/>
                  </a:solidFill>
                  <a:latin typeface="PF Centro Slab Pro (Заголовки)"/>
                </a:rPr>
                <a:t>ответственности!</a:t>
              </a:r>
              <a:endParaRPr lang="ru-RU" sz="1350" dirty="0">
                <a:solidFill>
                  <a:prstClr val="black"/>
                </a:solidFill>
                <a:latin typeface="PF Centro Slab Pro (Заголовки)"/>
              </a:endParaRPr>
            </a:p>
          </p:txBody>
        </p:sp>
      </p:grpSp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143283" y="1902364"/>
            <a:ext cx="814104" cy="2088563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95650" y="1862181"/>
            <a:ext cx="1004406" cy="2013848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3425" y="2217534"/>
            <a:ext cx="1004406" cy="201384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06" y="1555770"/>
            <a:ext cx="782277" cy="262667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146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Скругленный прямоугольник 39"/>
          <p:cNvSpPr/>
          <p:nvPr/>
        </p:nvSpPr>
        <p:spPr>
          <a:xfrm>
            <a:off x="5514604" y="2844791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кругленный прямоугольник 37"/>
          <p:cNvSpPr/>
          <p:nvPr/>
        </p:nvSpPr>
        <p:spPr>
          <a:xfrm>
            <a:off x="5514604" y="1058299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820065" y="2853351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96" name="Скругленный прямоугольник 4095"/>
          <p:cNvSpPr/>
          <p:nvPr/>
        </p:nvSpPr>
        <p:spPr>
          <a:xfrm>
            <a:off x="820441" y="1044015"/>
            <a:ext cx="2867397" cy="1342382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5" name="Группа 24"/>
          <p:cNvGrpSpPr/>
          <p:nvPr/>
        </p:nvGrpSpPr>
        <p:grpSpPr>
          <a:xfrm>
            <a:off x="2818854" y="769980"/>
            <a:ext cx="3384376" cy="3296202"/>
            <a:chOff x="2818854" y="769980"/>
            <a:chExt cx="3384376" cy="3296202"/>
          </a:xfrm>
        </p:grpSpPr>
        <p:sp>
          <p:nvSpPr>
            <p:cNvPr id="11" name="Пирог 10"/>
            <p:cNvSpPr/>
            <p:nvPr/>
          </p:nvSpPr>
          <p:spPr>
            <a:xfrm>
              <a:off x="2818854" y="987574"/>
              <a:ext cx="3384376" cy="3078608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17" name="Прямоугольник 16"/>
            <p:cNvSpPr/>
            <p:nvPr/>
          </p:nvSpPr>
          <p:spPr>
            <a:xfrm rot="18845551">
              <a:off x="2713746" y="1571963"/>
              <a:ext cx="197329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экономическая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2818854" y="1133545"/>
            <a:ext cx="3384376" cy="3078608"/>
            <a:chOff x="2818854" y="1133545"/>
            <a:chExt cx="3384376" cy="3078608"/>
          </a:xfrm>
        </p:grpSpPr>
        <p:sp>
          <p:nvSpPr>
            <p:cNvPr id="21" name="Пирог 20"/>
            <p:cNvSpPr/>
            <p:nvPr/>
          </p:nvSpPr>
          <p:spPr>
            <a:xfrm flipV="1">
              <a:off x="2818854" y="1133545"/>
              <a:ext cx="3384376" cy="3078608"/>
            </a:xfrm>
            <a:prstGeom prst="pie">
              <a:avLst>
                <a:gd name="adj1" fmla="val 10789942"/>
                <a:gd name="adj2" fmla="val 16236334"/>
              </a:avLst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 rot="2331230">
              <a:off x="3114150" y="3218927"/>
              <a:ext cx="130791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духовная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2965563" y="1165695"/>
            <a:ext cx="3359584" cy="3046457"/>
            <a:chOff x="2965563" y="1165695"/>
            <a:chExt cx="3359584" cy="3046457"/>
          </a:xfrm>
        </p:grpSpPr>
        <p:sp>
          <p:nvSpPr>
            <p:cNvPr id="23" name="Пирог 22"/>
            <p:cNvSpPr/>
            <p:nvPr/>
          </p:nvSpPr>
          <p:spPr>
            <a:xfrm rot="16200000" flipV="1">
              <a:off x="3122126" y="1009132"/>
              <a:ext cx="3046457" cy="3359584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2">
                <a:lumMod val="5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 rot="18975587">
              <a:off x="4668944" y="3218926"/>
              <a:ext cx="153075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социальная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2970041" y="987574"/>
            <a:ext cx="3382038" cy="3086466"/>
            <a:chOff x="2970041" y="987574"/>
            <a:chExt cx="3382038" cy="3086466"/>
          </a:xfrm>
        </p:grpSpPr>
        <p:sp>
          <p:nvSpPr>
            <p:cNvPr id="22" name="Пирог 21"/>
            <p:cNvSpPr/>
            <p:nvPr/>
          </p:nvSpPr>
          <p:spPr>
            <a:xfrm rot="5400000">
              <a:off x="3104361" y="853254"/>
              <a:ext cx="3086466" cy="3355106"/>
            </a:xfrm>
            <a:prstGeom prst="pie">
              <a:avLst>
                <a:gd name="adj1" fmla="val 10789942"/>
                <a:gd name="adj2" fmla="val 16200000"/>
              </a:avLst>
            </a:prstGeom>
            <a:solidFill>
              <a:schemeClr val="accent5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schemeClr val="tx1"/>
                </a:solidFill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 rot="2331230">
              <a:off x="4563320" y="1586376"/>
              <a:ext cx="17887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dirty="0" smtClean="0">
                  <a:solidFill>
                    <a:schemeClr val="bg1"/>
                  </a:solidFill>
                </a:rPr>
                <a:t>политическая</a:t>
              </a:r>
              <a:endParaRPr lang="ru-RU" dirty="0">
                <a:solidFill>
                  <a:schemeClr val="bg1"/>
                </a:solidFill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604826" y="4301683"/>
            <a:ext cx="79343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0E102D"/>
                </a:solidFill>
              </a:rPr>
              <a:t>Охватывают </a:t>
            </a:r>
            <a:r>
              <a:rPr lang="ru-RU" dirty="0">
                <a:solidFill>
                  <a:srgbClr val="0E102D"/>
                </a:solidFill>
              </a:rPr>
              <a:t>только наиболее </a:t>
            </a:r>
            <a:r>
              <a:rPr lang="ru-RU" dirty="0" smtClean="0">
                <a:solidFill>
                  <a:srgbClr val="0E102D"/>
                </a:solidFill>
              </a:rPr>
              <a:t>важные, </a:t>
            </a:r>
            <a:r>
              <a:rPr lang="ru-RU" dirty="0">
                <a:solidFill>
                  <a:srgbClr val="0E102D"/>
                </a:solidFill>
              </a:rPr>
              <a:t>с точки зрения государства, области жизни </a:t>
            </a:r>
            <a:r>
              <a:rPr lang="ru-RU" dirty="0" smtClean="0">
                <a:solidFill>
                  <a:srgbClr val="0E102D"/>
                </a:solidFill>
              </a:rPr>
              <a:t>общества. </a:t>
            </a:r>
            <a:endParaRPr lang="ru-RU" dirty="0">
              <a:solidFill>
                <a:srgbClr val="0E102D"/>
              </a:solidFill>
            </a:endParaRPr>
          </a:p>
        </p:txBody>
      </p:sp>
      <p:pic>
        <p:nvPicPr>
          <p:cNvPr id="24" name="Рисунок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460" y="2071354"/>
            <a:ext cx="1460969" cy="1039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097" name="TextBox 4096"/>
          <p:cNvSpPr txBox="1"/>
          <p:nvPr/>
        </p:nvSpPr>
        <p:spPr>
          <a:xfrm>
            <a:off x="851609" y="1160823"/>
            <a:ext cx="226013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п</a:t>
            </a:r>
            <a:r>
              <a:rPr lang="ru-RU" sz="1600" dirty="0" smtClean="0">
                <a:latin typeface="+mj-lt"/>
              </a:rPr>
              <a:t>роизводство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о</a:t>
            </a:r>
            <a:r>
              <a:rPr lang="ru-RU" sz="1600" dirty="0" smtClean="0">
                <a:latin typeface="+mj-lt"/>
              </a:rPr>
              <a:t>бмен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распределение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потребление</a:t>
            </a:r>
            <a:endParaRPr lang="ru-RU" sz="1600" dirty="0">
              <a:latin typeface="+mj-lt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35310" y="3085095"/>
            <a:ext cx="2260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наука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искусство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культура</a:t>
            </a:r>
            <a:endParaRPr lang="ru-RU" sz="1600" dirty="0">
              <a:latin typeface="+mj-lt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6588224" y="1284319"/>
            <a:ext cx="22601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государство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политика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власть</a:t>
            </a:r>
            <a:endParaRPr lang="ru-RU" sz="1600" dirty="0">
              <a:latin typeface="+mj-lt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6588224" y="2876224"/>
            <a:ext cx="186400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семья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+mj-lt"/>
              </a:rPr>
              <a:t>образование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м</a:t>
            </a:r>
            <a:r>
              <a:rPr lang="ru-RU" sz="1600" dirty="0" smtClean="0">
                <a:latin typeface="+mj-lt"/>
              </a:rPr>
              <a:t>едицина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600" dirty="0">
                <a:latin typeface="+mj-lt"/>
              </a:rPr>
              <a:t>с</a:t>
            </a:r>
            <a:r>
              <a:rPr lang="ru-RU" sz="1600" dirty="0" smtClean="0">
                <a:latin typeface="+mj-lt"/>
              </a:rPr>
              <a:t>оциальная защита</a:t>
            </a:r>
            <a:endParaRPr lang="ru-RU" sz="1600" dirty="0">
              <a:latin typeface="+mj-lt"/>
            </a:endParaRPr>
          </a:p>
        </p:txBody>
      </p:sp>
      <p:pic>
        <p:nvPicPr>
          <p:cNvPr id="4100" name="Picture 4" descr="http://linoit.com/entry/image/87245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5105" y="1096602"/>
            <a:ext cx="825439" cy="627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mostevent.ru/sites/default/files/images/sociology/kultura3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1598" y="3325585"/>
            <a:ext cx="905305" cy="8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userscontent2.emaze.com/images/64b2302d-bdfc-493a-919a-91fa965f6920/73bbce7b-34dd-4d22-9ae5-d0e56919e6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4" t="7289" r="23764" b="8219"/>
          <a:stretch/>
        </p:blipFill>
        <p:spPr bwMode="auto">
          <a:xfrm>
            <a:off x="6158095" y="1168119"/>
            <a:ext cx="361773" cy="624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Рисунок 409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0840" y="3333854"/>
            <a:ext cx="716281" cy="783338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49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www.pubzi.com/f/th-lightning-bolt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58115">
            <a:off x="964608" y="120532"/>
            <a:ext cx="2582891" cy="3741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96846">
            <a:off x="4910179" y="241350"/>
            <a:ext cx="3321000" cy="3321000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 rot="19032687">
            <a:off x="663027" y="821349"/>
            <a:ext cx="2077466" cy="140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>
              <a:lnSpc>
                <a:spcPct val="115000"/>
              </a:lnSpc>
            </a:pPr>
            <a:r>
              <a:rPr lang="ru-RU" sz="1800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5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ct val="115000"/>
              </a:lnSpc>
            </a:pPr>
            <a:r>
              <a:rPr lang="ru-RU" sz="3600" b="1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ТАЛАНТ</a:t>
            </a:r>
            <a:r>
              <a:rPr lang="ru-RU" sz="1800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013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337185">
              <a:lnSpc>
                <a:spcPct val="115000"/>
              </a:lnSpc>
            </a:pPr>
            <a:r>
              <a:rPr lang="ru-RU" sz="1013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20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879" y="3352762"/>
            <a:ext cx="2528321" cy="134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103" y="3208564"/>
            <a:ext cx="2071429" cy="1457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722" y="3317704"/>
            <a:ext cx="2028572" cy="14142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491" y="3347831"/>
            <a:ext cx="1246673" cy="1323000"/>
          </a:xfrm>
          <a:prstGeom prst="rect">
            <a:avLst/>
          </a:prstGeom>
        </p:spPr>
      </p:pic>
      <p:sp>
        <p:nvSpPr>
          <p:cNvPr id="30" name="Прямоугольник 29"/>
          <p:cNvSpPr/>
          <p:nvPr/>
        </p:nvSpPr>
        <p:spPr>
          <a:xfrm rot="2584010">
            <a:off x="6207810" y="1102388"/>
            <a:ext cx="2576194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37185">
              <a:lnSpc>
                <a:spcPct val="115000"/>
              </a:lnSpc>
            </a:pPr>
            <a:r>
              <a:rPr lang="ru-RU" sz="3600" b="1">
                <a:latin typeface="DS Greece" panose="03030000000000000000" pitchFamily="66" charset="-52"/>
                <a:ea typeface="Calibri" panose="020F0502020204030204" pitchFamily="34" charset="0"/>
                <a:cs typeface="Times New Roman" panose="02020603050405020304" pitchFamily="18" charset="0"/>
              </a:rPr>
              <a:t>УМЕНИЕ</a:t>
            </a:r>
            <a:endParaRPr lang="ru-RU" sz="3600" b="1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45" y="430518"/>
            <a:ext cx="3915000" cy="293038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79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661829" y="4040684"/>
            <a:ext cx="782034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Рассчитаны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на неоднократные случаи и многократность их </a:t>
            </a:r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применения.</a:t>
            </a:r>
            <a:endParaRPr lang="ru-RU" sz="2200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3084" name="Picture 12" descr="http://www.ctv.by/sites/default/files/field2/sud_molotok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33" b="14795"/>
          <a:stretch/>
        </p:blipFill>
        <p:spPr bwMode="auto">
          <a:xfrm>
            <a:off x="1374266" y="1123036"/>
            <a:ext cx="6395469" cy="2777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282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878677" y="186775"/>
            <a:ext cx="33866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Правовые нормы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Прямоугольник 5"/>
          <p:cNvSpPr/>
          <p:nvPr/>
        </p:nvSpPr>
        <p:spPr>
          <a:xfrm>
            <a:off x="851334" y="4250581"/>
            <a:ext cx="744133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solidFill>
                  <a:srgbClr val="0E102D"/>
                </a:solidFill>
                <a:latin typeface="+mj-lt"/>
              </a:rPr>
              <a:t>Контроль </a:t>
            </a:r>
            <a:r>
              <a:rPr lang="ru-RU" sz="2200" dirty="0">
                <a:solidFill>
                  <a:srgbClr val="0E102D"/>
                </a:solidFill>
                <a:latin typeface="+mj-lt"/>
              </a:rPr>
              <a:t>за соблюдением правовых норм осуществляют государственные правоохранительные органы. </a:t>
            </a:r>
          </a:p>
        </p:txBody>
      </p:sp>
      <p:grpSp>
        <p:nvGrpSpPr>
          <p:cNvPr id="52" name="Группа 51"/>
          <p:cNvGrpSpPr/>
          <p:nvPr/>
        </p:nvGrpSpPr>
        <p:grpSpPr>
          <a:xfrm>
            <a:off x="1118585" y="948825"/>
            <a:ext cx="1472397" cy="1582274"/>
            <a:chOff x="1118585" y="1070775"/>
            <a:chExt cx="1472397" cy="1582274"/>
          </a:xfrm>
        </p:grpSpPr>
        <p:sp>
          <p:nvSpPr>
            <p:cNvPr id="53" name="Прямоугольник 52"/>
            <p:cNvSpPr/>
            <p:nvPr/>
          </p:nvSpPr>
          <p:spPr>
            <a:xfrm>
              <a:off x="1118585" y="2191384"/>
              <a:ext cx="147239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Министерство юстиции</a:t>
              </a:r>
            </a:p>
          </p:txBody>
        </p:sp>
        <p:pic>
          <p:nvPicPr>
            <p:cNvPr id="54" name="Picture 2" descr="http://to02.minjust.ru/sites/default/files/minjust_25.gif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46409" y="1070775"/>
              <a:ext cx="1022979" cy="1096633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5" name="Группа 54"/>
          <p:cNvGrpSpPr/>
          <p:nvPr/>
        </p:nvGrpSpPr>
        <p:grpSpPr>
          <a:xfrm>
            <a:off x="2545952" y="967359"/>
            <a:ext cx="1898013" cy="1563740"/>
            <a:chOff x="2545952" y="1089309"/>
            <a:chExt cx="1898013" cy="1563740"/>
          </a:xfrm>
        </p:grpSpPr>
        <p:sp>
          <p:nvSpPr>
            <p:cNvPr id="56" name="Прямоугольник 55"/>
            <p:cNvSpPr/>
            <p:nvPr/>
          </p:nvSpPr>
          <p:spPr>
            <a:xfrm>
              <a:off x="2809514" y="2191384"/>
              <a:ext cx="1370888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Министерство</a:t>
              </a:r>
            </a:p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 внутренних дел</a:t>
              </a:r>
              <a:r>
                <a:rPr lang="ru-RU" sz="1200" b="1" dirty="0" smtClean="0">
                  <a:latin typeface="+mj-lt"/>
                </a:rPr>
                <a:t> </a:t>
              </a:r>
              <a:endParaRPr lang="ru-RU" sz="1200" b="1" dirty="0">
                <a:latin typeface="+mj-lt"/>
              </a:endParaRPr>
            </a:p>
          </p:txBody>
        </p:sp>
        <p:pic>
          <p:nvPicPr>
            <p:cNvPr id="57" name="Picture 4" descr="http://abali.ru/wp-content/uploads/2010/12/gerb-mvd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5952" y="1089309"/>
              <a:ext cx="1898013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4560324" y="967359"/>
            <a:ext cx="803425" cy="1374999"/>
            <a:chOff x="4560324" y="1089309"/>
            <a:chExt cx="803425" cy="1374999"/>
          </a:xfrm>
        </p:grpSpPr>
        <p:sp>
          <p:nvSpPr>
            <p:cNvPr id="59" name="Прямоугольник 58"/>
            <p:cNvSpPr/>
            <p:nvPr/>
          </p:nvSpPr>
          <p:spPr>
            <a:xfrm>
              <a:off x="4560324" y="2187309"/>
              <a:ext cx="80342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Полиция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60" name="Picture 6" descr="http://images.vector-images.com/104/police2011_patch_n14464.gif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8604" y="1089309"/>
              <a:ext cx="706867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1" name="Группа 60"/>
          <p:cNvGrpSpPr/>
          <p:nvPr/>
        </p:nvGrpSpPr>
        <p:grpSpPr>
          <a:xfrm>
            <a:off x="5665645" y="948825"/>
            <a:ext cx="636024" cy="1399447"/>
            <a:chOff x="5665645" y="1070775"/>
            <a:chExt cx="636024" cy="1399447"/>
          </a:xfrm>
        </p:grpSpPr>
        <p:sp>
          <p:nvSpPr>
            <p:cNvPr id="62" name="Прямоугольник 61"/>
            <p:cNvSpPr/>
            <p:nvPr/>
          </p:nvSpPr>
          <p:spPr>
            <a:xfrm>
              <a:off x="5665645" y="2193223"/>
              <a:ext cx="636024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ФСБ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63" name="Picture 10" descr="http://www.tisul.ru/attaches/106/fsb_embl.gif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3181" y="1070775"/>
              <a:ext cx="5809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6543529" y="952240"/>
            <a:ext cx="1046465" cy="1370217"/>
            <a:chOff x="6543529" y="1074190"/>
            <a:chExt cx="1046465" cy="1370217"/>
          </a:xfrm>
        </p:grpSpPr>
        <p:pic>
          <p:nvPicPr>
            <p:cNvPr id="65" name="Picture 12" descr="https://upload.wikimedia.org/wikipedia/commons/b/b0/Gerb_FSKN_R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43529" y="1074190"/>
              <a:ext cx="104646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6" name="Прямоугольник 65"/>
            <p:cNvSpPr/>
            <p:nvPr/>
          </p:nvSpPr>
          <p:spPr>
            <a:xfrm>
              <a:off x="6748755" y="2167408"/>
              <a:ext cx="636012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ФСКН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</p:grpSp>
      <p:grpSp>
        <p:nvGrpSpPr>
          <p:cNvPr id="67" name="Группа 66"/>
          <p:cNvGrpSpPr/>
          <p:nvPr/>
        </p:nvGrpSpPr>
        <p:grpSpPr>
          <a:xfrm>
            <a:off x="541239" y="2479615"/>
            <a:ext cx="1751307" cy="1597467"/>
            <a:chOff x="541239" y="2776938"/>
            <a:chExt cx="1751307" cy="1597467"/>
          </a:xfrm>
        </p:grpSpPr>
        <p:sp>
          <p:nvSpPr>
            <p:cNvPr id="68" name="Прямоугольник 67"/>
            <p:cNvSpPr/>
            <p:nvPr/>
          </p:nvSpPr>
          <p:spPr>
            <a:xfrm>
              <a:off x="541239" y="3912740"/>
              <a:ext cx="1751307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таможенная служба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69" name="Picture 14" descr="ФТС.Эмблема.gif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9810" y="2776938"/>
              <a:ext cx="92355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/>
          <p:cNvGrpSpPr/>
          <p:nvPr/>
        </p:nvGrpSpPr>
        <p:grpSpPr>
          <a:xfrm>
            <a:off x="2153092" y="2479615"/>
            <a:ext cx="1890973" cy="1597466"/>
            <a:chOff x="2153092" y="2776938"/>
            <a:chExt cx="1890973" cy="1597466"/>
          </a:xfrm>
        </p:grpSpPr>
        <p:sp>
          <p:nvSpPr>
            <p:cNvPr id="71" name="Прямоугольник 70"/>
            <p:cNvSpPr/>
            <p:nvPr/>
          </p:nvSpPr>
          <p:spPr>
            <a:xfrm>
              <a:off x="2153092" y="3912739"/>
              <a:ext cx="1890973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служба исполнения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наказаний</a:t>
              </a:r>
            </a:p>
          </p:txBody>
        </p:sp>
        <p:pic>
          <p:nvPicPr>
            <p:cNvPr id="72" name="Picture 16" descr="ГУФСИН.Эмблема.g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9686" y="2776938"/>
              <a:ext cx="103476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Группа 72"/>
          <p:cNvGrpSpPr/>
          <p:nvPr/>
        </p:nvGrpSpPr>
        <p:grpSpPr>
          <a:xfrm>
            <a:off x="3851831" y="2479615"/>
            <a:ext cx="1864768" cy="1597465"/>
            <a:chOff x="3851831" y="2776938"/>
            <a:chExt cx="1864768" cy="1597465"/>
          </a:xfrm>
        </p:grpSpPr>
        <p:sp>
          <p:nvSpPr>
            <p:cNvPr id="74" name="Прямоугольник 73"/>
            <p:cNvSpPr/>
            <p:nvPr/>
          </p:nvSpPr>
          <p:spPr>
            <a:xfrm>
              <a:off x="3851831" y="3912738"/>
              <a:ext cx="1864768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Федеральная служба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судебных </a:t>
              </a:r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приставов </a:t>
              </a:r>
              <a:endParaRPr lang="ru-RU" sz="1200" b="1" dirty="0">
                <a:solidFill>
                  <a:srgbClr val="0E102D"/>
                </a:solidFill>
                <a:latin typeface="+mj-lt"/>
              </a:endParaRPr>
            </a:p>
          </p:txBody>
        </p:sp>
        <p:pic>
          <p:nvPicPr>
            <p:cNvPr id="75" name="Picture 18" descr="ФССП.Эмблема.gif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8287" y="2776938"/>
              <a:ext cx="1018762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6" name="Группа 75"/>
          <p:cNvGrpSpPr/>
          <p:nvPr/>
        </p:nvGrpSpPr>
        <p:grpSpPr>
          <a:xfrm>
            <a:off x="5396400" y="2479615"/>
            <a:ext cx="1661792" cy="1788970"/>
            <a:chOff x="5396400" y="2776938"/>
            <a:chExt cx="1661792" cy="1788970"/>
          </a:xfrm>
        </p:grpSpPr>
        <p:sp>
          <p:nvSpPr>
            <p:cNvPr id="77" name="Прямоугольник 76"/>
            <p:cNvSpPr/>
            <p:nvPr/>
          </p:nvSpPr>
          <p:spPr>
            <a:xfrm>
              <a:off x="5396400" y="3919577"/>
              <a:ext cx="16617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rgbClr val="0E102D"/>
                  </a:solidFill>
                  <a:latin typeface="+mj-lt"/>
                </a:rPr>
                <a:t>Прокуратура Российской </a:t>
              </a:r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Федерации</a:t>
              </a:r>
            </a:p>
          </p:txBody>
        </p:sp>
        <p:pic>
          <p:nvPicPr>
            <p:cNvPr id="78" name="Picture 20" descr="http://images.vector-images.com/104/prokuratura_emb.gif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16599" y="2776938"/>
              <a:ext cx="1021395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9" name="Группа 78"/>
          <p:cNvGrpSpPr/>
          <p:nvPr/>
        </p:nvGrpSpPr>
        <p:grpSpPr>
          <a:xfrm>
            <a:off x="6617361" y="2355726"/>
            <a:ext cx="1985400" cy="1728193"/>
            <a:chOff x="6617361" y="2653049"/>
            <a:chExt cx="1985400" cy="1728193"/>
          </a:xfrm>
        </p:grpSpPr>
        <p:sp>
          <p:nvSpPr>
            <p:cNvPr id="80" name="Прямоугольник 79"/>
            <p:cNvSpPr/>
            <p:nvPr/>
          </p:nvSpPr>
          <p:spPr>
            <a:xfrm>
              <a:off x="6617361" y="3919577"/>
              <a:ext cx="1985400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ru-RU" sz="1200" b="1" dirty="0">
                  <a:solidFill>
                    <a:srgbClr val="0E102D"/>
                  </a:solidFill>
                  <a:latin typeface="+mj-lt"/>
                </a:rPr>
                <a:t>Следственный комитет Российской Федерации</a:t>
              </a:r>
            </a:p>
          </p:txBody>
        </p:sp>
        <p:pic>
          <p:nvPicPr>
            <p:cNvPr id="81" name="Picture 22" descr="http://biwork.ru/images/stories/2013/01/17/skp_emblema3.gif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52104" y="2653049"/>
              <a:ext cx="920124" cy="1098000"/>
            </a:xfrm>
            <a:prstGeom prst="rect">
              <a:avLst/>
            </a:prstGeom>
            <a:ln>
              <a:noFill/>
            </a:ln>
            <a:effectLst>
              <a:outerShdw algn="tl" rotWithShape="0">
                <a:srgbClr val="333333"/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6" name="Рисунок 3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468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39752" y="1525309"/>
            <a:ext cx="676875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Правоохранительная деятельность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особый вид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государственной деятельности,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осуществляемой с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помощью применения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различных правовых норм и с целью охраны правопорядка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в государстве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1599"/>
            <a:ext cx="1816021" cy="2040303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2195736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47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82929" y="1725364"/>
            <a:ext cx="6561071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FA870F"/>
                </a:solidFill>
                <a:latin typeface="+mj-lt"/>
              </a:rPr>
              <a:t>Право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– это система норм и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правил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, которые являются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обязательными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для </a:t>
            </a:r>
            <a:r>
              <a:rPr lang="ru-RU" sz="2600" dirty="0" smtClean="0">
                <a:solidFill>
                  <a:srgbClr val="0E102D"/>
                </a:solidFill>
                <a:latin typeface="+mj-lt"/>
              </a:rPr>
              <a:t>соблюдения людьми </a:t>
            </a:r>
            <a:r>
              <a:rPr lang="ru-RU" sz="2600" dirty="0">
                <a:solidFill>
                  <a:srgbClr val="0E102D"/>
                </a:solidFill>
                <a:latin typeface="+mj-lt"/>
              </a:rPr>
              <a:t>и гарантированы государством.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551599"/>
            <a:ext cx="1816021" cy="2040303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2195736" y="843558"/>
            <a:ext cx="0" cy="3456384"/>
          </a:xfrm>
          <a:prstGeom prst="line">
            <a:avLst/>
          </a:prstGeom>
          <a:ln w="25400">
            <a:solidFill>
              <a:srgbClr val="FA870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22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395535" y="2094697"/>
            <a:ext cx="54004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0E102D"/>
                </a:solidFill>
                <a:latin typeface="+mj-lt"/>
              </a:rPr>
              <a:t>Право – это всё </a:t>
            </a:r>
            <a:r>
              <a:rPr lang="ru-RU" sz="2800" dirty="0">
                <a:solidFill>
                  <a:srgbClr val="0E102D"/>
                </a:solidFill>
                <a:latin typeface="+mj-lt"/>
              </a:rPr>
              <a:t>то, что истинно и </a:t>
            </a:r>
            <a:r>
              <a:rPr lang="ru-RU" sz="2800" dirty="0" smtClean="0">
                <a:solidFill>
                  <a:srgbClr val="0E102D"/>
                </a:solidFill>
                <a:latin typeface="+mj-lt"/>
              </a:rPr>
              <a:t>справедливо.</a:t>
            </a:r>
            <a:endParaRPr lang="ru-RU" sz="2800" dirty="0">
              <a:solidFill>
                <a:srgbClr val="0E102D"/>
              </a:solidFill>
              <a:latin typeface="+mj-l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6227488" y="898589"/>
            <a:ext cx="2448200" cy="3346323"/>
            <a:chOff x="6227488" y="879897"/>
            <a:chExt cx="2448200" cy="3346323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6227488" y="879897"/>
              <a:ext cx="2448200" cy="2448200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Группа 3"/>
            <p:cNvGrpSpPr/>
            <p:nvPr/>
          </p:nvGrpSpPr>
          <p:grpSpPr>
            <a:xfrm>
              <a:off x="6635154" y="3507854"/>
              <a:ext cx="1632868" cy="718366"/>
              <a:chOff x="6227488" y="3556479"/>
              <a:chExt cx="1632868" cy="718366"/>
            </a:xfrm>
          </p:grpSpPr>
          <p:sp>
            <p:nvSpPr>
              <p:cNvPr id="2" name="TextBox 1"/>
              <p:cNvSpPr txBox="1"/>
              <p:nvPr/>
            </p:nvSpPr>
            <p:spPr>
              <a:xfrm>
                <a:off x="6227488" y="3556479"/>
                <a:ext cx="163286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dirty="0" smtClean="0">
                    <a:solidFill>
                      <a:srgbClr val="0E102D"/>
                    </a:solidFill>
                  </a:rPr>
                  <a:t>Виктор Гюго</a:t>
                </a:r>
                <a:endParaRPr lang="ru-RU" dirty="0">
                  <a:solidFill>
                    <a:srgbClr val="0E102D"/>
                  </a:solidFill>
                </a:endParaRP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6371888" y="3936291"/>
                <a:ext cx="134406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600" dirty="0" smtClean="0">
                    <a:solidFill>
                      <a:schemeClr val="tx1">
                        <a:lumMod val="50000"/>
                        <a:lumOff val="50000"/>
                      </a:schemeClr>
                    </a:solidFill>
                  </a:rPr>
                  <a:t>1802–1885 </a:t>
                </a:r>
                <a:endParaRPr lang="ru-RU" sz="1600" dirty="0">
                  <a:solidFill>
                    <a:schemeClr val="tx1">
                      <a:lumMod val="50000"/>
                      <a:lumOff val="50000"/>
                    </a:schemeClr>
                  </a:solidFill>
                </a:endParaRPr>
              </a:p>
            </p:txBody>
          </p:sp>
        </p:grp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280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https://img-fotki.yandex.ru/get/4125/37366204.1eb/0_a6dfc_4a46b629_orig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548"/>
          <a:stretch/>
        </p:blipFill>
        <p:spPr bwMode="auto">
          <a:xfrm>
            <a:off x="3880371" y="771750"/>
            <a:ext cx="1915765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35"/>
          <a:stretch/>
        </p:blipFill>
        <p:spPr>
          <a:xfrm>
            <a:off x="3335951" y="-29176"/>
            <a:ext cx="3787756" cy="51726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" r="20608"/>
          <a:stretch/>
        </p:blipFill>
        <p:spPr>
          <a:xfrm>
            <a:off x="2020293" y="0"/>
            <a:ext cx="4083496" cy="51466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870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22222E-6 L 0.25001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-40305"/>
            <a:ext cx="9144000" cy="5164038"/>
          </a:xfrm>
          <a:prstGeom prst="rect">
            <a:avLst/>
          </a:prstGeom>
        </p:spPr>
      </p:pic>
      <p:pic>
        <p:nvPicPr>
          <p:cNvPr id="7178" name="Picture 10" descr="http://auto.vercity.ru/img/driving-school/signs/kazakhstan/5/5.16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0730" y="357988"/>
            <a:ext cx="687637" cy="17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auto.vercity.ru/img/driving-school/signs/kazakhstan/5/5.16.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3162" y="3197249"/>
            <a:ext cx="687637" cy="1779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788"/>
          <a:stretch/>
        </p:blipFill>
        <p:spPr>
          <a:xfrm flipH="1">
            <a:off x="5364088" y="0"/>
            <a:ext cx="873156" cy="2265686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2079554" y="342124"/>
            <a:ext cx="448388" cy="1795428"/>
            <a:chOff x="2079554" y="342124"/>
            <a:chExt cx="448388" cy="1795428"/>
          </a:xfrm>
        </p:grpSpPr>
        <p:pic>
          <p:nvPicPr>
            <p:cNvPr id="35" name="Picture 10" descr="http://auto.vercity.ru/img/driving-school/signs/kazakhstan/5/5.16.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4" r="36561"/>
            <a:stretch/>
          </p:blipFill>
          <p:spPr bwMode="auto">
            <a:xfrm>
              <a:off x="2195736" y="357989"/>
              <a:ext cx="216024" cy="177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r="20544"/>
            <a:stretch/>
          </p:blipFill>
          <p:spPr>
            <a:xfrm>
              <a:off x="2079554" y="342124"/>
              <a:ext cx="448388" cy="790719"/>
            </a:xfrm>
            <a:prstGeom prst="rect">
              <a:avLst/>
            </a:prstGeom>
          </p:spPr>
        </p:pic>
      </p:grpSp>
      <p:grpSp>
        <p:nvGrpSpPr>
          <p:cNvPr id="38" name="Группа 37"/>
          <p:cNvGrpSpPr/>
          <p:nvPr/>
        </p:nvGrpSpPr>
        <p:grpSpPr>
          <a:xfrm flipH="1">
            <a:off x="5773612" y="2997337"/>
            <a:ext cx="448388" cy="1795428"/>
            <a:chOff x="2079554" y="342124"/>
            <a:chExt cx="448388" cy="1795428"/>
          </a:xfrm>
        </p:grpSpPr>
        <p:pic>
          <p:nvPicPr>
            <p:cNvPr id="39" name="Picture 10" descr="http://auto.vercity.ru/img/driving-school/signs/kazakhstan/5/5.16.1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024" r="36561"/>
            <a:stretch/>
          </p:blipFill>
          <p:spPr bwMode="auto">
            <a:xfrm>
              <a:off x="2195736" y="357989"/>
              <a:ext cx="216024" cy="17795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750" r="20544"/>
            <a:stretch/>
          </p:blipFill>
          <p:spPr>
            <a:xfrm>
              <a:off x="2079554" y="342124"/>
              <a:ext cx="448388" cy="790719"/>
            </a:xfrm>
            <a:prstGeom prst="rect">
              <a:avLst/>
            </a:prstGeom>
          </p:spPr>
        </p:pic>
      </p:grpSp>
      <p:grpSp>
        <p:nvGrpSpPr>
          <p:cNvPr id="27" name="Группа 26"/>
          <p:cNvGrpSpPr/>
          <p:nvPr/>
        </p:nvGrpSpPr>
        <p:grpSpPr>
          <a:xfrm>
            <a:off x="6427824" y="195486"/>
            <a:ext cx="2160240" cy="1343597"/>
            <a:chOff x="5550335" y="261115"/>
            <a:chExt cx="2160240" cy="1343597"/>
          </a:xfrm>
        </p:grpSpPr>
        <p:grpSp>
          <p:nvGrpSpPr>
            <p:cNvPr id="47" name="Группа 46"/>
            <p:cNvGrpSpPr/>
            <p:nvPr/>
          </p:nvGrpSpPr>
          <p:grpSpPr>
            <a:xfrm>
              <a:off x="5550335" y="261115"/>
              <a:ext cx="2160240" cy="1343597"/>
              <a:chOff x="5609542" y="125909"/>
              <a:chExt cx="3534457" cy="1343597"/>
            </a:xfrm>
          </p:grpSpPr>
          <p:sp>
            <p:nvSpPr>
              <p:cNvPr id="48" name="Выноска-облако 47"/>
              <p:cNvSpPr/>
              <p:nvPr/>
            </p:nvSpPr>
            <p:spPr>
              <a:xfrm>
                <a:off x="5609542" y="125909"/>
                <a:ext cx="3534457" cy="1343597"/>
              </a:xfrm>
              <a:prstGeom prst="cloudCallout">
                <a:avLst>
                  <a:gd name="adj1" fmla="val -64386"/>
                  <a:gd name="adj2" fmla="val -44399"/>
                </a:avLst>
              </a:prstGeom>
              <a:solidFill>
                <a:sysClr val="window" lastClr="FFFFFF"/>
              </a:solidFill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 smtClean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6008090" y="404759"/>
                <a:ext cx="2913051" cy="3000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6858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ru-RU" sz="135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PF Centro Slab Pro (Заголовки)"/>
                </a:endParaRPr>
              </a:p>
            </p:txBody>
          </p:sp>
        </p:grpSp>
        <p:pic>
          <p:nvPicPr>
            <p:cNvPr id="50" name="Picture 2" descr="http://vsenalogi.com/wp-content/uploads/2015/02/%D1%88%D1%82%D1%80%D0%B0%D1%84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9874" y="405099"/>
              <a:ext cx="1501162" cy="1024323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4" name="Рисунок 5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0461" y="451949"/>
            <a:ext cx="728697" cy="1688752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43856"/>
            <a:ext cx="728545" cy="16884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97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1.85185E-6 L 0.08108 0.4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41" y="244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12" descr="http://abali.ru/wp-content/uploads/2012/09/russia_flag_with_flagpole_640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30307"/>
          <a:stretch/>
        </p:blipFill>
        <p:spPr bwMode="auto">
          <a:xfrm>
            <a:off x="539552" y="699542"/>
            <a:ext cx="662845" cy="4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http://webtort.ru/graphics/icons/icons/ukazateli/ukazateli13/derevjannyj_ukazatel_s_listo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647" y="3494400"/>
            <a:ext cx="2007881" cy="1675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10" descr="http://dic.academic.ru/pictures/wiki/files/80/P_culture.svg"/>
          <p:cNvSpPr>
            <a:spLocks noChangeAspect="1" noChangeArrowheads="1"/>
          </p:cNvSpPr>
          <p:nvPr/>
        </p:nvSpPr>
        <p:spPr bwMode="auto">
          <a:xfrm>
            <a:off x="5972715" y="4553997"/>
            <a:ext cx="3103191" cy="3103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/>
            <a:endParaRPr lang="ru-RU" sz="1350" dirty="0">
              <a:solidFill>
                <a:prstClr val="black"/>
              </a:solidFill>
            </a:endParaRPr>
          </a:p>
        </p:txBody>
      </p:sp>
      <p:pic>
        <p:nvPicPr>
          <p:cNvPr id="6146" name="Picture 2" descr="http://galerey-room.ru/images/005031_141764343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" y="3326576"/>
            <a:ext cx="2053475" cy="18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 rot="640521">
            <a:off x="7656747" y="3777893"/>
            <a:ext cx="7939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ru-RU" sz="2000" b="1" dirty="0" smtClean="0">
                <a:solidFill>
                  <a:prstClr val="black"/>
                </a:solidFill>
              </a:rPr>
              <a:t>СУД</a:t>
            </a:r>
            <a:endParaRPr lang="ru-RU" sz="2000" b="1" dirty="0">
              <a:solidFill>
                <a:prstClr val="black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5936" y="2943856"/>
            <a:ext cx="728545" cy="1688400"/>
          </a:xfrm>
          <a:prstGeom prst="rect">
            <a:avLst/>
          </a:prstGeom>
        </p:spPr>
      </p:pic>
      <p:grpSp>
        <p:nvGrpSpPr>
          <p:cNvPr id="11" name="Группа 10"/>
          <p:cNvGrpSpPr/>
          <p:nvPr/>
        </p:nvGrpSpPr>
        <p:grpSpPr>
          <a:xfrm>
            <a:off x="1493572" y="524109"/>
            <a:ext cx="2318557" cy="1577177"/>
            <a:chOff x="1534773" y="-173900"/>
            <a:chExt cx="2419638" cy="1851456"/>
          </a:xfrm>
        </p:grpSpPr>
        <p:sp>
          <p:nvSpPr>
            <p:cNvPr id="55" name="Выноска-облако 54"/>
            <p:cNvSpPr/>
            <p:nvPr/>
          </p:nvSpPr>
          <p:spPr>
            <a:xfrm>
              <a:off x="1534773" y="-173900"/>
              <a:ext cx="2419638" cy="1851456"/>
            </a:xfrm>
            <a:prstGeom prst="cloudCallout">
              <a:avLst>
                <a:gd name="adj1" fmla="val -51864"/>
                <a:gd name="adj2" fmla="val 126052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2751" y="-80354"/>
              <a:ext cx="2323680" cy="1651398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58" name="Группа 57"/>
          <p:cNvGrpSpPr/>
          <p:nvPr/>
        </p:nvGrpSpPr>
        <p:grpSpPr>
          <a:xfrm>
            <a:off x="1819606" y="2335143"/>
            <a:ext cx="2200875" cy="1801399"/>
            <a:chOff x="2785964" y="1743816"/>
            <a:chExt cx="2200875" cy="1801399"/>
          </a:xfrm>
        </p:grpSpPr>
        <p:sp>
          <p:nvSpPr>
            <p:cNvPr id="59" name="Выноска-облако 58"/>
            <p:cNvSpPr/>
            <p:nvPr/>
          </p:nvSpPr>
          <p:spPr>
            <a:xfrm>
              <a:off x="2785964" y="1743816"/>
              <a:ext cx="2200875" cy="1801399"/>
            </a:xfrm>
            <a:prstGeom prst="cloudCallout">
              <a:avLst>
                <a:gd name="adj1" fmla="val -61249"/>
                <a:gd name="adj2" fmla="val 16347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60" name="Picture 2" descr="http://noviny.su/i/smi/kirgizia_2010_23111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86306" y="1816266"/>
              <a:ext cx="2200533" cy="1654984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23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2872120" y="1265548"/>
            <a:ext cx="8456446" cy="3393765"/>
            <a:chOff x="3493911" y="1120204"/>
            <a:chExt cx="8456446" cy="3393765"/>
          </a:xfrm>
        </p:grpSpPr>
        <p:sp>
          <p:nvSpPr>
            <p:cNvPr id="25" name="Прямоугольник 24"/>
            <p:cNvSpPr/>
            <p:nvPr/>
          </p:nvSpPr>
          <p:spPr>
            <a:xfrm>
              <a:off x="3493911" y="1120204"/>
              <a:ext cx="15098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ш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траф;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93911" y="1470800"/>
              <a:ext cx="592150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лишение права занимать определённые должности или заниматься определённой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деятельностью;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3493911" y="2129373"/>
              <a:ext cx="4604104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исправительные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работы;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3505460" y="2548451"/>
              <a:ext cx="464146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ограничение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свободы;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3505460" y="2968365"/>
              <a:ext cx="4994533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принудительные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работы;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0" name="Прямоугольник 29"/>
            <p:cNvSpPr/>
            <p:nvPr/>
          </p:nvSpPr>
          <p:spPr>
            <a:xfrm>
              <a:off x="3493911" y="3388279"/>
              <a:ext cx="809114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лишение свободы на определённый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срок;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1" name="Прямоугольник 30"/>
            <p:cNvSpPr/>
            <p:nvPr/>
          </p:nvSpPr>
          <p:spPr>
            <a:xfrm>
              <a:off x="3493911" y="3775571"/>
              <a:ext cx="845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пожизненное лишение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свободы;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  <p:sp>
          <p:nvSpPr>
            <p:cNvPr id="32" name="Прямоугольник 31"/>
            <p:cNvSpPr/>
            <p:nvPr/>
          </p:nvSpPr>
          <p:spPr>
            <a:xfrm>
              <a:off x="3493911" y="4144637"/>
              <a:ext cx="8456446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ru-RU" dirty="0">
                  <a:solidFill>
                    <a:srgbClr val="0E102D"/>
                  </a:solidFill>
                  <a:effectLst/>
                  <a:latin typeface="+mj-lt"/>
                </a:rPr>
                <a:t>смертная </a:t>
              </a:r>
              <a:r>
                <a:rPr lang="ru-RU" dirty="0" smtClean="0">
                  <a:solidFill>
                    <a:srgbClr val="0E102D"/>
                  </a:solidFill>
                  <a:effectLst/>
                  <a:latin typeface="+mj-lt"/>
                </a:rPr>
                <a:t>казнь.</a:t>
              </a:r>
              <a:endParaRPr lang="ru-RU" sz="1600" dirty="0">
                <a:solidFill>
                  <a:srgbClr val="0E102D"/>
                </a:solidFill>
                <a:effectLst/>
                <a:latin typeface="+mj-lt"/>
              </a:endParaRPr>
            </a:p>
          </p:txBody>
        </p:sp>
      </p:grpSp>
      <p:sp>
        <p:nvSpPr>
          <p:cNvPr id="34" name="TextBox 33"/>
          <p:cNvSpPr txBox="1"/>
          <p:nvPr/>
        </p:nvSpPr>
        <p:spPr>
          <a:xfrm>
            <a:off x="2872120" y="267494"/>
            <a:ext cx="339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Меры наказания:</a:t>
            </a: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12" descr="http://abali.ru/wp-content/uploads/2012/09/russia_flag_with_flagpole_64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37" r="30307"/>
          <a:stretch/>
        </p:blipFill>
        <p:spPr bwMode="auto">
          <a:xfrm>
            <a:off x="539552" y="699542"/>
            <a:ext cx="662845" cy="4106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http://galerey-room.ru/images/005031_141764343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03" y="3326576"/>
            <a:ext cx="2053475" cy="1842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410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Выноска-облако 24"/>
          <p:cNvSpPr/>
          <p:nvPr/>
        </p:nvSpPr>
        <p:spPr>
          <a:xfrm>
            <a:off x="6876256" y="339502"/>
            <a:ext cx="2088232" cy="1395592"/>
          </a:xfrm>
          <a:prstGeom prst="cloudCallout">
            <a:avLst>
              <a:gd name="adj1" fmla="val -742"/>
              <a:gd name="adj2" fmla="val 91021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2" name="Picture 4" descr="http://www.xn--80aaujbdxeb6af9cg.com/data/images/%D0%97%D0%B0%D0%BA%D0%BE%D0%BD,-%D0%BA%D0%BD%D0%B8%D0%B3%D0%B0-%D0%B7%D0%B0%D0%BA%D0%BE%D0%BD%D0%B0-%D1%81%D0%B4%D0%B5%D0%BB%D0%B0%D1%82%D1%8C-%D0%BF%D1%80%D0%B0%D0%B2%D0%BE%D1%81%D1%83%D0%B4%D0%B8%D0%B5_5192768e8cad0-thum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27706" y="525728"/>
            <a:ext cx="1132010" cy="943343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2321" y="2433383"/>
            <a:ext cx="960778" cy="2226599"/>
          </a:xfrm>
          <a:prstGeom prst="rect">
            <a:avLst/>
          </a:prstGeom>
        </p:spPr>
      </p:pic>
      <p:grpSp>
        <p:nvGrpSpPr>
          <p:cNvPr id="24" name="Группа 23"/>
          <p:cNvGrpSpPr/>
          <p:nvPr/>
        </p:nvGrpSpPr>
        <p:grpSpPr>
          <a:xfrm>
            <a:off x="396779" y="1545750"/>
            <a:ext cx="1871439" cy="2052000"/>
            <a:chOff x="1187624" y="1788616"/>
            <a:chExt cx="1548885" cy="1602864"/>
          </a:xfrm>
        </p:grpSpPr>
        <p:pic>
          <p:nvPicPr>
            <p:cNvPr id="8196" name="Picture 4" descr="http://discoverportugal.ru/images/articles/chemodan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7624" y="1985028"/>
              <a:ext cx="1394731" cy="14064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198" name="Picture 6" descr="http://nakleykiavto.ru.images.1c-bitrix-cdn.ru/upload/iblock/8a6/8a641a8d9b7618db2c83283e394b07fe.png?14484370006281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352" b="22892"/>
            <a:stretch/>
          </p:blipFill>
          <p:spPr bwMode="auto">
            <a:xfrm rot="615269">
              <a:off x="1446824" y="1788616"/>
              <a:ext cx="1289685" cy="514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9997" y="1545104"/>
            <a:ext cx="2566615" cy="2053292"/>
          </a:xfrm>
          <a:prstGeom prst="rect">
            <a:avLst/>
          </a:prstGeom>
        </p:spPr>
      </p:pic>
      <p:grpSp>
        <p:nvGrpSpPr>
          <p:cNvPr id="26" name="Группа 25"/>
          <p:cNvGrpSpPr/>
          <p:nvPr/>
        </p:nvGrpSpPr>
        <p:grpSpPr>
          <a:xfrm>
            <a:off x="4828611" y="1545750"/>
            <a:ext cx="2165914" cy="2052000"/>
            <a:chOff x="4828611" y="1639080"/>
            <a:chExt cx="2165914" cy="2288526"/>
          </a:xfrm>
        </p:grpSpPr>
        <p:pic>
          <p:nvPicPr>
            <p:cNvPr id="8206" name="Picture 14" descr="http://s019.radikal.ru/i608/1510/56/605d1e0a1d85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28611" y="1639080"/>
              <a:ext cx="2052000" cy="2052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08" name="Picture 16" descr="http://epramova.org/sites/default/files/styles/party_logo/public/logo.png?itok=77NCec_Y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40910" y="2160621"/>
              <a:ext cx="447029" cy="505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210" name="Picture 18" descr="http://www.all-guitar.ru/images/nashe20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61000" y="3184655"/>
              <a:ext cx="1533525" cy="74295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25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35" y="3259504"/>
            <a:ext cx="2528321" cy="13441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976" y="3636003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5274" y="3636003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2913" y="3607995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9475" y="3607995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4966" y="3584724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tefillah.files.wordpress.com/2012/05/197-23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457" y="3612321"/>
            <a:ext cx="852101" cy="892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youstick.ru/uploads/stickers/23/400x245_vinilovaja_naklejka_parfen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6363" y="474514"/>
            <a:ext cx="4264184" cy="2537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51209"/>
            <a:ext cx="2927222" cy="188933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540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58685 0.0229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71" y="1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0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Box 33"/>
          <p:cNvSpPr txBox="1"/>
          <p:nvPr/>
        </p:nvSpPr>
        <p:spPr>
          <a:xfrm>
            <a:off x="2872120" y="267494"/>
            <a:ext cx="33997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rPr>
              <a:t>Функции права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800544" y="885568"/>
            <a:ext cx="75416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Регулятивная функция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–</a:t>
            </a:r>
            <a:r>
              <a:rPr lang="ru-RU" dirty="0" smtClean="0">
                <a:solidFill>
                  <a:srgbClr val="FA870F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выражается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в воздействии права на общественные отношения путём определения правил поведения людей в различных ситуациях. 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800544" y="2021292"/>
            <a:ext cx="711870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Охранительная функция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– направлена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на охрану наиболее значимых общественных отношений,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реализуется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путём применения специальных правовых норм.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800544" y="3270777"/>
            <a:ext cx="69143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A870F"/>
                </a:solidFill>
                <a:latin typeface="+mj-lt"/>
              </a:rPr>
              <a:t>Оценочная функция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– позволяет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нормам права выступать в качестве критерия оценки чьих-либо поступков.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1801860" y="4099997"/>
            <a:ext cx="705655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rgbClr val="FA870F"/>
                </a:solidFill>
                <a:latin typeface="+mj-lt"/>
              </a:rPr>
              <a:t>Воспитательная </a:t>
            </a:r>
            <a:r>
              <a:rPr lang="ru-RU" dirty="0">
                <a:solidFill>
                  <a:srgbClr val="FA870F"/>
                </a:solidFill>
                <a:latin typeface="+mj-lt"/>
              </a:rPr>
              <a:t>функция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–</a:t>
            </a:r>
            <a:r>
              <a:rPr lang="ru-RU" dirty="0" smtClean="0">
                <a:solidFill>
                  <a:srgbClr val="FA870F"/>
                </a:solidFill>
                <a:latin typeface="+mj-lt"/>
              </a:rPr>
              <a:t>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право </a:t>
            </a:r>
            <a:r>
              <a:rPr lang="ru-RU" dirty="0">
                <a:solidFill>
                  <a:srgbClr val="0E102D"/>
                </a:solidFill>
                <a:latin typeface="+mj-lt"/>
              </a:rPr>
              <a:t>воздействует на поведение людей и призвано воспитывать в людях справедливость, добро, гуманность и </a:t>
            </a:r>
            <a:r>
              <a:rPr lang="ru-RU" dirty="0" smtClean="0">
                <a:solidFill>
                  <a:srgbClr val="0E102D"/>
                </a:solidFill>
                <a:latin typeface="+mj-lt"/>
              </a:rPr>
              <a:t>законопослушность.</a:t>
            </a:r>
            <a:endParaRPr lang="ru-RU" dirty="0">
              <a:solidFill>
                <a:srgbClr val="0E102D"/>
              </a:solidFill>
              <a:latin typeface="+mj-lt"/>
            </a:endParaRPr>
          </a:p>
        </p:txBody>
      </p:sp>
      <p:pic>
        <p:nvPicPr>
          <p:cNvPr id="36" name="Рисунок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58" y="976272"/>
            <a:ext cx="1230495" cy="875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75" y="1986538"/>
            <a:ext cx="1182657" cy="9344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74" y="3017895"/>
            <a:ext cx="933261" cy="11282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006" y="4146166"/>
            <a:ext cx="1192172" cy="794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43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3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3" name="Прямая соединительная линия 32"/>
          <p:cNvCxnSpPr/>
          <p:nvPr/>
        </p:nvCxnSpPr>
        <p:spPr>
          <a:xfrm flipH="1">
            <a:off x="5767394" y="0"/>
            <a:ext cx="28569" cy="5324531"/>
          </a:xfrm>
          <a:prstGeom prst="line">
            <a:avLst/>
          </a:prstGeom>
          <a:ln w="76200">
            <a:solidFill>
              <a:srgbClr val="FF0000"/>
            </a:solidFill>
            <a:prstDash val="dash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pSp>
        <p:nvGrpSpPr>
          <p:cNvPr id="23" name="Группа 22"/>
          <p:cNvGrpSpPr/>
          <p:nvPr/>
        </p:nvGrpSpPr>
        <p:grpSpPr>
          <a:xfrm>
            <a:off x="0" y="-164554"/>
            <a:ext cx="9144000" cy="4964881"/>
            <a:chOff x="0" y="-164554"/>
            <a:chExt cx="9144000" cy="4964881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164554"/>
              <a:ext cx="9144000" cy="3048000"/>
            </a:xfrm>
            <a:prstGeom prst="rect">
              <a:avLst/>
            </a:prstGeom>
          </p:spPr>
        </p:pic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7452321" y="552940"/>
              <a:ext cx="492724" cy="410637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Прямая соединительная линия 20"/>
            <p:cNvCxnSpPr/>
            <p:nvPr/>
          </p:nvCxnSpPr>
          <p:spPr>
            <a:xfrm flipH="1">
              <a:off x="6984267" y="1365078"/>
              <a:ext cx="258806" cy="329423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3783" y="2573728"/>
              <a:ext cx="960778" cy="2226599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411634" y="673770"/>
              <a:ext cx="25034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5400" b="1" dirty="0" smtClean="0">
                  <a:solidFill>
                    <a:schemeClr val="bg1"/>
                  </a:solidFill>
                  <a:latin typeface="+mj-lt"/>
                </a:rPr>
                <a:t>ПРАВО</a:t>
              </a:r>
              <a:endParaRPr lang="ru-RU" sz="5400" b="1" dirty="0">
                <a:solidFill>
                  <a:schemeClr val="bg1"/>
                </a:solidFill>
                <a:latin typeface="+mj-lt"/>
              </a:endParaRPr>
            </a:p>
          </p:txBody>
        </p:sp>
        <p:cxnSp>
          <p:nvCxnSpPr>
            <p:cNvPr id="15" name="Прямая соединительная линия 14"/>
            <p:cNvCxnSpPr/>
            <p:nvPr/>
          </p:nvCxnSpPr>
          <p:spPr>
            <a:xfrm>
              <a:off x="6227763" y="1748049"/>
              <a:ext cx="720501" cy="211984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Прямая соединительная линия 4"/>
            <p:cNvCxnSpPr/>
            <p:nvPr/>
          </p:nvCxnSpPr>
          <p:spPr>
            <a:xfrm flipH="1">
              <a:off x="7452320" y="1597100"/>
              <a:ext cx="288032" cy="215778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Группа 33"/>
          <p:cNvGrpSpPr/>
          <p:nvPr/>
        </p:nvGrpSpPr>
        <p:grpSpPr>
          <a:xfrm>
            <a:off x="493697" y="2465138"/>
            <a:ext cx="4363547" cy="1942247"/>
            <a:chOff x="493697" y="2465138"/>
            <a:chExt cx="4363547" cy="1942247"/>
          </a:xfrm>
        </p:grpSpPr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697" y="2465138"/>
              <a:ext cx="1267256" cy="1886400"/>
            </a:xfrm>
            <a:prstGeom prst="rect">
              <a:avLst/>
            </a:prstGeom>
            <a:effectLst/>
          </p:spPr>
        </p:pic>
        <p:pic>
          <p:nvPicPr>
            <p:cNvPr id="37" name="Picture 4" descr="http://narkologos.ru/uploadedFiles/images/lechenie_alkogolizma_bez_motivacii_v_Ekaterinburge.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2564" y="2520985"/>
              <a:ext cx="1084680" cy="1886400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68" name="Picture 4" descr="http://cbcyouthquakertown.files.wordpress.com/2012/10/thief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94324" y="2466216"/>
              <a:ext cx="1766363" cy="18853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05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2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544" y="125777"/>
            <a:ext cx="8556912" cy="48919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2418479"/>
            <a:ext cx="3187925" cy="346564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8695" y="3435846"/>
            <a:ext cx="840954" cy="179709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68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/>
        </p:nvGrpSpPr>
        <p:grpSpPr>
          <a:xfrm>
            <a:off x="827584" y="1128486"/>
            <a:ext cx="7488832" cy="2886528"/>
            <a:chOff x="755576" y="1128486"/>
            <a:chExt cx="7488832" cy="2886528"/>
          </a:xfrm>
        </p:grpSpPr>
        <p:sp>
          <p:nvSpPr>
            <p:cNvPr id="2" name="TextBox 1"/>
            <p:cNvSpPr txBox="1"/>
            <p:nvPr/>
          </p:nvSpPr>
          <p:spPr>
            <a:xfrm>
              <a:off x="3923928" y="2325529"/>
              <a:ext cx="4320480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 smtClean="0">
                  <a:solidFill>
                    <a:srgbClr val="0E102D"/>
                  </a:solidFill>
                  <a:latin typeface="+mj-lt"/>
                </a:rPr>
                <a:t>Ключевые моменты урока</a:t>
              </a:r>
            </a:p>
          </p:txBody>
        </p:sp>
        <p:cxnSp>
          <p:nvCxnSpPr>
            <p:cNvPr id="6" name="Прямая соединительная линия 5"/>
            <p:cNvCxnSpPr/>
            <p:nvPr/>
          </p:nvCxnSpPr>
          <p:spPr>
            <a:xfrm>
              <a:off x="3347864" y="2125474"/>
              <a:ext cx="0" cy="892552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128486"/>
              <a:ext cx="1800000" cy="2886528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5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67341" y="320918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Что такое социальная норма?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95536" y="1203598"/>
            <a:ext cx="8388759" cy="3456384"/>
            <a:chOff x="395536" y="1203598"/>
            <a:chExt cx="8388759" cy="3456384"/>
          </a:xfrm>
        </p:grpSpPr>
        <p:sp>
          <p:nvSpPr>
            <p:cNvPr id="6" name="TextBox 5"/>
            <p:cNvSpPr txBox="1"/>
            <p:nvPr/>
          </p:nvSpPr>
          <p:spPr>
            <a:xfrm>
              <a:off x="2807631" y="2085404"/>
              <a:ext cx="597666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 smtClean="0">
                  <a:solidFill>
                    <a:srgbClr val="FA870F"/>
                  </a:solidFill>
                  <a:latin typeface="+mj-lt"/>
                </a:rPr>
                <a:t>Социальные </a:t>
              </a:r>
              <a:r>
                <a:rPr lang="ru-RU" sz="2600" dirty="0">
                  <a:solidFill>
                    <a:srgbClr val="FA870F"/>
                  </a:solidFill>
                  <a:latin typeface="+mj-lt"/>
                </a:rPr>
                <a:t>нормы </a:t>
              </a:r>
              <a:r>
                <a:rPr lang="ru-RU" sz="2600" dirty="0">
                  <a:latin typeface="+mj-lt"/>
                </a:rPr>
                <a:t>– это </a:t>
              </a:r>
              <a:r>
                <a:rPr lang="ru-RU" sz="2600" dirty="0" err="1" smtClean="0">
                  <a:latin typeface="+mj-lt"/>
                </a:rPr>
                <a:t>общеприня-тые</a:t>
              </a:r>
              <a:r>
                <a:rPr lang="ru-RU" sz="2600" dirty="0" smtClean="0">
                  <a:latin typeface="+mj-lt"/>
                </a:rPr>
                <a:t> </a:t>
              </a:r>
              <a:r>
                <a:rPr lang="ru-RU" sz="2600" dirty="0">
                  <a:latin typeface="+mj-lt"/>
                </a:rPr>
                <a:t>правила, которые  устанавливают границы допустимого поведения человека в обществе.</a:t>
              </a:r>
            </a:p>
          </p:txBody>
        </p:sp>
        <p:cxnSp>
          <p:nvCxnSpPr>
            <p:cNvPr id="7" name="Прямая соединительная линия 6"/>
            <p:cNvCxnSpPr/>
            <p:nvPr/>
          </p:nvCxnSpPr>
          <p:spPr>
            <a:xfrm>
              <a:off x="2411760" y="1203598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1639"/>
              <a:ext cx="1816021" cy="2040303"/>
            </a:xfrm>
            <a:prstGeom prst="rect">
              <a:avLst/>
            </a:prstGeom>
          </p:spPr>
        </p:pic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74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Группа 1"/>
          <p:cNvGrpSpPr/>
          <p:nvPr/>
        </p:nvGrpSpPr>
        <p:grpSpPr>
          <a:xfrm>
            <a:off x="395536" y="1203598"/>
            <a:ext cx="9009343" cy="3456384"/>
            <a:chOff x="395536" y="1203598"/>
            <a:chExt cx="9009343" cy="3456384"/>
          </a:xfrm>
        </p:grpSpPr>
        <p:sp>
          <p:nvSpPr>
            <p:cNvPr id="8" name="TextBox 7"/>
            <p:cNvSpPr txBox="1"/>
            <p:nvPr/>
          </p:nvSpPr>
          <p:spPr>
            <a:xfrm>
              <a:off x="2843808" y="2085404"/>
              <a:ext cx="6561071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600" dirty="0">
                  <a:solidFill>
                    <a:srgbClr val="FA870F"/>
                  </a:solidFill>
                  <a:latin typeface="+mj-lt"/>
                </a:rPr>
                <a:t>Право </a:t>
              </a:r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– это система норм и </a:t>
              </a:r>
              <a:r>
                <a:rPr lang="ru-RU" sz="2600" dirty="0" smtClean="0">
                  <a:solidFill>
                    <a:srgbClr val="0E102D"/>
                  </a:solidFill>
                  <a:latin typeface="+mj-lt"/>
                </a:rPr>
                <a:t>правил</a:t>
              </a:r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, которые являются </a:t>
              </a:r>
              <a:r>
                <a:rPr lang="ru-RU" sz="2600" dirty="0" smtClean="0">
                  <a:solidFill>
                    <a:srgbClr val="0E102D"/>
                  </a:solidFill>
                  <a:latin typeface="+mj-lt"/>
                </a:rPr>
                <a:t>обязательными </a:t>
              </a:r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для </a:t>
              </a:r>
              <a:r>
                <a:rPr lang="ru-RU" sz="2600" dirty="0" smtClean="0">
                  <a:solidFill>
                    <a:srgbClr val="0E102D"/>
                  </a:solidFill>
                  <a:latin typeface="+mj-lt"/>
                </a:rPr>
                <a:t>соблюдения людьми </a:t>
              </a:r>
              <a:r>
                <a:rPr lang="ru-RU" sz="2600" dirty="0">
                  <a:solidFill>
                    <a:srgbClr val="0E102D"/>
                  </a:solidFill>
                  <a:latin typeface="+mj-lt"/>
                </a:rPr>
                <a:t>и гарантированы государством.</a:t>
              </a:r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2411760" y="1203598"/>
              <a:ext cx="0" cy="3456384"/>
            </a:xfrm>
            <a:prstGeom prst="line">
              <a:avLst/>
            </a:prstGeom>
            <a:ln w="25400">
              <a:solidFill>
                <a:srgbClr val="FA870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1639"/>
              <a:ext cx="1816021" cy="2040303"/>
            </a:xfrm>
            <a:prstGeom prst="rect">
              <a:avLst/>
            </a:prstGeom>
          </p:spPr>
        </p:pic>
      </p:grpSp>
      <p:sp>
        <p:nvSpPr>
          <p:cNvPr id="15" name="TextBox 14"/>
          <p:cNvSpPr txBox="1"/>
          <p:nvPr/>
        </p:nvSpPr>
        <p:spPr>
          <a:xfrm>
            <a:off x="367341" y="320918"/>
            <a:ext cx="716307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Что такое право?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7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Прямая соединительная линия 29"/>
          <p:cNvCxnSpPr/>
          <p:nvPr/>
        </p:nvCxnSpPr>
        <p:spPr>
          <a:xfrm>
            <a:off x="480641" y="915566"/>
            <a:ext cx="8195047" cy="0"/>
          </a:xfrm>
          <a:prstGeom prst="line">
            <a:avLst/>
          </a:prstGeom>
          <a:ln w="15875">
            <a:solidFill>
              <a:srgbClr val="0E102D">
                <a:alpha val="25000"/>
              </a:srgb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0170" y="3364280"/>
            <a:ext cx="1248714" cy="150963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1" y="1505368"/>
            <a:ext cx="1743332" cy="1240241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1084" y="3362826"/>
            <a:ext cx="2266639" cy="1511093"/>
          </a:xfrm>
          <a:prstGeom prst="rect">
            <a:avLst/>
          </a:prstGeom>
          <a:ln>
            <a:noFill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807971" y="1131590"/>
            <a:ext cx="32174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регулятивная </a:t>
            </a:r>
            <a:r>
              <a:rPr lang="ru-RU" dirty="0" smtClean="0"/>
              <a:t>функция, </a:t>
            </a: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892779" y="1131590"/>
            <a:ext cx="3343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охранительная </a:t>
            </a:r>
            <a:r>
              <a:rPr lang="ru-RU" dirty="0" smtClean="0"/>
              <a:t>функция,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23246" y="3006992"/>
            <a:ext cx="2916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оценочная </a:t>
            </a:r>
            <a:r>
              <a:rPr lang="ru-RU" dirty="0" smtClean="0"/>
              <a:t>функция, 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92779" y="3006992"/>
            <a:ext cx="34908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воспитательная </a:t>
            </a:r>
            <a:r>
              <a:rPr lang="ru-RU" dirty="0" smtClean="0"/>
              <a:t>функция. </a:t>
            </a:r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8449" y="1486404"/>
            <a:ext cx="1571907" cy="1242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67341" y="320918"/>
            <a:ext cx="738038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600" dirty="0">
                <a:solidFill>
                  <a:srgbClr val="0E102D"/>
                </a:solidFill>
                <a:latin typeface="+mj-lt"/>
              </a:rPr>
              <a:t>Принято выделять следующие функции права: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65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8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Выноска-облако 9"/>
          <p:cNvSpPr/>
          <p:nvPr/>
        </p:nvSpPr>
        <p:spPr>
          <a:xfrm rot="20428243">
            <a:off x="7694280" y="1852084"/>
            <a:ext cx="970006" cy="456621"/>
          </a:xfrm>
          <a:prstGeom prst="cloudCallout">
            <a:avLst>
              <a:gd name="adj1" fmla="val -54118"/>
              <a:gd name="adj2" fmla="val 175848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5" name="Picture 4" descr="http://youstick.ru/uploads/stickers/23/400x245_vinilovaja_naklejka_parfen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39" y="869718"/>
            <a:ext cx="3054549" cy="1817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0024" y="2859763"/>
            <a:ext cx="2484000" cy="1863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Выноска-облако 7"/>
          <p:cNvSpPr/>
          <p:nvPr/>
        </p:nvSpPr>
        <p:spPr>
          <a:xfrm rot="20452541">
            <a:off x="6269801" y="1921895"/>
            <a:ext cx="970006" cy="551846"/>
          </a:xfrm>
          <a:prstGeom prst="cloudCallout">
            <a:avLst>
              <a:gd name="adj1" fmla="val -39311"/>
              <a:gd name="adj2" fmla="val 77756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>
              <a:solidFill>
                <a:schemeClr val="tx1"/>
              </a:solidFill>
            </a:endParaRPr>
          </a:p>
        </p:txBody>
      </p:sp>
      <p:sp>
        <p:nvSpPr>
          <p:cNvPr id="11" name="Выноска-облако 10"/>
          <p:cNvSpPr/>
          <p:nvPr/>
        </p:nvSpPr>
        <p:spPr>
          <a:xfrm>
            <a:off x="6986749" y="2428290"/>
            <a:ext cx="697610" cy="413554"/>
          </a:xfrm>
          <a:prstGeom prst="cloudCallout">
            <a:avLst>
              <a:gd name="adj1" fmla="val -62241"/>
              <a:gd name="adj2" fmla="val 104626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6254" y="203477"/>
            <a:ext cx="2079508" cy="265630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70" y="2799248"/>
            <a:ext cx="2673000" cy="2004750"/>
          </a:xfrm>
          <a:prstGeom prst="rect">
            <a:avLst/>
          </a:prstGeom>
        </p:spPr>
      </p:pic>
      <p:sp>
        <p:nvSpPr>
          <p:cNvPr id="14" name="Выноска-облако 13"/>
          <p:cNvSpPr/>
          <p:nvPr/>
        </p:nvSpPr>
        <p:spPr>
          <a:xfrm rot="20428243">
            <a:off x="8349957" y="2204332"/>
            <a:ext cx="613132" cy="475713"/>
          </a:xfrm>
          <a:prstGeom prst="cloudCallout">
            <a:avLst>
              <a:gd name="adj1" fmla="val -59990"/>
              <a:gd name="adj2" fmla="val 89810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>
              <a:ln>
                <a:solidFill>
                  <a:schemeClr val="tx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16" name="Выноска-облако 15"/>
          <p:cNvSpPr/>
          <p:nvPr/>
        </p:nvSpPr>
        <p:spPr>
          <a:xfrm rot="19681627">
            <a:off x="233557" y="2337276"/>
            <a:ext cx="697610" cy="443451"/>
          </a:xfrm>
          <a:prstGeom prst="cloudCallout">
            <a:avLst>
              <a:gd name="adj1" fmla="val -14606"/>
              <a:gd name="adj2" fmla="val 102094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7" name="Выноска-облако 16"/>
          <p:cNvSpPr/>
          <p:nvPr/>
        </p:nvSpPr>
        <p:spPr>
          <a:xfrm rot="20699593">
            <a:off x="931435" y="2142630"/>
            <a:ext cx="871887" cy="466677"/>
          </a:xfrm>
          <a:prstGeom prst="cloudCallout">
            <a:avLst>
              <a:gd name="adj1" fmla="val -22352"/>
              <a:gd name="adj2" fmla="val 138680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8" name="Выноска-облако 17"/>
          <p:cNvSpPr/>
          <p:nvPr/>
        </p:nvSpPr>
        <p:spPr>
          <a:xfrm>
            <a:off x="1800746" y="2375968"/>
            <a:ext cx="467822" cy="450044"/>
          </a:xfrm>
          <a:prstGeom prst="cloudCallout">
            <a:avLst>
              <a:gd name="adj1" fmla="val -62241"/>
              <a:gd name="adj2" fmla="val 104626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9" name="TextBox 18"/>
          <p:cNvSpPr txBox="1"/>
          <p:nvPr/>
        </p:nvSpPr>
        <p:spPr>
          <a:xfrm rot="18962615">
            <a:off x="287027" y="2281764"/>
            <a:ext cx="72799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DS Greece" panose="03030000000000000000" pitchFamily="66" charset="-52"/>
              </a:rPr>
              <a:t>???</a:t>
            </a:r>
            <a:endParaRPr lang="ru-RU" sz="2100" b="1" dirty="0">
              <a:latin typeface="DS Greece" panose="03030000000000000000" pitchFamily="66" charset="-52"/>
            </a:endParaRPr>
          </a:p>
        </p:txBody>
      </p:sp>
      <p:sp>
        <p:nvSpPr>
          <p:cNvPr id="20" name="TextBox 19"/>
          <p:cNvSpPr txBox="1"/>
          <p:nvPr/>
        </p:nvSpPr>
        <p:spPr>
          <a:xfrm rot="19818743">
            <a:off x="1026153" y="2053246"/>
            <a:ext cx="102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ДА…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913952" y="2408141"/>
            <a:ext cx="3710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</a:t>
            </a:r>
          </a:p>
        </p:txBody>
      </p:sp>
      <p:sp>
        <p:nvSpPr>
          <p:cNvPr id="22" name="TextBox 21"/>
          <p:cNvSpPr txBox="1"/>
          <p:nvPr/>
        </p:nvSpPr>
        <p:spPr>
          <a:xfrm rot="19645980">
            <a:off x="6385653" y="1917789"/>
            <a:ext cx="75664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DS Greece" panose="03030000000000000000" pitchFamily="66" charset="-52"/>
              </a:rPr>
              <a:t>НЕТ…</a:t>
            </a:r>
            <a:endParaRPr lang="ru-RU" sz="2100" b="1" dirty="0">
              <a:latin typeface="DS Greece" panose="03030000000000000000" pitchFamily="66" charset="-52"/>
            </a:endParaRPr>
          </a:p>
        </p:txBody>
      </p:sp>
      <p:sp>
        <p:nvSpPr>
          <p:cNvPr id="23" name="TextBox 22"/>
          <p:cNvSpPr txBox="1"/>
          <p:nvPr/>
        </p:nvSpPr>
        <p:spPr>
          <a:xfrm rot="19895934">
            <a:off x="7864414" y="1824097"/>
            <a:ext cx="81385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???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206118" y="2444284"/>
            <a:ext cx="37101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</a:t>
            </a:r>
          </a:p>
        </p:txBody>
      </p:sp>
      <p:sp>
        <p:nvSpPr>
          <p:cNvPr id="25" name="TextBox 24"/>
          <p:cNvSpPr txBox="1"/>
          <p:nvPr/>
        </p:nvSpPr>
        <p:spPr>
          <a:xfrm rot="19439491">
            <a:off x="8422945" y="2206574"/>
            <a:ext cx="647129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>
                <a:latin typeface="DS Greece" panose="03030000000000000000" pitchFamily="66" charset="-52"/>
              </a:rPr>
              <a:t>$$$</a:t>
            </a:r>
            <a:endParaRPr lang="ru-RU" sz="1500" b="1">
              <a:latin typeface="DS Greece" panose="03030000000000000000" pitchFamily="66" charset="-52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3438777" y="2678159"/>
            <a:ext cx="2384539" cy="2042078"/>
            <a:chOff x="3438777" y="2678159"/>
            <a:chExt cx="2384539" cy="2042078"/>
          </a:xfrm>
        </p:grpSpPr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8777" y="2678159"/>
              <a:ext cx="2384539" cy="2042078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 rot="20814838">
              <a:off x="4171504" y="3722518"/>
              <a:ext cx="756646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b="1" dirty="0" smtClean="0">
                  <a:latin typeface="DS Greece" panose="03030000000000000000" pitchFamily="66" charset="-52"/>
                </a:rPr>
                <a:t>НЕТ…</a:t>
              </a:r>
              <a:endParaRPr lang="ru-RU" sz="2100" b="1" dirty="0">
                <a:latin typeface="DS Greece" panose="03030000000000000000" pitchFamily="66" charset="-52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 rot="938520">
              <a:off x="4466888" y="3530421"/>
              <a:ext cx="1023831" cy="4154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100" b="1" dirty="0">
                  <a:latin typeface="DS Greece" panose="03030000000000000000" pitchFamily="66" charset="-52"/>
                </a:rPr>
                <a:t>ДА…</a:t>
              </a:r>
            </a:p>
          </p:txBody>
        </p:sp>
      </p:grpSp>
      <p:pic>
        <p:nvPicPr>
          <p:cNvPr id="26" name="Рисунок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543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11" grpId="0" animBg="1"/>
      <p:bldP spid="14" grpId="0" animBg="1"/>
      <p:bldP spid="16" grpId="0" animBg="1"/>
      <p:bldP spid="17" grpId="0" animBg="1"/>
      <p:bldP spid="18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476" y="1431638"/>
            <a:ext cx="4409270" cy="3300352"/>
          </a:xfrm>
          <a:prstGeom prst="rect">
            <a:avLst/>
          </a:prstGeom>
        </p:spPr>
      </p:pic>
      <p:sp>
        <p:nvSpPr>
          <p:cNvPr id="10" name="Выноска-облако 9"/>
          <p:cNvSpPr/>
          <p:nvPr/>
        </p:nvSpPr>
        <p:spPr>
          <a:xfrm rot="20464684">
            <a:off x="967575" y="2761445"/>
            <a:ext cx="904078" cy="1014053"/>
          </a:xfrm>
          <a:prstGeom prst="cloudCallout">
            <a:avLst>
              <a:gd name="adj1" fmla="val 123610"/>
              <a:gd name="adj2" fmla="val 49884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1" name="Выноска-облако 10"/>
          <p:cNvSpPr/>
          <p:nvPr/>
        </p:nvSpPr>
        <p:spPr>
          <a:xfrm rot="19324036">
            <a:off x="1614777" y="1883839"/>
            <a:ext cx="928486" cy="775943"/>
          </a:xfrm>
          <a:prstGeom prst="cloudCallout">
            <a:avLst>
              <a:gd name="adj1" fmla="val 63069"/>
              <a:gd name="adj2" fmla="val 141962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2" name="Выноска-облако 11"/>
          <p:cNvSpPr/>
          <p:nvPr/>
        </p:nvSpPr>
        <p:spPr>
          <a:xfrm rot="750321">
            <a:off x="2331484" y="1061116"/>
            <a:ext cx="868748" cy="712844"/>
          </a:xfrm>
          <a:prstGeom prst="cloudCallout">
            <a:avLst>
              <a:gd name="adj1" fmla="val 134109"/>
              <a:gd name="adj2" fmla="val 4561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3" name="Выноска-облако 12"/>
          <p:cNvSpPr/>
          <p:nvPr/>
        </p:nvSpPr>
        <p:spPr>
          <a:xfrm rot="5400000">
            <a:off x="7162306" y="2084154"/>
            <a:ext cx="928486" cy="775943"/>
          </a:xfrm>
          <a:prstGeom prst="cloudCallout">
            <a:avLst>
              <a:gd name="adj1" fmla="val 62440"/>
              <a:gd name="adj2" fmla="val 14935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5" name="Выноска-облако 14"/>
          <p:cNvSpPr/>
          <p:nvPr/>
        </p:nvSpPr>
        <p:spPr>
          <a:xfrm rot="2731120">
            <a:off x="6290240" y="1080067"/>
            <a:ext cx="1321381" cy="861687"/>
          </a:xfrm>
          <a:prstGeom prst="cloudCallout">
            <a:avLst>
              <a:gd name="adj1" fmla="val -4062"/>
              <a:gd name="adj2" fmla="val 148049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6" name="Выноска-облако 15"/>
          <p:cNvSpPr/>
          <p:nvPr/>
        </p:nvSpPr>
        <p:spPr>
          <a:xfrm rot="5400000">
            <a:off x="7290461" y="3188251"/>
            <a:ext cx="1117550" cy="775943"/>
          </a:xfrm>
          <a:prstGeom prst="cloudCallout">
            <a:avLst>
              <a:gd name="adj1" fmla="val 28577"/>
              <a:gd name="adj2" fmla="val 160243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8" name="TextBox 17"/>
          <p:cNvSpPr txBox="1"/>
          <p:nvPr/>
        </p:nvSpPr>
        <p:spPr>
          <a:xfrm rot="17458368">
            <a:off x="907865" y="3036228"/>
            <a:ext cx="102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 smtClean="0">
                <a:latin typeface="DS Greece" panose="03030000000000000000" pitchFamily="66" charset="-52"/>
              </a:rPr>
              <a:t>УЖАС!</a:t>
            </a:r>
            <a:endParaRPr lang="ru-RU" sz="2100" b="1" dirty="0">
              <a:latin typeface="DS Greece" panose="03030000000000000000" pitchFamily="66" charset="-52"/>
            </a:endParaRPr>
          </a:p>
        </p:txBody>
      </p:sp>
      <p:sp>
        <p:nvSpPr>
          <p:cNvPr id="19" name="TextBox 18"/>
          <p:cNvSpPr txBox="1"/>
          <p:nvPr/>
        </p:nvSpPr>
        <p:spPr>
          <a:xfrm rot="18379652">
            <a:off x="1717671" y="2019244"/>
            <a:ext cx="72536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ЧТО?</a:t>
            </a:r>
          </a:p>
        </p:txBody>
      </p:sp>
      <p:sp>
        <p:nvSpPr>
          <p:cNvPr id="20" name="TextBox 19"/>
          <p:cNvSpPr txBox="1"/>
          <p:nvPr/>
        </p:nvSpPr>
        <p:spPr>
          <a:xfrm rot="19818743">
            <a:off x="2472038" y="1048679"/>
            <a:ext cx="102383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!!!!!!</a:t>
            </a:r>
          </a:p>
        </p:txBody>
      </p:sp>
      <p:sp>
        <p:nvSpPr>
          <p:cNvPr id="22" name="TextBox 21"/>
          <p:cNvSpPr txBox="1"/>
          <p:nvPr/>
        </p:nvSpPr>
        <p:spPr>
          <a:xfrm rot="4135830">
            <a:off x="7375448" y="2292546"/>
            <a:ext cx="59690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>
                <a:latin typeface="DS Greece" panose="03030000000000000000" pitchFamily="66" charset="-52"/>
              </a:rPr>
              <a:t>!!!!!!</a:t>
            </a:r>
          </a:p>
        </p:txBody>
      </p:sp>
      <p:sp>
        <p:nvSpPr>
          <p:cNvPr id="23" name="TextBox 22"/>
          <p:cNvSpPr txBox="1"/>
          <p:nvPr/>
        </p:nvSpPr>
        <p:spPr>
          <a:xfrm rot="4399718">
            <a:off x="7331665" y="3431877"/>
            <a:ext cx="11465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DS Greece" panose="03030000000000000000" pitchFamily="66" charset="-52"/>
              </a:rPr>
              <a:t>???????</a:t>
            </a:r>
            <a:endParaRPr lang="ru-RU" sz="2000" b="1" dirty="0">
              <a:latin typeface="DS Greece" panose="03030000000000000000" pitchFamily="66" charset="-52"/>
            </a:endParaRPr>
          </a:p>
        </p:txBody>
      </p:sp>
      <p:sp>
        <p:nvSpPr>
          <p:cNvPr id="24" name="TextBox 23"/>
          <p:cNvSpPr txBox="1"/>
          <p:nvPr/>
        </p:nvSpPr>
        <p:spPr>
          <a:xfrm rot="2905796">
            <a:off x="6403800" y="1336921"/>
            <a:ext cx="117368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latin typeface="DS Greece" panose="03030000000000000000" pitchFamily="66" charset="-52"/>
              </a:rPr>
              <a:t>ДА </a:t>
            </a:r>
            <a:r>
              <a:rPr lang="ru-RU" sz="2000" b="1" dirty="0" smtClean="0">
                <a:latin typeface="DS Greece" panose="03030000000000000000" pitchFamily="66" charset="-52"/>
              </a:rPr>
              <a:t>УЖ! </a:t>
            </a:r>
            <a:endParaRPr lang="ru-RU" sz="2000" b="1" dirty="0">
              <a:latin typeface="DS Greece" panose="03030000000000000000" pitchFamily="66" charset="-52"/>
            </a:endParaRPr>
          </a:p>
        </p:txBody>
      </p:sp>
      <p:sp>
        <p:nvSpPr>
          <p:cNvPr id="25" name="Выноска-облако 24"/>
          <p:cNvSpPr/>
          <p:nvPr/>
        </p:nvSpPr>
        <p:spPr>
          <a:xfrm>
            <a:off x="3293854" y="400604"/>
            <a:ext cx="3145496" cy="1019018"/>
          </a:xfrm>
          <a:prstGeom prst="cloudCallout">
            <a:avLst>
              <a:gd name="adj1" fmla="val 6911"/>
              <a:gd name="adj2" fmla="val 71300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3" name="TextBox 2"/>
          <p:cNvSpPr txBox="1"/>
          <p:nvPr/>
        </p:nvSpPr>
        <p:spPr>
          <a:xfrm>
            <a:off x="3678612" y="501809"/>
            <a:ext cx="2137261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Людям нужны </a:t>
            </a:r>
          </a:p>
          <a:p>
            <a:r>
              <a:rPr lang="ru-RU" sz="2100" b="1" dirty="0">
                <a:latin typeface="DS Greece" panose="03030000000000000000" pitchFamily="66" charset="-52"/>
              </a:rPr>
              <a:t>СТЫД И </a:t>
            </a:r>
            <a:r>
              <a:rPr lang="ru-RU" sz="2100" b="1" dirty="0" smtClean="0">
                <a:latin typeface="DS Greece" panose="03030000000000000000" pitchFamily="66" charset="-52"/>
              </a:rPr>
              <a:t>Правда </a:t>
            </a:r>
            <a:r>
              <a:rPr lang="ru-RU" sz="2100" b="1" dirty="0">
                <a:latin typeface="DS Greece" panose="03030000000000000000" pitchFamily="66" charset="-52"/>
              </a:rPr>
              <a:t>!</a:t>
            </a:r>
          </a:p>
          <a:p>
            <a:endParaRPr lang="ru-RU" sz="2100" dirty="0"/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59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8" grpId="0"/>
      <p:bldP spid="19" grpId="0"/>
      <p:bldP spid="20" grpId="0"/>
      <p:bldP spid="22" grpId="0"/>
      <p:bldP spid="23" grpId="0"/>
      <p:bldP spid="24" grpId="0"/>
      <p:bldP spid="25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45" t="3902" r="19473" b="10193"/>
          <a:stretch/>
        </p:blipFill>
        <p:spPr>
          <a:xfrm>
            <a:off x="1807411" y="2726969"/>
            <a:ext cx="1584766" cy="2088233"/>
          </a:xfrm>
          <a:prstGeom prst="rect">
            <a:avLst/>
          </a:prstGeom>
        </p:spPr>
      </p:pic>
      <p:sp>
        <p:nvSpPr>
          <p:cNvPr id="13" name="Выноска-облако 12"/>
          <p:cNvSpPr/>
          <p:nvPr/>
        </p:nvSpPr>
        <p:spPr>
          <a:xfrm>
            <a:off x="5196588" y="506208"/>
            <a:ext cx="3780295" cy="1750943"/>
          </a:xfrm>
          <a:prstGeom prst="cloudCallout">
            <a:avLst>
              <a:gd name="adj1" fmla="val 3471"/>
              <a:gd name="adj2" fmla="val 85738"/>
            </a:avLst>
          </a:prstGeom>
          <a:solidFill>
            <a:srgbClr val="E1C483"/>
          </a:solidFill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013"/>
          </a:p>
        </p:txBody>
      </p:sp>
      <p:sp>
        <p:nvSpPr>
          <p:cNvPr id="15" name="Прямоугольник 14"/>
          <p:cNvSpPr/>
          <p:nvPr/>
        </p:nvSpPr>
        <p:spPr>
          <a:xfrm>
            <a:off x="5583436" y="994802"/>
            <a:ext cx="3563888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b="1" dirty="0">
                <a:latin typeface="DS Greece" panose="03030000000000000000" pitchFamily="66" charset="-52"/>
              </a:rPr>
              <a:t>Как поделить правду </a:t>
            </a:r>
            <a:r>
              <a:rPr lang="ru-RU" sz="2100" b="1" dirty="0" smtClean="0">
                <a:latin typeface="DS Greece" panose="03030000000000000000" pitchFamily="66" charset="-52"/>
              </a:rPr>
              <a:t>и </a:t>
            </a:r>
            <a:r>
              <a:rPr lang="ru-RU" sz="2100" b="1" dirty="0">
                <a:latin typeface="DS Greece" panose="03030000000000000000" pitchFamily="66" charset="-52"/>
              </a:rPr>
              <a:t>стыд среди людей?</a:t>
            </a:r>
            <a:r>
              <a:rPr lang="ru-RU" sz="2100" dirty="0">
                <a:latin typeface="DS Greece" panose="03030000000000000000" pitchFamily="66" charset="-52"/>
              </a:rPr>
              <a:t> 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52150" y="339502"/>
            <a:ext cx="4644251" cy="2360012"/>
            <a:chOff x="252150" y="339502"/>
            <a:chExt cx="4644251" cy="2360012"/>
          </a:xfrm>
        </p:grpSpPr>
        <p:sp>
          <p:nvSpPr>
            <p:cNvPr id="16" name="Выноска-облако 15"/>
            <p:cNvSpPr/>
            <p:nvPr/>
          </p:nvSpPr>
          <p:spPr>
            <a:xfrm>
              <a:off x="252150" y="339502"/>
              <a:ext cx="4644251" cy="2360012"/>
            </a:xfrm>
            <a:prstGeom prst="cloudCallout">
              <a:avLst>
                <a:gd name="adj1" fmla="val -2311"/>
                <a:gd name="adj2" fmla="val 71073"/>
              </a:avLst>
            </a:prstGeom>
            <a:solidFill>
              <a:srgbClr val="E1C483"/>
            </a:solidFill>
            <a:ln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 sz="1013"/>
            </a:p>
          </p:txBody>
        </p:sp>
        <p:sp>
          <p:nvSpPr>
            <p:cNvPr id="17" name="Прямоугольник 16"/>
            <p:cNvSpPr/>
            <p:nvPr/>
          </p:nvSpPr>
          <p:spPr>
            <a:xfrm>
              <a:off x="813002" y="727448"/>
              <a:ext cx="3867375" cy="1631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ru-RU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стыдом и правдой необходимо наделить всех</a:t>
              </a:r>
              <a:r>
                <a:rPr lang="en-US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 </a:t>
              </a:r>
              <a:r>
                <a:rPr lang="ru-RU" sz="2000" b="1" dirty="0" smtClean="0">
                  <a:latin typeface="DS Greece" panose="03030000000000000000" pitchFamily="66" charset="-52"/>
                  <a:ea typeface="Calibri" panose="020F0502020204030204" pitchFamily="34" charset="0"/>
                </a:rPr>
                <a:t>людей, </a:t>
              </a:r>
              <a:r>
                <a:rPr lang="ru-RU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или на Земле не останется </a:t>
              </a:r>
              <a:r>
                <a:rPr lang="ru-RU" sz="2000" b="1" dirty="0" smtClean="0">
                  <a:latin typeface="DS Greece" panose="03030000000000000000" pitchFamily="66" charset="-52"/>
                  <a:ea typeface="Calibri" panose="020F0502020204030204" pitchFamily="34" charset="0"/>
                </a:rPr>
                <a:t>ни государств</a:t>
              </a:r>
              <a:r>
                <a:rPr lang="ru-RU" sz="2000" b="1" dirty="0">
                  <a:latin typeface="DS Greece" panose="03030000000000000000" pitchFamily="66" charset="-52"/>
                  <a:ea typeface="Calibri" panose="020F0502020204030204" pitchFamily="34" charset="0"/>
                </a:rPr>
                <a:t>, ни городов, ни  </a:t>
              </a:r>
              <a:r>
                <a:rPr lang="ru-RU" sz="2000" b="1" dirty="0" smtClean="0">
                  <a:latin typeface="DS Greece" panose="03030000000000000000" pitchFamily="66" charset="-52"/>
                  <a:ea typeface="Calibri" panose="020F0502020204030204" pitchFamily="34" charset="0"/>
                </a:rPr>
                <a:t>народов.</a:t>
              </a:r>
              <a:endParaRPr lang="ru-RU" sz="2000" b="1" dirty="0">
                <a:latin typeface="DS Greece" panose="03030000000000000000" pitchFamily="66" charset="-52"/>
              </a:endParaRPr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5569985" y="2540890"/>
            <a:ext cx="2985113" cy="2266539"/>
            <a:chOff x="5043271" y="2499742"/>
            <a:chExt cx="2985113" cy="2266539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43271" y="3170011"/>
              <a:ext cx="1405115" cy="1390776"/>
            </a:xfrm>
            <a:prstGeom prst="rect">
              <a:avLst/>
            </a:prstGeom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86" r="31794"/>
            <a:stretch/>
          </p:blipFill>
          <p:spPr>
            <a:xfrm>
              <a:off x="7140538" y="2499742"/>
              <a:ext cx="887846" cy="226653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227" t="2800" r="30167" b="13201"/>
            <a:stretch/>
          </p:blipFill>
          <p:spPr>
            <a:xfrm>
              <a:off x="6179346" y="2657938"/>
              <a:ext cx="1008659" cy="1891236"/>
            </a:xfrm>
            <a:prstGeom prst="rect">
              <a:avLst/>
            </a:prstGeom>
          </p:spPr>
        </p:pic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317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6450"/>
            <a:ext cx="1540800" cy="3370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11" y="645559"/>
            <a:ext cx="2736478" cy="2052359"/>
          </a:xfrm>
          <a:prstGeom prst="rect">
            <a:avLst/>
          </a:prstGeom>
        </p:spPr>
      </p:pic>
      <p:pic>
        <p:nvPicPr>
          <p:cNvPr id="10" name="Picture 4" descr="http://youstick.ru/uploads/stickers/23/400x245_vinilovaja_naklejka_parfenon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31" y="2066096"/>
            <a:ext cx="3059253" cy="1820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0941" y="3074208"/>
            <a:ext cx="1663644" cy="12477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3356668" y="1583038"/>
            <a:ext cx="1910289" cy="191028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2428018" y="2382191"/>
            <a:ext cx="1910289" cy="1910289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2586135" y="417806"/>
            <a:ext cx="1910289" cy="191028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07397">
            <a:off x="858288" y="2505417"/>
            <a:ext cx="1910289" cy="191028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14625" y="915566"/>
            <a:ext cx="366158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 smtClean="0">
                <a:latin typeface="DS Greece" panose="03030000000000000000" pitchFamily="66" charset="-52"/>
                <a:ea typeface="Calibri" panose="020F0502020204030204" pitchFamily="34" charset="0"/>
              </a:rPr>
              <a:t>Социальные нормы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338052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3200" y="4804473"/>
            <a:ext cx="1540800" cy="3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resentation">
      <a:majorFont>
        <a:latin typeface="PF Centro Slab Pro"/>
        <a:ea typeface=""/>
        <a:cs typeface=""/>
      </a:majorFont>
      <a:minorFont>
        <a:latin typeface="PT Sans Captio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1962</TotalTime>
  <Words>834</Words>
  <Application>Microsoft Office PowerPoint</Application>
  <PresentationFormat>Экран (16:9)</PresentationFormat>
  <Paragraphs>158</Paragraphs>
  <Slides>47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47</vt:i4>
      </vt:variant>
    </vt:vector>
  </HeadingPairs>
  <TitlesOfParts>
    <vt:vector size="61" baseType="lpstr">
      <vt:lpstr>Calibri</vt:lpstr>
      <vt:lpstr>PT Sans Caption</vt:lpstr>
      <vt:lpstr>Open Sans</vt:lpstr>
      <vt:lpstr>PF Centro Slab Pro</vt:lpstr>
      <vt:lpstr>Roboto Slab</vt:lpstr>
      <vt:lpstr>Arial</vt:lpstr>
      <vt:lpstr>Wingdings</vt:lpstr>
      <vt:lpstr>DS Greece</vt:lpstr>
      <vt:lpstr>PF Centro Slab Pro (Заголовки)</vt:lpstr>
      <vt:lpstr>Times New Roman</vt:lpstr>
      <vt:lpstr>Тема Office</vt:lpstr>
      <vt:lpstr>1_Тема Office</vt:lpstr>
      <vt:lpstr>2_Тема Office</vt:lpstr>
      <vt:lpstr>3_Тема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163</cp:revision>
  <dcterms:created xsi:type="dcterms:W3CDTF">2015-06-15T08:55:22Z</dcterms:created>
  <dcterms:modified xsi:type="dcterms:W3CDTF">2016-02-09T14:38:37Z</dcterms:modified>
</cp:coreProperties>
</file>