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 autoCompressPictures="0">
  <p:sldMasterIdLst>
    <p:sldMasterId id="2147483660" r:id="rId1"/>
    <p:sldMasterId id="2147483672" r:id="rId2"/>
    <p:sldMasterId id="2147483684" r:id="rId3"/>
    <p:sldMasterId id="2147483696" r:id="rId4"/>
  </p:sldMasterIdLst>
  <p:notesMasterIdLst>
    <p:notesMasterId r:id="rId64"/>
  </p:notesMasterIdLst>
  <p:sldIdLst>
    <p:sldId id="399" r:id="rId5"/>
    <p:sldId id="691" r:id="rId6"/>
    <p:sldId id="777" r:id="rId7"/>
    <p:sldId id="780" r:id="rId8"/>
    <p:sldId id="782" r:id="rId9"/>
    <p:sldId id="784" r:id="rId10"/>
    <p:sldId id="781" r:id="rId11"/>
    <p:sldId id="706" r:id="rId12"/>
    <p:sldId id="688" r:id="rId13"/>
    <p:sldId id="786" r:id="rId14"/>
    <p:sldId id="785" r:id="rId15"/>
    <p:sldId id="787" r:id="rId16"/>
    <p:sldId id="788" r:id="rId17"/>
    <p:sldId id="789" r:id="rId18"/>
    <p:sldId id="775" r:id="rId19"/>
    <p:sldId id="790" r:id="rId20"/>
    <p:sldId id="794" r:id="rId21"/>
    <p:sldId id="712" r:id="rId22"/>
    <p:sldId id="791" r:id="rId23"/>
    <p:sldId id="795" r:id="rId24"/>
    <p:sldId id="696" r:id="rId25"/>
    <p:sldId id="701" r:id="rId26"/>
    <p:sldId id="852" r:id="rId27"/>
    <p:sldId id="797" r:id="rId28"/>
    <p:sldId id="798" r:id="rId29"/>
    <p:sldId id="800" r:id="rId30"/>
    <p:sldId id="803" r:id="rId31"/>
    <p:sldId id="804" r:id="rId32"/>
    <p:sldId id="715" r:id="rId33"/>
    <p:sldId id="805" r:id="rId34"/>
    <p:sldId id="806" r:id="rId35"/>
    <p:sldId id="807" r:id="rId36"/>
    <p:sldId id="809" r:id="rId37"/>
    <p:sldId id="810" r:id="rId38"/>
    <p:sldId id="811" r:id="rId39"/>
    <p:sldId id="812" r:id="rId40"/>
    <p:sldId id="814" r:id="rId41"/>
    <p:sldId id="816" r:id="rId42"/>
    <p:sldId id="817" r:id="rId43"/>
    <p:sldId id="801" r:id="rId44"/>
    <p:sldId id="815" r:id="rId45"/>
    <p:sldId id="664" r:id="rId46"/>
    <p:sldId id="819" r:id="rId47"/>
    <p:sldId id="822" r:id="rId48"/>
    <p:sldId id="820" r:id="rId49"/>
    <p:sldId id="826" r:id="rId50"/>
    <p:sldId id="827" r:id="rId51"/>
    <p:sldId id="828" r:id="rId52"/>
    <p:sldId id="834" r:id="rId53"/>
    <p:sldId id="831" r:id="rId54"/>
    <p:sldId id="833" r:id="rId55"/>
    <p:sldId id="839" r:id="rId56"/>
    <p:sldId id="836" r:id="rId57"/>
    <p:sldId id="840" r:id="rId58"/>
    <p:sldId id="841" r:id="rId59"/>
    <p:sldId id="849" r:id="rId60"/>
    <p:sldId id="848" r:id="rId61"/>
    <p:sldId id="842" r:id="rId62"/>
    <p:sldId id="851" r:id="rId63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65"/>
      <p:bold r:id="rId66"/>
      <p:italic r:id="rId67"/>
      <p:boldItalic r:id="rId68"/>
    </p:embeddedFont>
    <p:embeddedFont>
      <p:font typeface="Merriweather" panose="00000500000000000000" pitchFamily="2" charset="-52"/>
      <p:regular r:id="rId69"/>
      <p:bold r:id="rId70"/>
      <p:italic r:id="rId71"/>
      <p:boldItalic r:id="rId72"/>
    </p:embeddedFont>
    <p:embeddedFont>
      <p:font typeface="Roboto" panose="02000000000000000000" pitchFamily="2" charset="0"/>
      <p:regular r:id="rId73"/>
      <p:bold r:id="rId74"/>
      <p:italic r:id="rId75"/>
      <p:boldItalic r:id="rId76"/>
    </p:embeddedFont>
  </p:embeddedFontLst>
  <p:defaultTextStyle>
    <a:defPPr>
      <a:defRPr lang="ru-RU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37" userDrawn="1">
          <p15:clr>
            <a:srgbClr val="A4A3A4"/>
          </p15:clr>
        </p15:guide>
        <p15:guide id="2" pos="5511" userDrawn="1">
          <p15:clr>
            <a:srgbClr val="A4A3A4"/>
          </p15:clr>
        </p15:guide>
        <p15:guide id="3" orient="horz" pos="3003" userDrawn="1">
          <p15:clr>
            <a:srgbClr val="A4A3A4"/>
          </p15:clr>
        </p15:guide>
        <p15:guide id="4" pos="2971" userDrawn="1">
          <p15:clr>
            <a:srgbClr val="A4A3A4"/>
          </p15:clr>
        </p15:guide>
        <p15:guide id="5" pos="2789" userDrawn="1">
          <p15:clr>
            <a:srgbClr val="A4A3A4"/>
          </p15:clr>
        </p15:guide>
        <p15:guide id="6" pos="226" userDrawn="1">
          <p15:clr>
            <a:srgbClr val="A4A3A4"/>
          </p15:clr>
        </p15:guide>
        <p15:guide id="7" pos="1837" userDrawn="1">
          <p15:clr>
            <a:srgbClr val="A4A3A4"/>
          </p15:clr>
        </p15:guide>
        <p15:guide id="8" pos="2064" userDrawn="1">
          <p15:clr>
            <a:srgbClr val="A4A3A4"/>
          </p15:clr>
        </p15:guide>
        <p15:guide id="9" pos="3696" userDrawn="1">
          <p15:clr>
            <a:srgbClr val="A4A3A4"/>
          </p15:clr>
        </p15:guide>
        <p15:guide id="10" pos="3946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 userDrawn="1">
          <p15:clr>
            <a:srgbClr val="A4A3A4"/>
          </p15:clr>
        </p15:guide>
        <p15:guide id="2" pos="2160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browse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61648"/>
    <a:srgbClr val="4E361E"/>
    <a:srgbClr val="FF6600"/>
    <a:srgbClr val="E53523"/>
    <a:srgbClr val="FFDC5A"/>
    <a:srgbClr val="003BB2"/>
    <a:srgbClr val="DD4935"/>
    <a:srgbClr val="DBB43F"/>
    <a:srgbClr val="6008BA"/>
    <a:srgbClr val="2E2E3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3529" autoAdjust="0"/>
    <p:restoredTop sz="93689" autoAdjust="0"/>
  </p:normalViewPr>
  <p:slideViewPr>
    <p:cSldViewPr snapToGrid="0" showGuides="1">
      <p:cViewPr varScale="1">
        <p:scale>
          <a:sx n="118" d="100"/>
          <a:sy n="118" d="100"/>
        </p:scale>
        <p:origin x="696" y="108"/>
      </p:cViewPr>
      <p:guideLst>
        <p:guide orient="horz" pos="237"/>
        <p:guide pos="5511"/>
        <p:guide orient="horz" pos="3003"/>
        <p:guide pos="2971"/>
        <p:guide pos="2789"/>
        <p:guide pos="226"/>
        <p:guide pos="1837"/>
        <p:guide pos="2064"/>
        <p:guide pos="3696"/>
        <p:guide pos="394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howGuides="1">
      <p:cViewPr varScale="1">
        <p:scale>
          <a:sx n="57" d="100"/>
          <a:sy n="57" d="100"/>
        </p:scale>
        <p:origin x="2808" y="42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68" Type="http://schemas.openxmlformats.org/officeDocument/2006/relationships/font" Target="fonts/font4.fntdata"/><Relationship Id="rId76" Type="http://schemas.openxmlformats.org/officeDocument/2006/relationships/font" Target="fonts/font12.fntdata"/><Relationship Id="rId7" Type="http://schemas.openxmlformats.org/officeDocument/2006/relationships/slide" Target="slides/slide3.xml"/><Relationship Id="rId71" Type="http://schemas.openxmlformats.org/officeDocument/2006/relationships/font" Target="fonts/font7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font" Target="fonts/font2.fntdata"/><Relationship Id="rId74" Type="http://schemas.openxmlformats.org/officeDocument/2006/relationships/font" Target="fonts/font10.fntdata"/><Relationship Id="rId79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font" Target="fonts/font1.fntdata"/><Relationship Id="rId73" Type="http://schemas.openxmlformats.org/officeDocument/2006/relationships/font" Target="fonts/font9.fntdata"/><Relationship Id="rId78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5.fntdata"/><Relationship Id="rId77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font" Target="fonts/font8.fntdata"/><Relationship Id="rId80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font" Target="fonts/font3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70" Type="http://schemas.openxmlformats.org/officeDocument/2006/relationships/font" Target="fonts/font6.fntdata"/><Relationship Id="rId75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5BEF2C-B300-46D5-8036-A5B0A33E22D9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1E0E06-5A83-4907-924B-CCA8D8A71266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47024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22587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17472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2259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736666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989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14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2186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08426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14706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95681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850967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19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6167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455725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16001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662750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1852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6140323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58555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076382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637298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28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4344561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29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495915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80571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96379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120839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158741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017909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770589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5140609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39270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37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713866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379151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39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852273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58965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38345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789802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851008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5558715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246467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696508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90637919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2598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48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969746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49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1678691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50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58879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788251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51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0657752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52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4326607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53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8183946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54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7678552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55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955696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56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42851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5592405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72651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59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231184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8919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7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5671645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>
                <a:solidFill>
                  <a:prstClr val="black"/>
                </a:solidFill>
              </a:rPr>
              <a:pPr/>
              <a:t>8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366804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1E0E06-5A83-4907-924B-CCA8D8A71266}" type="slidenum">
              <a:rPr lang="ru-RU" smtClean="0">
                <a:solidFill>
                  <a:prstClr val="black"/>
                </a:solidFill>
              </a:rPr>
              <a:pPr/>
              <a:t>9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876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155029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90250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81506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92" indent="0" algn="ctr">
              <a:buNone/>
              <a:defRPr sz="1500"/>
            </a:lvl2pPr>
            <a:lvl3pPr marL="685783" indent="0" algn="ctr">
              <a:buNone/>
              <a:defRPr sz="1350"/>
            </a:lvl3pPr>
            <a:lvl4pPr marL="1028675" indent="0" algn="ctr">
              <a:buNone/>
              <a:defRPr sz="1200"/>
            </a:lvl4pPr>
            <a:lvl5pPr marL="1371566" indent="0" algn="ctr">
              <a:buNone/>
              <a:defRPr sz="1200"/>
            </a:lvl5pPr>
            <a:lvl6pPr marL="1714457" indent="0" algn="ctr">
              <a:buNone/>
              <a:defRPr sz="1200"/>
            </a:lvl6pPr>
            <a:lvl7pPr marL="2057348" indent="0" algn="ctr">
              <a:buNone/>
              <a:defRPr sz="1200"/>
            </a:lvl7pPr>
            <a:lvl8pPr marL="2400240" indent="0" algn="ctr">
              <a:buNone/>
              <a:defRPr sz="1200"/>
            </a:lvl8pPr>
            <a:lvl9pPr marL="2743132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848659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028958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9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83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7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66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5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348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24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1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428148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200429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92" indent="0">
              <a:buNone/>
              <a:defRPr sz="1500" b="1"/>
            </a:lvl2pPr>
            <a:lvl3pPr marL="685783" indent="0">
              <a:buNone/>
              <a:defRPr sz="1350" b="1"/>
            </a:lvl3pPr>
            <a:lvl4pPr marL="1028675" indent="0">
              <a:buNone/>
              <a:defRPr sz="1200" b="1"/>
            </a:lvl4pPr>
            <a:lvl5pPr marL="1371566" indent="0">
              <a:buNone/>
              <a:defRPr sz="1200" b="1"/>
            </a:lvl5pPr>
            <a:lvl6pPr marL="1714457" indent="0">
              <a:buNone/>
              <a:defRPr sz="1200" b="1"/>
            </a:lvl6pPr>
            <a:lvl7pPr marL="2057348" indent="0">
              <a:buNone/>
              <a:defRPr sz="1200" b="1"/>
            </a:lvl7pPr>
            <a:lvl8pPr marL="2400240" indent="0">
              <a:buNone/>
              <a:defRPr sz="1200" b="1"/>
            </a:lvl8pPr>
            <a:lvl9pPr marL="2743132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3277817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930509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043233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208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342141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92" indent="0">
              <a:buNone/>
              <a:defRPr sz="2100"/>
            </a:lvl2pPr>
            <a:lvl3pPr marL="685783" indent="0">
              <a:buNone/>
              <a:defRPr sz="1800"/>
            </a:lvl3pPr>
            <a:lvl4pPr marL="1028675" indent="0">
              <a:buNone/>
              <a:defRPr sz="1500"/>
            </a:lvl4pPr>
            <a:lvl5pPr marL="1371566" indent="0">
              <a:buNone/>
              <a:defRPr sz="1500"/>
            </a:lvl5pPr>
            <a:lvl6pPr marL="1714457" indent="0">
              <a:buNone/>
              <a:defRPr sz="1500"/>
            </a:lvl6pPr>
            <a:lvl7pPr marL="2057348" indent="0">
              <a:buNone/>
              <a:defRPr sz="1500"/>
            </a:lvl7pPr>
            <a:lvl8pPr marL="2400240" indent="0">
              <a:buNone/>
              <a:defRPr sz="1500"/>
            </a:lvl8pPr>
            <a:lvl9pPr marL="2743132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1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92" indent="0">
              <a:buNone/>
              <a:defRPr sz="1050"/>
            </a:lvl2pPr>
            <a:lvl3pPr marL="685783" indent="0">
              <a:buNone/>
              <a:defRPr sz="900"/>
            </a:lvl3pPr>
            <a:lvl4pPr marL="1028675" indent="0">
              <a:buNone/>
              <a:defRPr sz="750"/>
            </a:lvl4pPr>
            <a:lvl5pPr marL="1371566" indent="0">
              <a:buNone/>
              <a:defRPr sz="750"/>
            </a:lvl5pPr>
            <a:lvl6pPr marL="1714457" indent="0">
              <a:buNone/>
              <a:defRPr sz="750"/>
            </a:lvl6pPr>
            <a:lvl7pPr marL="2057348" indent="0">
              <a:buNone/>
              <a:defRPr sz="750"/>
            </a:lvl7pPr>
            <a:lvl8pPr marL="2400240" indent="0">
              <a:buNone/>
              <a:defRPr sz="750"/>
            </a:lvl8pPr>
            <a:lvl9pPr marL="2743132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348403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014257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5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273845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67776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84" indent="0" algn="ctr">
              <a:buNone/>
              <a:defRPr sz="1500"/>
            </a:lvl2pPr>
            <a:lvl3pPr marL="685766" indent="0" algn="ctr">
              <a:buNone/>
              <a:defRPr sz="1350"/>
            </a:lvl3pPr>
            <a:lvl4pPr marL="1028649" indent="0" algn="ctr">
              <a:buNone/>
              <a:defRPr sz="1200"/>
            </a:lvl4pPr>
            <a:lvl5pPr marL="1371532" indent="0" algn="ctr">
              <a:buNone/>
              <a:defRPr sz="1200"/>
            </a:lvl5pPr>
            <a:lvl6pPr marL="1714415" indent="0" algn="ctr">
              <a:buNone/>
              <a:defRPr sz="1200"/>
            </a:lvl6pPr>
            <a:lvl7pPr marL="2057297" indent="0" algn="ctr">
              <a:buNone/>
              <a:defRPr sz="1200"/>
            </a:lvl7pPr>
            <a:lvl8pPr marL="2400180" indent="0" algn="ctr">
              <a:buNone/>
              <a:defRPr sz="1200"/>
            </a:lvl8pPr>
            <a:lvl9pPr marL="2743064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528779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74559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6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8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66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64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53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4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29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18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06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042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894262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84" indent="0">
              <a:buNone/>
              <a:defRPr sz="1500" b="1"/>
            </a:lvl2pPr>
            <a:lvl3pPr marL="685766" indent="0">
              <a:buNone/>
              <a:defRPr sz="1350" b="1"/>
            </a:lvl3pPr>
            <a:lvl4pPr marL="1028649" indent="0">
              <a:buNone/>
              <a:defRPr sz="1200" b="1"/>
            </a:lvl4pPr>
            <a:lvl5pPr marL="1371532" indent="0">
              <a:buNone/>
              <a:defRPr sz="1200" b="1"/>
            </a:lvl5pPr>
            <a:lvl6pPr marL="1714415" indent="0">
              <a:buNone/>
              <a:defRPr sz="1200" b="1"/>
            </a:lvl6pPr>
            <a:lvl7pPr marL="2057297" indent="0">
              <a:buNone/>
              <a:defRPr sz="1200" b="1"/>
            </a:lvl7pPr>
            <a:lvl8pPr marL="2400180" indent="0">
              <a:buNone/>
              <a:defRPr sz="1200" b="1"/>
            </a:lvl8pPr>
            <a:lvl9pPr marL="2743064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314445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48936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87624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976820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71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051193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71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884" indent="0">
              <a:buNone/>
              <a:defRPr sz="2100"/>
            </a:lvl2pPr>
            <a:lvl3pPr marL="685766" indent="0">
              <a:buNone/>
              <a:defRPr sz="1800"/>
            </a:lvl3pPr>
            <a:lvl4pPr marL="1028649" indent="0">
              <a:buNone/>
              <a:defRPr sz="1500"/>
            </a:lvl4pPr>
            <a:lvl5pPr marL="1371532" indent="0">
              <a:buNone/>
              <a:defRPr sz="1500"/>
            </a:lvl5pPr>
            <a:lvl6pPr marL="1714415" indent="0">
              <a:buNone/>
              <a:defRPr sz="1500"/>
            </a:lvl6pPr>
            <a:lvl7pPr marL="2057297" indent="0">
              <a:buNone/>
              <a:defRPr sz="1500"/>
            </a:lvl7pPr>
            <a:lvl8pPr marL="2400180" indent="0">
              <a:buNone/>
              <a:defRPr sz="1500"/>
            </a:lvl8pPr>
            <a:lvl9pPr marL="2743064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2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884" indent="0">
              <a:buNone/>
              <a:defRPr sz="1050"/>
            </a:lvl2pPr>
            <a:lvl3pPr marL="685766" indent="0">
              <a:buNone/>
              <a:defRPr sz="900"/>
            </a:lvl3pPr>
            <a:lvl4pPr marL="1028649" indent="0">
              <a:buNone/>
              <a:defRPr sz="750"/>
            </a:lvl4pPr>
            <a:lvl5pPr marL="1371532" indent="0">
              <a:buNone/>
              <a:defRPr sz="750"/>
            </a:lvl5pPr>
            <a:lvl6pPr marL="1714415" indent="0">
              <a:buNone/>
              <a:defRPr sz="750"/>
            </a:lvl6pPr>
            <a:lvl7pPr marL="2057297" indent="0">
              <a:buNone/>
              <a:defRPr sz="750"/>
            </a:lvl7pPr>
            <a:lvl8pPr marL="2400180" indent="0">
              <a:buNone/>
              <a:defRPr sz="750"/>
            </a:lvl8pPr>
            <a:lvl9pPr marL="2743064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68091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89700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273846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273846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5096350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942670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641601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5743012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8036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83750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248790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0226684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0371321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89637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69984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39691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44779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566231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1077522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546785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864800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83A9A6-A7C6-4281-A39F-5DC6615D86C6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75419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/>
              <a:t>22.01.2019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70838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22.01.2019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83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83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7844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685783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6" indent="-171446" algn="l" defTabSz="685783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3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28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20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12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03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95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86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77" indent="-171446" algn="l" defTabSz="685783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9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83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75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66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57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348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240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132" algn="l" defTabSz="685783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66"/>
              <a:t>22.01.2019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85766"/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 defTabSz="685766"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8647231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766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42" indent="-171442" algn="l" defTabSz="685766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2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07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90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2974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83A9A6-A7C6-4281-A39F-5DC6615D86C6}" type="datetimeFigureOut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22.01.2019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6F8C33-7088-481A-939B-C850E0D4CDCA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6068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jpe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microsoft.com/office/2007/relationships/hdphoto" Target="../media/hdphoto1.wdp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0.jpe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9.jpeg"/><Relationship Id="rId4" Type="http://schemas.openxmlformats.org/officeDocument/2006/relationships/image" Target="../media/image4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6.jpe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40.pn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2.pn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5.png"/><Relationship Id="rId4" Type="http://schemas.openxmlformats.org/officeDocument/2006/relationships/image" Target="../media/image4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2.jpe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topwar.ru/uploads/posts/2013-03/1364615022_6ivanov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483123" y="0"/>
            <a:ext cx="5660877" cy="5148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54274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69872" y="2333223"/>
            <a:ext cx="5089164" cy="477054"/>
          </a:xfrm>
          <a:prstGeom prst="rect">
            <a:avLst/>
          </a:prstGeom>
          <a:noFill/>
        </p:spPr>
        <p:txBody>
          <a:bodyPr wrap="square" lIns="360000" tIns="0" rIns="0" bIns="0" rtlCol="0">
            <a:spAutoFit/>
          </a:bodyPr>
          <a:lstStyle/>
          <a:p>
            <a:r>
              <a:rPr lang="ru-RU" sz="3100" dirty="0">
                <a:solidFill>
                  <a:schemeClr val="bg1"/>
                </a:solidFill>
                <a:latin typeface="+mj-lt"/>
                <a:ea typeface="Theano Didot" panose="02060603060706020203" pitchFamily="18" charset="0"/>
              </a:rPr>
              <a:t>Заключение</a:t>
            </a:r>
          </a:p>
        </p:txBody>
      </p:sp>
    </p:spTree>
    <p:extLst>
      <p:ext uri="{BB962C8B-B14F-4D97-AF65-F5344CB8AC3E}">
        <p14:creationId xmlns:p14="http://schemas.microsoft.com/office/powerpoint/2010/main" val="3714994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4" y="1830831"/>
            <a:ext cx="4392613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Правление Елены Глинской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775" y="3924460"/>
            <a:ext cx="3479577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Проведение ряда реформ, которые укрепили единство страны.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6" y="32461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4289667" y="32461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289667" y="3924460"/>
            <a:ext cx="3856584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Завершение Русско-литовской война 1534–1537 годов выгодным для России миром.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4942" y="388779"/>
            <a:ext cx="1672647" cy="2573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900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TextBox 37"/>
          <p:cNvSpPr txBox="1"/>
          <p:nvPr/>
        </p:nvSpPr>
        <p:spPr>
          <a:xfrm>
            <a:off x="2021794" y="2486589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815011" y="3844860"/>
            <a:ext cx="3683735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878309" y="3933705"/>
            <a:ext cx="3557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Активизировалась внешняя </a:t>
            </a:r>
            <a:b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</a:b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торговля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878183" y="386414"/>
            <a:ext cx="5387692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Правление Елены Глинской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92303" y="3844860"/>
            <a:ext cx="36825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880728" y="3933705"/>
            <a:ext cx="330571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Упрочено развитие внутренней торговли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015444" y="1128318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2792648" y="1205671"/>
            <a:ext cx="3556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Самой важной стала денежная реформа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2798997" y="2563941"/>
            <a:ext cx="3556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Московский рубль стал единой денежной единицей государства</a:t>
            </a:r>
          </a:p>
        </p:txBody>
      </p:sp>
      <p:cxnSp>
        <p:nvCxnSpPr>
          <p:cNvPr id="26" name="Соединительная линия уступом 25"/>
          <p:cNvCxnSpPr>
            <a:stCxn id="12" idx="3"/>
            <a:endCxn id="38" idx="3"/>
          </p:cNvCxnSpPr>
          <p:nvPr/>
        </p:nvCxnSpPr>
        <p:spPr>
          <a:xfrm>
            <a:off x="7126312" y="1467281"/>
            <a:ext cx="6350" cy="1358271"/>
          </a:xfrm>
          <a:prstGeom prst="bentConnector3">
            <a:avLst>
              <a:gd name="adj1" fmla="val 370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Соединительная линия уступом 43"/>
          <p:cNvCxnSpPr>
            <a:stCxn id="12" idx="1"/>
            <a:endCxn id="38" idx="1"/>
          </p:cNvCxnSpPr>
          <p:nvPr/>
        </p:nvCxnSpPr>
        <p:spPr>
          <a:xfrm rot="10800000" flipH="1" flipV="1">
            <a:off x="2015444" y="1467280"/>
            <a:ext cx="6350" cy="1358271"/>
          </a:xfrm>
          <a:prstGeom prst="bentConnector3">
            <a:avLst>
              <a:gd name="adj1" fmla="val -360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Соединительная линия уступом 46"/>
          <p:cNvCxnSpPr>
            <a:stCxn id="38" idx="1"/>
            <a:endCxn id="35" idx="1"/>
          </p:cNvCxnSpPr>
          <p:nvPr/>
        </p:nvCxnSpPr>
        <p:spPr>
          <a:xfrm rot="10800000" flipV="1">
            <a:off x="692304" y="2825551"/>
            <a:ext cx="1329491" cy="1358271"/>
          </a:xfrm>
          <a:prstGeom prst="bentConnector3">
            <a:avLst>
              <a:gd name="adj1" fmla="val 117195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Соединительная линия уступом 49"/>
          <p:cNvCxnSpPr>
            <a:stCxn id="38" idx="3"/>
            <a:endCxn id="21" idx="3"/>
          </p:cNvCxnSpPr>
          <p:nvPr/>
        </p:nvCxnSpPr>
        <p:spPr>
          <a:xfrm>
            <a:off x="7132662" y="2825552"/>
            <a:ext cx="1366084" cy="1358271"/>
          </a:xfrm>
          <a:prstGeom prst="bentConnector3">
            <a:avLst>
              <a:gd name="adj1" fmla="val 116734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3170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500"/>
                            </p:stCondLst>
                            <p:childTnLst>
                              <p:par>
                                <p:cTn id="3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21" grpId="0" animBg="1"/>
      <p:bldP spid="20" grpId="0"/>
      <p:bldP spid="35" grpId="0" animBg="1"/>
      <p:bldP spid="15" grpId="0"/>
      <p:bldP spid="12" grpId="0" animBg="1"/>
      <p:bldP spid="13" grpId="0"/>
      <p:bldP spid="2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53599" y="1758675"/>
            <a:ext cx="54043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Боярские заговоры.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6800" y="162751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6800" y="268300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2322" y="2814500"/>
            <a:ext cx="501195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Дворянские волнения.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6800" y="374401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52322" y="3875514"/>
            <a:ext cx="4443628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Городские восстания.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8775" y="395076"/>
            <a:ext cx="902334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Период боярского </a:t>
            </a:r>
          </a:p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правления</a:t>
            </a:r>
            <a:endParaRPr lang="en-US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537" y="493633"/>
            <a:ext cx="3508876" cy="4175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02707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5000" b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965644"/>
            <a:ext cx="4879818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Иван </a:t>
            </a:r>
            <a:r>
              <a:rPr lang="en-US" sz="1400" dirty="0">
                <a:solidFill>
                  <a:prstClr val="white"/>
                </a:solidFill>
              </a:rPr>
              <a:t>IV </a:t>
            </a:r>
            <a:r>
              <a:rPr lang="ru-RU" sz="1400" dirty="0">
                <a:solidFill>
                  <a:prstClr val="white"/>
                </a:solidFill>
              </a:rPr>
              <a:t>начал проводить реформы, направленные на укрепление центральной власти. </a:t>
            </a:r>
          </a:p>
        </p:txBody>
      </p:sp>
    </p:spTree>
    <p:extLst>
      <p:ext uri="{BB962C8B-B14F-4D97-AF65-F5344CB8AC3E}">
        <p14:creationId xmlns:p14="http://schemas.microsoft.com/office/powerpoint/2010/main" val="556087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r="-5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972860"/>
            <a:ext cx="4813300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результате реформ Россия начала оформляться как сословно-представительная монархия.</a:t>
            </a:r>
          </a:p>
        </p:txBody>
      </p:sp>
    </p:spTree>
    <p:extLst>
      <p:ext uri="{BB962C8B-B14F-4D97-AF65-F5344CB8AC3E}">
        <p14:creationId xmlns:p14="http://schemas.microsoft.com/office/powerpoint/2010/main" val="65804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395076"/>
            <a:ext cx="902334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Россия как сословно-представительная монархия</a:t>
            </a:r>
            <a:endParaRPr lang="en-US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3598" y="1404792"/>
            <a:ext cx="522340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Снижение значения Боярской думы.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6" y="127329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6800" y="201252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3598" y="2162669"/>
            <a:ext cx="482580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Первый созыв Земского собора.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6800" y="275175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53598" y="2883256"/>
            <a:ext cx="448680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Формирование системы приказов.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356800" y="349098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53599" y="3528679"/>
            <a:ext cx="482580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Принятие сборников законов, единых для всей страны.</a:t>
            </a:r>
          </a:p>
        </p:txBody>
      </p:sp>
      <p:sp>
        <p:nvSpPr>
          <p:cNvPr id="20" name="Овал 19"/>
          <p:cNvSpPr/>
          <p:nvPr/>
        </p:nvSpPr>
        <p:spPr>
          <a:xfrm>
            <a:off x="356800" y="423022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253599" y="4361720"/>
            <a:ext cx="44868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Появление стрелецких полков.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07405" y="5493097"/>
            <a:ext cx="4572000" cy="1044388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бояре-в</a:t>
            </a:r>
            <a:r>
              <a:rPr lang="ru-RU" sz="1200" b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тчинники и помещики уравнивались в правах и сливались по своему статусу с сословием служ</a:t>
            </a:r>
            <a:r>
              <a:rPr lang="ru-RU" sz="1200" b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лых людей; </a:t>
            </a:r>
            <a:endParaRPr lang="ru-RU" sz="105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были упразднены нам</a:t>
            </a:r>
            <a:r>
              <a:rPr lang="ru-RU" sz="1200" b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стничество и кормл</a:t>
            </a:r>
            <a:r>
              <a:rPr lang="ru-RU" sz="1200" b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ние, вместо них вводились выборные должности губн</a:t>
            </a:r>
            <a:r>
              <a:rPr lang="ru-RU" sz="1200" b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ы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х и з</a:t>
            </a:r>
            <a:r>
              <a:rPr lang="ru-RU" sz="1200" b="1" u="sng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е</a:t>
            </a:r>
            <a:r>
              <a:rPr lang="ru-RU" sz="12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мских старост.</a:t>
            </a:r>
            <a:endParaRPr lang="ru-RU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3" name="Рисунок 2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839" y="1112162"/>
            <a:ext cx="2240385" cy="204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5512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  <p:bldP spid="18" grpId="0" animBg="1"/>
      <p:bldP spid="19" grpId="0"/>
      <p:bldP spid="20" grpId="0" animBg="1"/>
      <p:bldP spid="21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395076"/>
            <a:ext cx="902334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Россия как сословно-представительная монархия</a:t>
            </a:r>
            <a:endParaRPr lang="en-US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66297" y="1407631"/>
            <a:ext cx="522340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Уравнение в правах бояр-вотчинников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и помещиков.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71475" y="142562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6</a:t>
            </a:r>
          </a:p>
        </p:txBody>
      </p:sp>
      <p:sp>
        <p:nvSpPr>
          <p:cNvPr id="13" name="Овал 12"/>
          <p:cNvSpPr/>
          <p:nvPr/>
        </p:nvSpPr>
        <p:spPr>
          <a:xfrm>
            <a:off x="382201" y="233593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7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78999" y="2341164"/>
            <a:ext cx="482580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Слияние бояр по своему статусу 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 сословием служилых людей.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94899" y="328596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8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91697" y="3278968"/>
            <a:ext cx="4486801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Упразднение наместничества 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и кормления.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369501" y="421590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9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66300" y="4253595"/>
            <a:ext cx="482580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Учреждение выборных должностей губных и земских старост.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111" y="1860124"/>
            <a:ext cx="2994975" cy="3891108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53876" y="-427628"/>
            <a:ext cx="2130137" cy="5143500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4839" y="1112162"/>
            <a:ext cx="2240385" cy="2048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8262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  <p:bldP spid="18" grpId="0" animBg="1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4716463" y="2019609"/>
            <a:ext cx="3225544" cy="666960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Уничтожение всех его противников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06500" y="2019609"/>
            <a:ext cx="3221038" cy="666960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Утверждение неограниченной власти Ивана IV 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1216796" y="2912999"/>
            <a:ext cx="6725212" cy="677928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6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Разорение экономики и хозяйства страны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965668" y="404285"/>
            <a:ext cx="525755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83"/>
            <a:r>
              <a:rPr lang="ru-RU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Итоги опричнины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1204095" y="1150780"/>
            <a:ext cx="6737912" cy="668499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>
              <a:defRPr/>
            </a:pPr>
            <a:r>
              <a:rPr lang="ru-RU" sz="1400" dirty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Введение опричнины после обострения отношений Ивана </a:t>
            </a:r>
            <a:r>
              <a:rPr lang="en-US" sz="1400" dirty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IV </a:t>
            </a:r>
          </a:p>
          <a:p>
            <a:pPr algn="ctr" defTabSz="685766">
              <a:defRPr/>
            </a:pPr>
            <a:r>
              <a:rPr lang="ru-RU" sz="1400" dirty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с членами Избранной рады </a:t>
            </a:r>
          </a:p>
        </p:txBody>
      </p:sp>
      <p:cxnSp>
        <p:nvCxnSpPr>
          <p:cNvPr id="39" name="Соединительная линия уступом 38"/>
          <p:cNvCxnSpPr>
            <a:stCxn id="27" idx="1"/>
            <a:endCxn id="36" idx="1"/>
          </p:cNvCxnSpPr>
          <p:nvPr/>
        </p:nvCxnSpPr>
        <p:spPr>
          <a:xfrm rot="10800000" flipH="1" flipV="1">
            <a:off x="1206500" y="2353089"/>
            <a:ext cx="10296" cy="898874"/>
          </a:xfrm>
          <a:prstGeom prst="bentConnector3">
            <a:avLst>
              <a:gd name="adj1" fmla="val -2220280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Соединительная линия уступом 40"/>
          <p:cNvCxnSpPr>
            <a:stCxn id="40" idx="3"/>
            <a:endCxn id="36" idx="3"/>
          </p:cNvCxnSpPr>
          <p:nvPr/>
        </p:nvCxnSpPr>
        <p:spPr>
          <a:xfrm>
            <a:off x="7942007" y="2353089"/>
            <a:ext cx="1" cy="898874"/>
          </a:xfrm>
          <a:prstGeom prst="bentConnector3">
            <a:avLst>
              <a:gd name="adj1" fmla="val 22860100000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Соединительная линия уступом 43"/>
          <p:cNvCxnSpPr>
            <a:stCxn id="32" idx="3"/>
            <a:endCxn id="40" idx="3"/>
          </p:cNvCxnSpPr>
          <p:nvPr/>
        </p:nvCxnSpPr>
        <p:spPr>
          <a:xfrm>
            <a:off x="7942007" y="1485030"/>
            <a:ext cx="12700" cy="868059"/>
          </a:xfrm>
          <a:prstGeom prst="bentConnector3">
            <a:avLst>
              <a:gd name="adj1" fmla="val 1800000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Соединительная линия уступом 44"/>
          <p:cNvCxnSpPr>
            <a:stCxn id="32" idx="1"/>
            <a:endCxn id="27" idx="1"/>
          </p:cNvCxnSpPr>
          <p:nvPr/>
        </p:nvCxnSpPr>
        <p:spPr>
          <a:xfrm rot="10800000" flipH="1" flipV="1">
            <a:off x="1204094" y="1485029"/>
            <a:ext cx="2405" cy="868059"/>
          </a:xfrm>
          <a:prstGeom prst="bentConnector3">
            <a:avLst>
              <a:gd name="adj1" fmla="val -9505198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Рисунок 7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204093" y="3806388"/>
            <a:ext cx="6737914" cy="651312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6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Неспособность опричного войска противостоять внешней угрозе</a:t>
            </a:r>
          </a:p>
        </p:txBody>
      </p:sp>
      <p:cxnSp>
        <p:nvCxnSpPr>
          <p:cNvPr id="24" name="Соединительная линия уступом 23"/>
          <p:cNvCxnSpPr>
            <a:stCxn id="36" idx="1"/>
            <a:endCxn id="20" idx="1"/>
          </p:cNvCxnSpPr>
          <p:nvPr/>
        </p:nvCxnSpPr>
        <p:spPr>
          <a:xfrm rot="10800000" flipV="1">
            <a:off x="1204094" y="3251962"/>
            <a:ext cx="12703" cy="880081"/>
          </a:xfrm>
          <a:prstGeom prst="bentConnector3">
            <a:avLst>
              <a:gd name="adj1" fmla="val 1899575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Соединительная линия уступом 28"/>
          <p:cNvCxnSpPr>
            <a:stCxn id="36" idx="3"/>
            <a:endCxn id="20" idx="3"/>
          </p:cNvCxnSpPr>
          <p:nvPr/>
        </p:nvCxnSpPr>
        <p:spPr>
          <a:xfrm flipH="1">
            <a:off x="7942007" y="3251963"/>
            <a:ext cx="1" cy="880081"/>
          </a:xfrm>
          <a:prstGeom prst="bentConnector3">
            <a:avLst>
              <a:gd name="adj1" fmla="val -22860000000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815154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27" grpId="0" animBg="1"/>
      <p:bldP spid="36" grpId="0" animBg="1"/>
      <p:bldP spid="32" grpId="0" animBg="1"/>
      <p:bldP spid="2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35000" y="386415"/>
            <a:ext cx="7874000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Внешняя политика Ивана </a:t>
            </a:r>
            <a:r>
              <a:rPr lang="en-US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IV</a:t>
            </a:r>
            <a:r>
              <a:rPr lang="ru-RU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 </a:t>
            </a:r>
          </a:p>
          <a:p>
            <a:pPr algn="ctr" defTabSz="685749"/>
            <a:r>
              <a:rPr lang="ru-RU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в восточном и южном направлениях</a:t>
            </a:r>
            <a:r>
              <a:rPr lang="en-US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015445" y="1441262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0" name="Соединительная линия уступом 29"/>
          <p:cNvCxnSpPr>
            <a:stCxn id="35" idx="1"/>
            <a:endCxn id="29" idx="1"/>
          </p:cNvCxnSpPr>
          <p:nvPr/>
        </p:nvCxnSpPr>
        <p:spPr>
          <a:xfrm rot="10800000" flipH="1">
            <a:off x="630747" y="1780225"/>
            <a:ext cx="1384697" cy="1221212"/>
          </a:xfrm>
          <a:prstGeom prst="bentConnector3">
            <a:avLst>
              <a:gd name="adj1" fmla="val -16509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30748" y="2662474"/>
            <a:ext cx="3796789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803920" y="1518614"/>
            <a:ext cx="35335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Превращение России в крупнейшую евразийскую державу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85540" y="2629632"/>
            <a:ext cx="368720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Включение территорий Казанского, Астраханского, Сибирского ханств, </a:t>
            </a:r>
            <a:r>
              <a:rPr lang="ru-RU" sz="1400" dirty="0" err="1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Приуралья</a:t>
            </a:r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13929" y="2662474"/>
            <a:ext cx="3817669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16463" y="2621830"/>
            <a:ext cx="372137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Установление союзнических отношений с Ногайской Ордой и правителями Кавказа</a:t>
            </a:r>
          </a:p>
        </p:txBody>
      </p:sp>
      <p:cxnSp>
        <p:nvCxnSpPr>
          <p:cNvPr id="22" name="Соединительная линия уступом 21"/>
          <p:cNvCxnSpPr>
            <a:stCxn id="19" idx="3"/>
            <a:endCxn id="29" idx="3"/>
          </p:cNvCxnSpPr>
          <p:nvPr/>
        </p:nvCxnSpPr>
        <p:spPr>
          <a:xfrm flipH="1" flipV="1">
            <a:off x="7126313" y="1780225"/>
            <a:ext cx="1405285" cy="1221212"/>
          </a:xfrm>
          <a:prstGeom prst="bentConnector3">
            <a:avLst>
              <a:gd name="adj1" fmla="val -16267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2015349" y="3883686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08349" y="3961039"/>
            <a:ext cx="39246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Укрепление международного положения России</a:t>
            </a:r>
          </a:p>
        </p:txBody>
      </p:sp>
      <p:cxnSp>
        <p:nvCxnSpPr>
          <p:cNvPr id="24" name="Соединительная линия уступом 23"/>
          <p:cNvCxnSpPr>
            <a:stCxn id="35" idx="1"/>
            <a:endCxn id="21" idx="1"/>
          </p:cNvCxnSpPr>
          <p:nvPr/>
        </p:nvCxnSpPr>
        <p:spPr>
          <a:xfrm rot="10800000" flipH="1" flipV="1">
            <a:off x="630747" y="3001437"/>
            <a:ext cx="1384601" cy="1221212"/>
          </a:xfrm>
          <a:prstGeom prst="bentConnector3">
            <a:avLst>
              <a:gd name="adj1" fmla="val -1651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оединительная линия уступом 25"/>
          <p:cNvCxnSpPr>
            <a:stCxn id="19" idx="3"/>
            <a:endCxn id="21" idx="3"/>
          </p:cNvCxnSpPr>
          <p:nvPr/>
        </p:nvCxnSpPr>
        <p:spPr>
          <a:xfrm flipH="1">
            <a:off x="7126217" y="3001437"/>
            <a:ext cx="1405381" cy="1221212"/>
          </a:xfrm>
          <a:prstGeom prst="bentConnector3">
            <a:avLst>
              <a:gd name="adj1" fmla="val -16266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81726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4" grpId="0"/>
      <p:bldP spid="15" grpId="0"/>
      <p:bldP spid="19" grpId="0" animBg="1"/>
      <p:bldP spid="20" grpId="0"/>
      <p:bldP spid="21" grpId="0" animBg="1"/>
      <p:bldP spid="23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4" y="1830831"/>
            <a:ext cx="6194426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Внешняя политика Ивана </a:t>
            </a:r>
            <a:r>
              <a:rPr lang="en-US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IV</a:t>
            </a:r>
          </a:p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 западном направлении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58775" y="3987960"/>
            <a:ext cx="370522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Россия потерпела поражение в Ливонской войне.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6" y="33096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4716463" y="33096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716463" y="3987960"/>
            <a:ext cx="385658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Не был получен выход </a:t>
            </a:r>
          </a:p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к Балтийскому морю.</a:t>
            </a:r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3" r="15413"/>
          <a:stretch/>
        </p:blipFill>
        <p:spPr>
          <a:xfrm>
            <a:off x="6071861" y="517132"/>
            <a:ext cx="2641393" cy="2792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989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53599" y="1701518"/>
            <a:ext cx="540437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Совершение Великих географических открытий.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6800" y="170151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6800" y="275700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53599" y="2878706"/>
            <a:ext cx="47947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Формирование единых государств.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6800" y="381801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52322" y="3938659"/>
            <a:ext cx="404855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Начало эры капитализма.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8775" y="395076"/>
            <a:ext cx="9023349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Западная Европа в конце XV – </a:t>
            </a:r>
          </a:p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начале XVI веков</a:t>
            </a:r>
            <a:endParaRPr lang="en-US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pic>
        <p:nvPicPr>
          <p:cNvPr id="20" name="Picture 2" descr="Картинки по запросу columbus ship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8698" y="975112"/>
            <a:ext cx="3792151" cy="3792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74708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635000" y="386415"/>
            <a:ext cx="787400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Итоги правления Ивана </a:t>
            </a:r>
            <a:r>
              <a:rPr lang="en-US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IV 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30748" y="1513796"/>
            <a:ext cx="3796789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85540" y="1698870"/>
            <a:ext cx="368720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Разрушение хозяйства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713929" y="1513796"/>
            <a:ext cx="3817669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764346" y="1703791"/>
            <a:ext cx="372137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Раскол верхушки общества на два лагеря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673605" y="3086199"/>
            <a:ext cx="3796790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2673604" y="3266352"/>
            <a:ext cx="39246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Предпосылки Смуты</a:t>
            </a:r>
          </a:p>
        </p:txBody>
      </p:sp>
      <p:cxnSp>
        <p:nvCxnSpPr>
          <p:cNvPr id="24" name="Соединительная линия уступом 23"/>
          <p:cNvCxnSpPr>
            <a:stCxn id="35" idx="1"/>
            <a:endCxn id="21" idx="1"/>
          </p:cNvCxnSpPr>
          <p:nvPr/>
        </p:nvCxnSpPr>
        <p:spPr>
          <a:xfrm rot="10800000" flipH="1" flipV="1">
            <a:off x="630747" y="1852758"/>
            <a:ext cx="2042857" cy="1572403"/>
          </a:xfrm>
          <a:prstGeom prst="bentConnector3">
            <a:avLst>
              <a:gd name="adj1" fmla="val -1119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Соединительная линия уступом 25"/>
          <p:cNvCxnSpPr>
            <a:stCxn id="19" idx="3"/>
            <a:endCxn id="21" idx="3"/>
          </p:cNvCxnSpPr>
          <p:nvPr/>
        </p:nvCxnSpPr>
        <p:spPr>
          <a:xfrm flipH="1">
            <a:off x="6470395" y="1852759"/>
            <a:ext cx="2061203" cy="1572403"/>
          </a:xfrm>
          <a:prstGeom prst="bentConnector3">
            <a:avLst>
              <a:gd name="adj1" fmla="val -11091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38782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 animBg="1"/>
      <p:bldP spid="15" grpId="0"/>
      <p:bldP spid="19" grpId="0" animBg="1"/>
      <p:bldP spid="20" grpId="0"/>
      <p:bldP spid="21" grpId="0" animBg="1"/>
      <p:bldP spid="2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470025" y="1647976"/>
            <a:ext cx="62039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Правление Фёдора Ивановича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7" y="2595527"/>
            <a:ext cx="2557463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76602" y="2595527"/>
            <a:ext cx="2555875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27763" y="2595527"/>
            <a:ext cx="2557462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009902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934077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90651" y="2568473"/>
            <a:ext cx="2493713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Продолжение процесса законодательного оформления крепостного права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349080" y="2783916"/>
            <a:ext cx="24458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Укрепление поместного </a:t>
            </a:r>
          </a:p>
          <a:p>
            <a:pPr algn="ctr" defTabSz="685766"/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и вотчинного хозяйства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83574" y="2676195"/>
            <a:ext cx="24458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Постепенное восстановление экономики страны </a:t>
            </a:r>
          </a:p>
        </p:txBody>
      </p:sp>
    </p:spTree>
    <p:extLst>
      <p:ext uri="{BB962C8B-B14F-4D97-AF65-F5344CB8AC3E}">
        <p14:creationId xmlns:p14="http://schemas.microsoft.com/office/powerpoint/2010/main" val="137396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9" grpId="0"/>
      <p:bldP spid="10" grpId="0"/>
      <p:bldP spid="1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11750" y="2216196"/>
            <a:ext cx="3454081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Фёдор Иванович был слаб здоровьем, набожен и не интересовался делами </a:t>
            </a:r>
          </a:p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государства. </a:t>
            </a:r>
          </a:p>
        </p:txBody>
      </p:sp>
      <p:pic>
        <p:nvPicPr>
          <p:cNvPr id="8" name="Picture 6" descr="Tsarskiy titulyarnik feodor iv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020113" y="717947"/>
            <a:ext cx="5295900" cy="37074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0796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2" name="Picture 4" descr="http://klin-demianovo.ru/wp-content/uploads/2014/04/0_c5ede_42b11f5a_XXXL.jpg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0" y="3976847"/>
            <a:ext cx="4257208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Во время царствования Фёдора Ивановича страной</a:t>
            </a:r>
            <a:r>
              <a:rPr lang="en-US" sz="1400" dirty="0">
                <a:solidFill>
                  <a:prstClr val="white"/>
                </a:solidFill>
              </a:rPr>
              <a:t> </a:t>
            </a:r>
            <a:r>
              <a:rPr lang="ru-RU" sz="1400" dirty="0">
                <a:solidFill>
                  <a:prstClr val="white"/>
                </a:solidFill>
              </a:rPr>
              <a:t>управлял Борис Годунов. 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00187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800" dirty="0">
                <a:solidFill>
                  <a:prstClr val="white"/>
                </a:solidFill>
              </a:rPr>
              <a:t>При поддержке Годунова </a:t>
            </a:r>
          </a:p>
          <a:p>
            <a:pPr algn="ctr" defTabSz="685783"/>
            <a:r>
              <a:rPr lang="ru-RU" sz="1800" dirty="0">
                <a:solidFill>
                  <a:prstClr val="white"/>
                </a:solidFill>
              </a:rPr>
              <a:t>в Российском государстве было учреждено патриаршество.</a:t>
            </a:r>
          </a:p>
        </p:txBody>
      </p:sp>
    </p:spTree>
    <p:extLst>
      <p:ext uri="{BB962C8B-B14F-4D97-AF65-F5344CB8AC3E}">
        <p14:creationId xmlns:p14="http://schemas.microsoft.com/office/powerpoint/2010/main" val="164612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2" name="Picture 4" descr="Картинки по запросу памятник Святителю Иову в Свято-Успенском монастыр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" y="3750202"/>
            <a:ext cx="3629892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Русская православная церковь стала полностью самостоятельной и независимой от греческой. </a:t>
            </a:r>
          </a:p>
        </p:txBody>
      </p:sp>
      <p:sp>
        <p:nvSpPr>
          <p:cNvPr id="8" name="Овал 7"/>
          <p:cNvSpPr/>
          <p:nvPr/>
        </p:nvSpPr>
        <p:spPr>
          <a:xfrm>
            <a:off x="6985225" y="4111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Святитель Иов,</a:t>
            </a:r>
          </a:p>
          <a:p>
            <a:pPr algn="ctr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первый Патриарх Московский</a:t>
            </a:r>
          </a:p>
          <a:p>
            <a:pPr algn="ctr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и всея Руси</a:t>
            </a:r>
          </a:p>
        </p:txBody>
      </p:sp>
    </p:spTree>
    <p:extLst>
      <p:ext uri="{BB962C8B-B14F-4D97-AF65-F5344CB8AC3E}">
        <p14:creationId xmlns:p14="http://schemas.microsoft.com/office/powerpoint/2010/main" val="2799534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53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6"/>
            <a:ext cx="842644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Внешняя политика Фёдора Ивановича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147795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7" y="1473444"/>
            <a:ext cx="520802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Частичное восстановление позиций Российского государства в Прибалтике.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7137" y="274985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655" y="2749858"/>
            <a:ext cx="470345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Рост международного авторитета России.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367137" y="403004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00457" y="4030049"/>
            <a:ext cx="506381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Укрепление торговых и культурных связей с Западной Европой. </a:t>
            </a:r>
          </a:p>
        </p:txBody>
      </p:sp>
      <p:pic>
        <p:nvPicPr>
          <p:cNvPr id="32" name="Picture 2" descr="Feodor_I_of_Russia_(parsuna,_1630s,_Moscow_History_museum)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58661" y="1414570"/>
            <a:ext cx="2320327" cy="3057477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590320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/>
      <p:bldP spid="15" grpId="0" animBg="1"/>
      <p:bldP spid="17" grpId="0"/>
      <p:bldP spid="18" grpId="0" animBg="1"/>
      <p:bldP spid="1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Box 39"/>
          <p:cNvSpPr txBox="1"/>
          <p:nvPr/>
        </p:nvSpPr>
        <p:spPr>
          <a:xfrm>
            <a:off x="4716463" y="1309600"/>
            <a:ext cx="3225544" cy="666960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Отсутствие детей у Фёдора Ивановича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1206500" y="1309600"/>
            <a:ext cx="3221038" cy="666960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Смерть всех наследников </a:t>
            </a:r>
          </a:p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Ивана IV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943225" y="404285"/>
            <a:ext cx="525755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83"/>
            <a:r>
              <a:rPr lang="ru-RU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Россия в конце </a:t>
            </a:r>
            <a:r>
              <a:rPr lang="en-US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XVI </a:t>
            </a:r>
            <a:r>
              <a:rPr lang="ru-RU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века</a:t>
            </a:r>
          </a:p>
        </p:txBody>
      </p:sp>
      <p:cxnSp>
        <p:nvCxnSpPr>
          <p:cNvPr id="39" name="Соединительная линия уступом 38"/>
          <p:cNvCxnSpPr>
            <a:stCxn id="27" idx="1"/>
            <a:endCxn id="16" idx="1"/>
          </p:cNvCxnSpPr>
          <p:nvPr/>
        </p:nvCxnSpPr>
        <p:spPr>
          <a:xfrm rot="10800000" flipH="1" flipV="1">
            <a:off x="1206500" y="1643079"/>
            <a:ext cx="25154" cy="1139777"/>
          </a:xfrm>
          <a:prstGeom prst="bentConnector3">
            <a:avLst>
              <a:gd name="adj1" fmla="val -908802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Соединительная линия уступом 40"/>
          <p:cNvCxnSpPr>
            <a:stCxn id="40" idx="3"/>
            <a:endCxn id="17" idx="3"/>
          </p:cNvCxnSpPr>
          <p:nvPr/>
        </p:nvCxnSpPr>
        <p:spPr>
          <a:xfrm>
            <a:off x="7942007" y="1643080"/>
            <a:ext cx="12700" cy="1131099"/>
          </a:xfrm>
          <a:prstGeom prst="bentConnector3">
            <a:avLst>
              <a:gd name="adj1" fmla="val 1800000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Рисунок 7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204093" y="3580476"/>
            <a:ext cx="6737914" cy="651312"/>
          </a:xfrm>
          <a:prstGeom prst="roundRect">
            <a:avLst/>
          </a:prstGeom>
          <a:noFill/>
          <a:ln w="15875">
            <a:solidFill>
              <a:srgbClr val="C61648"/>
            </a:solidFill>
            <a:prstDash val="solid"/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6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/>
            <a:r>
              <a:rPr lang="ru-RU" sz="1400" dirty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Возведение на престол Бориса Годунова</a:t>
            </a:r>
          </a:p>
        </p:txBody>
      </p:sp>
      <p:cxnSp>
        <p:nvCxnSpPr>
          <p:cNvPr id="24" name="Соединительная линия уступом 23"/>
          <p:cNvCxnSpPr>
            <a:stCxn id="16" idx="1"/>
            <a:endCxn id="20" idx="1"/>
          </p:cNvCxnSpPr>
          <p:nvPr/>
        </p:nvCxnSpPr>
        <p:spPr>
          <a:xfrm rot="10800000" flipV="1">
            <a:off x="1204094" y="2782856"/>
            <a:ext cx="27561" cy="1123275"/>
          </a:xfrm>
          <a:prstGeom prst="bentConnector3">
            <a:avLst>
              <a:gd name="adj1" fmla="val 929433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Соединительная линия уступом 28"/>
          <p:cNvCxnSpPr>
            <a:stCxn id="17" idx="3"/>
            <a:endCxn id="20" idx="3"/>
          </p:cNvCxnSpPr>
          <p:nvPr/>
        </p:nvCxnSpPr>
        <p:spPr>
          <a:xfrm>
            <a:off x="7942007" y="2774179"/>
            <a:ext cx="12700" cy="1131953"/>
          </a:xfrm>
          <a:prstGeom prst="bentConnector3">
            <a:avLst>
              <a:gd name="adj1" fmla="val 1800000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1231654" y="2449377"/>
            <a:ext cx="3195884" cy="666960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Пресечение династии Рюриковичей 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733669" y="2440699"/>
            <a:ext cx="3208338" cy="666960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6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Династический кризис </a:t>
            </a:r>
          </a:p>
        </p:txBody>
      </p:sp>
    </p:spTree>
    <p:extLst>
      <p:ext uri="{BB962C8B-B14F-4D97-AF65-F5344CB8AC3E}">
        <p14:creationId xmlns:p14="http://schemas.microsoft.com/office/powerpoint/2010/main" val="1607686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0" grpId="0" animBg="1"/>
      <p:bldP spid="27" grpId="0" animBg="1"/>
      <p:bldP spid="20" grpId="0" animBg="1"/>
      <p:bldP spid="16" grpId="0" animBg="1"/>
      <p:bldP spid="17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800" dirty="0">
                <a:solidFill>
                  <a:prstClr val="white"/>
                </a:solidFill>
              </a:rPr>
              <a:t>Создание единого Российского государства привело</a:t>
            </a:r>
          </a:p>
          <a:p>
            <a:pPr algn="ctr" defTabSz="685783"/>
            <a:r>
              <a:rPr lang="ru-RU" sz="1800" dirty="0">
                <a:solidFill>
                  <a:prstClr val="white"/>
                </a:solidFill>
              </a:rPr>
              <a:t>к изменениям </a:t>
            </a:r>
          </a:p>
          <a:p>
            <a:pPr algn="ctr" defTabSz="685783"/>
            <a:r>
              <a:rPr lang="ru-RU" sz="1800" dirty="0">
                <a:solidFill>
                  <a:prstClr val="white"/>
                </a:solidFill>
              </a:rPr>
              <a:t>в культуре.</a:t>
            </a:r>
          </a:p>
        </p:txBody>
      </p:sp>
    </p:spTree>
    <p:extLst>
      <p:ext uri="{BB962C8B-B14F-4D97-AF65-F5344CB8AC3E}">
        <p14:creationId xmlns:p14="http://schemas.microsoft.com/office/powerpoint/2010/main" val="2033222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4790365" y="3194643"/>
            <a:ext cx="3683735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680620" y="3164273"/>
            <a:ext cx="390322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Культурные достижения народов, </a:t>
            </a:r>
          </a:p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 которыми поддерживались тесные контакты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616105" y="386414"/>
            <a:ext cx="5911875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pPr algn="ctr" defTabSz="685766"/>
            <a:r>
              <a:rPr lang="ru-RU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Развитие культуры в </a:t>
            </a:r>
            <a:r>
              <a:rPr lang="en-US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XVI </a:t>
            </a:r>
            <a:r>
              <a:rPr lang="ru-RU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веке 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015444" y="1750165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0" name="Соединительная линия уступом 29"/>
          <p:cNvCxnSpPr>
            <a:stCxn id="29" idx="1"/>
            <a:endCxn id="35" idx="1"/>
          </p:cNvCxnSpPr>
          <p:nvPr/>
        </p:nvCxnSpPr>
        <p:spPr>
          <a:xfrm rot="10800000" flipV="1">
            <a:off x="667658" y="2089128"/>
            <a:ext cx="1347787" cy="1444478"/>
          </a:xfrm>
          <a:prstGeom prst="bentConnector3">
            <a:avLst>
              <a:gd name="adj1" fmla="val 112721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667657" y="3194643"/>
            <a:ext cx="36825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30133" y="1935239"/>
            <a:ext cx="408148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Формирование единой русской культуры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863964" y="3271995"/>
            <a:ext cx="32899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Культурные достижения всех русских земель</a:t>
            </a:r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2" name="Соединительная линия уступом 21"/>
          <p:cNvCxnSpPr>
            <a:stCxn id="29" idx="3"/>
            <a:endCxn id="21" idx="3"/>
          </p:cNvCxnSpPr>
          <p:nvPr/>
        </p:nvCxnSpPr>
        <p:spPr>
          <a:xfrm>
            <a:off x="7126312" y="2089128"/>
            <a:ext cx="1347788" cy="1444478"/>
          </a:xfrm>
          <a:prstGeom prst="bentConnector3">
            <a:avLst>
              <a:gd name="adj1" fmla="val 112721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06913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  <p:bldP spid="20" grpId="0"/>
      <p:bldP spid="29" grpId="0" animBg="1"/>
      <p:bldP spid="35" grpId="0" animBg="1"/>
      <p:bldP spid="4" grpId="0"/>
      <p:bldP spid="15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ÐÐ¾ÑÐ¾Ð¶ÐµÐµ Ð¸Ð·Ð¾Ð±ÑÐ°Ð¶ÐµÐ½Ð¸Ð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"/>
            <a:ext cx="9144000" cy="5143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6984689" y="38267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А. </a:t>
            </a:r>
            <a:r>
              <a:rPr lang="ru-RU" sz="1200" dirty="0" err="1">
                <a:solidFill>
                  <a:prstClr val="black"/>
                </a:solidFill>
                <a:ea typeface="Theano Didot" panose="02060603060706020203" pitchFamily="18" charset="0"/>
              </a:rPr>
              <a:t>Кившенко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.</a:t>
            </a:r>
          </a:p>
          <a:p>
            <a:pPr algn="ctr" defTabSz="685766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Иван </a:t>
            </a:r>
            <a:r>
              <a:rPr lang="en-US" sz="1200" dirty="0">
                <a:solidFill>
                  <a:prstClr val="black"/>
                </a:solidFill>
                <a:ea typeface="Theano Didot" panose="02060603060706020203" pitchFamily="18" charset="0"/>
              </a:rPr>
              <a:t>III 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разрывает ханскую грамоту.</a:t>
            </a:r>
          </a:p>
          <a:p>
            <a:pPr algn="ctr" defTabSz="685766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1879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0" y="3972860"/>
            <a:ext cx="3876675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 начале </a:t>
            </a:r>
            <a:r>
              <a:rPr lang="en-US" sz="1400" dirty="0">
                <a:solidFill>
                  <a:prstClr val="white"/>
                </a:solidFill>
              </a:rPr>
              <a:t>XVI </a:t>
            </a:r>
            <a:r>
              <a:rPr lang="ru-RU" sz="1400" dirty="0">
                <a:solidFill>
                  <a:prstClr val="white"/>
                </a:solidFill>
              </a:rPr>
              <a:t>века завершилось образование Российского государства.</a:t>
            </a:r>
          </a:p>
        </p:txBody>
      </p:sp>
    </p:spTree>
    <p:extLst>
      <p:ext uri="{BB962C8B-B14F-4D97-AF65-F5344CB8AC3E}">
        <p14:creationId xmlns:p14="http://schemas.microsoft.com/office/powerpoint/2010/main" val="1359861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53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6"/>
            <a:ext cx="8426448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Россия как единое централизованное государство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00457" y="1380995"/>
            <a:ext cx="435048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Установление самодержавной власти царя.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367932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285523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7" y="2281013"/>
            <a:ext cx="5208027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Складывание центрального государственного аппарата.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24922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7" y="3231803"/>
            <a:ext cx="470345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Расширение границ и национального состава населения.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367137" y="421293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00457" y="4212935"/>
            <a:ext cx="506381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Формирование культуры единого Российского государства. </a:t>
            </a:r>
          </a:p>
        </p:txBody>
      </p:sp>
      <p:pic>
        <p:nvPicPr>
          <p:cNvPr id="21" name="Picture 2" descr="Похожее изображени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337502" y="1133106"/>
            <a:ext cx="1774893" cy="32035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45127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  <p:bldP spid="18" grpId="0" animBg="1"/>
      <p:bldP spid="1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74" name="Picture 6" descr="Картинки по запросу первое земское ополчение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32658"/>
            <a:ext cx="9144000" cy="517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3371849" y="1833086"/>
            <a:ext cx="243046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800" dirty="0">
                <a:solidFill>
                  <a:prstClr val="white"/>
                </a:solidFill>
              </a:rPr>
              <a:t>В начале </a:t>
            </a:r>
            <a:r>
              <a:rPr lang="en-US" sz="1800" dirty="0">
                <a:solidFill>
                  <a:prstClr val="white"/>
                </a:solidFill>
              </a:rPr>
              <a:t>XVII </a:t>
            </a:r>
            <a:r>
              <a:rPr lang="ru-RU" sz="1800" dirty="0">
                <a:solidFill>
                  <a:prstClr val="white"/>
                </a:solidFill>
              </a:rPr>
              <a:t>века Российское государство оказалось на грани потери независимости.</a:t>
            </a:r>
          </a:p>
        </p:txBody>
      </p:sp>
    </p:spTree>
    <p:extLst>
      <p:ext uri="{BB962C8B-B14F-4D97-AF65-F5344CB8AC3E}">
        <p14:creationId xmlns:p14="http://schemas.microsoft.com/office/powerpoint/2010/main" val="3564016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diletant.media/upload/iblock/cf8/cf875f74f04033c224653fa76fd5dc8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0"/>
            <a:ext cx="9144001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1" y="3755053"/>
            <a:ext cx="3775935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Во время правления Бориса Годунова в стране начался тяжелейший кризис, который называют Смутой.</a:t>
            </a:r>
          </a:p>
        </p:txBody>
      </p:sp>
      <p:sp>
        <p:nvSpPr>
          <p:cNvPr id="8" name="Овал 7"/>
          <p:cNvSpPr/>
          <p:nvPr/>
        </p:nvSpPr>
        <p:spPr>
          <a:xfrm>
            <a:off x="6985225" y="400146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100" dirty="0">
                <a:solidFill>
                  <a:schemeClr val="tx1"/>
                </a:solidFill>
                <a:ea typeface="Theano Didot" panose="02060603060706020203" pitchFamily="18" charset="0"/>
              </a:rPr>
              <a:t>Великий </a:t>
            </a:r>
            <a:br>
              <a:rPr lang="ru-RU" sz="1100" dirty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100" dirty="0">
                <a:solidFill>
                  <a:schemeClr val="tx1"/>
                </a:solidFill>
                <a:ea typeface="Theano Didot" panose="02060603060706020203" pitchFamily="18" charset="0"/>
              </a:rPr>
              <a:t>голод в Москве </a:t>
            </a:r>
            <a:br>
              <a:rPr lang="ru-RU" sz="1100" dirty="0">
                <a:solidFill>
                  <a:schemeClr val="tx1"/>
                </a:solidFill>
                <a:ea typeface="Theano Didot" panose="02060603060706020203" pitchFamily="18" charset="0"/>
              </a:rPr>
            </a:br>
            <a:r>
              <a:rPr lang="ru-RU" sz="1100" dirty="0">
                <a:solidFill>
                  <a:schemeClr val="tx1"/>
                </a:solidFill>
                <a:ea typeface="Theano Didot" panose="02060603060706020203" pitchFamily="18" charset="0"/>
              </a:rPr>
              <a:t>1601 года</a:t>
            </a:r>
          </a:p>
        </p:txBody>
      </p:sp>
    </p:spTree>
    <p:extLst>
      <p:ext uri="{BB962C8B-B14F-4D97-AF65-F5344CB8AC3E}">
        <p14:creationId xmlns:p14="http://schemas.microsoft.com/office/powerpoint/2010/main" val="2637124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2140863"/>
            <a:ext cx="6194426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Период Смутного времени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8776" y="330962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185988" y="330503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83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276600" y="3976096"/>
            <a:ext cx="296247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Первая в России гражданская</a:t>
            </a:r>
          </a:p>
          <a:p>
            <a:pPr defTabSz="685783"/>
            <a:r>
              <a:rPr lang="ru-RU" sz="1800" dirty="0">
                <a:solidFill>
                  <a:prstClr val="white"/>
                </a:solidFill>
                <a:latin typeface="Merriweather"/>
              </a:rPr>
              <a:t>война.</a:t>
            </a:r>
          </a:p>
        </p:txBody>
      </p:sp>
      <p:pic>
        <p:nvPicPr>
          <p:cNvPr id="10" name="Picture 6" descr="Картинки по запросу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6454062" y="376238"/>
            <a:ext cx="2331163" cy="2809051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358775" y="3987960"/>
            <a:ext cx="2061696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Самозванцы 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на российском 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престоле. </a:t>
            </a:r>
          </a:p>
        </p:txBody>
      </p:sp>
      <p:sp>
        <p:nvSpPr>
          <p:cNvPr id="18" name="Овал 17"/>
          <p:cNvSpPr/>
          <p:nvPr/>
        </p:nvSpPr>
        <p:spPr>
          <a:xfrm>
            <a:off x="6013201" y="3305039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13201" y="3987960"/>
            <a:ext cx="1836233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Польско-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шведская 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интервенция.</a:t>
            </a:r>
          </a:p>
        </p:txBody>
      </p:sp>
    </p:spTree>
    <p:extLst>
      <p:ext uri="{BB962C8B-B14F-4D97-AF65-F5344CB8AC3E}">
        <p14:creationId xmlns:p14="http://schemas.microsoft.com/office/powerpoint/2010/main" val="342499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/>
      <p:bldP spid="15" grpId="0"/>
      <p:bldP spid="18" grpId="0" animBg="1"/>
      <p:bldP spid="19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775" y="2216268"/>
            <a:ext cx="3056778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Вывести страну из Смуты правящая верхушка не смогла.</a:t>
            </a:r>
          </a:p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Бояре и дворяне усугубили кризис. </a:t>
            </a:r>
          </a:p>
        </p:txBody>
      </p:sp>
      <p:pic>
        <p:nvPicPr>
          <p:cNvPr id="27650" name="Picture 2" descr="Картинки по запросу поляки в москве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97"/>
          <a:stretch/>
        </p:blipFill>
        <p:spPr bwMode="auto">
          <a:xfrm>
            <a:off x="3872752" y="901786"/>
            <a:ext cx="5271248" cy="3339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7229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 descr="https://upload.wikimedia.org/wikipedia/commons/9/9e/Minin_i_Pozharskiy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-1" y="3972860"/>
            <a:ext cx="3571539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Народное ополчение освободило Москву и Россию от интервентов. </a:t>
            </a:r>
          </a:p>
        </p:txBody>
      </p:sp>
      <p:sp>
        <p:nvSpPr>
          <p:cNvPr id="8" name="Овал 7"/>
          <p:cNvSpPr/>
          <p:nvPr/>
        </p:nvSpPr>
        <p:spPr>
          <a:xfrm>
            <a:off x="6989073" y="39335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Кузьма Минин</a:t>
            </a:r>
          </a:p>
          <a:p>
            <a:pPr algn="ctr"/>
            <a:r>
              <a:rPr lang="ru-RU" sz="1200" dirty="0">
                <a:solidFill>
                  <a:schemeClr val="tx1"/>
                </a:solidFill>
                <a:ea typeface="Theano Didot" panose="02060603060706020203" pitchFamily="18" charset="0"/>
              </a:rPr>
              <a:t>и Дмитрий Пожарский</a:t>
            </a:r>
          </a:p>
        </p:txBody>
      </p:sp>
    </p:spTree>
    <p:extLst>
      <p:ext uri="{BB962C8B-B14F-4D97-AF65-F5344CB8AC3E}">
        <p14:creationId xmlns:p14="http://schemas.microsoft.com/office/powerpoint/2010/main" val="334862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1" name="Прямоугольник 10"/>
          <p:cNvSpPr/>
          <p:nvPr/>
        </p:nvSpPr>
        <p:spPr>
          <a:xfrm>
            <a:off x="373549" y="1322832"/>
            <a:ext cx="2917825" cy="129266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/>
            <a:r>
              <a:rPr lang="ru-RU" sz="2800" dirty="0">
                <a:solidFill>
                  <a:srgbClr val="FFDC5A"/>
                </a:solidFill>
                <a:latin typeface="Merriweather"/>
              </a:rPr>
              <a:t>Воцарение династии Романовых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68135" y="2759957"/>
            <a:ext cx="2783307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На Земском соборе 1613 года царём был избран 16-летний Михаил Фёдорович Романов.</a:t>
            </a:r>
          </a:p>
        </p:txBody>
      </p:sp>
      <p:sp>
        <p:nvSpPr>
          <p:cNvPr id="2" name="AutoShape 6" descr="data:image/jpg;base64,/9j/4AAQSkZJRgABAgAAAQABAAD/4QDSRXhpZgAASUkqAAgAAAAFABIBAwABAAAAAQAAADEBAgA+AAAASgAAADIBAgAUAAAAiAAAABMCAwABAAAAAQAAAGmHBAABAAAAnAAAAAAAAADP8O7j8ODs7OAg9uj08O7i7ukg7uHw4OHu8uroIOjn7uHw4Obl7ejpIOru7O/g7ejoIEFDRCBTeXN0ZW1zADIwMTQ6MDI6MDUgMTQ6NDM6MDUAAwCQkgIABAAAADY4NQACoAQAAQAAAJ8BAAADoAQAAQAAAFgCAAAAAAAABAAAAP/AABEIAlgBnwMBIQACEQEDEQH/2wCEAAoGBwgHBgoICAgLCgoLDxkQDw0NDx4VFxIZJB8mJSMfIyIoLTkwKCo2KyIjMkQyNjs9QEFAJjBGS0Y+Szk/QD0BDxAQFhMWLBgYLFw9ND1cXFxcXFxcXFxcXFxcXFxcXFxcXFxcXFxcXFxcXFxcXFxcXFxcXFxcXFxcXFxcXFxcXP/EAIsAAAIDAQEBAQAAAAAAAAAAAAMEAgUGAQAHCBAAAQMDAwIEBAQEBQMDAwUBAQIDEQAEIQUSMUFRBhNhcSKBkfAUMqGxByNCwRUk0eHxM1JiFiU0NUNyJjZEU4KyAQEBAQEAAAAAAAAAAAAAAAAAAQIDEQEBAQEBAQEBAAAAAAAAAAAAATEREkEhAv/aAAwDAQACEQMRAD8A+k6zcusPoS2taZTOOKSVfXYOH1fMiuNrpI6L65Iy+ufeom9vgTLyh8/9qnaccGoXY5fV86kNQuSP+uofOnavEHL676XLkfSuJ1G6Cf8A5KvmadqceRqV1OX1ke4rp1O5Bj8QrP8A2wadpyO/4lcxIfcI9q5/iV2eHl+/Snace/xG7H5n1Vw6leBf/WXHWePlTtOPOalech9QSO4rydTu5G55Qmnaccd1G7BITcuADnAqH+J30SLleOcCKvTiCtVvOlyvnMkCujVb0oj8Ur3EU6cV+seI720slqF2pKiMGqHRPE+uXFxuc1J5SCcycVOrxobvxJe27Y3XBHc0a11m9uWS4i9JjnjHFO1OJDWL8YVdGZxNeVrV8k7TcE07TgZ1nUTkXSh9K4rW9Rj/AOUoGnacRa1jVFE/5pdROtaklUG8UfSnacRc1zUdspu3PQzQhr+qAn/OLPpFO04E54h1UuAC8cA+/Spf+oNUOfxqwadq8eHiLVRzen6x/auHxFqhM/jVDtmnacRHiTVBum9Wfn/tUB4k1aDF6tQJ+lO04iPEmrzP41ye3Soq8S6yFT+NWE+9OnBh4l1VQn8cQKm34i1MfmvlGPvtTtOOq8R6mBBvVJ+VCHiTVozer9Kdpx1vxJqyVSb1ZHrFSe8S6qP/AOWtMdPsU7TiI8T6rE/i1GpjxLqasi7UB1JIp2nEj4k1IglN4o1xHiTVJ/8Alqj1zTtTiafEuplGbyCfQVa+Ftbu77Uww88pxJSSZFWU4ttbjzm+J21Xqgq2xFKQIkoVEz69a55m5RHbpUVxZIzUSrZEiJNB7eQZIVt7mobtyxP+tAYiIiT6UByd8joOIoDRiTk15REcekxzQdIjjn2qISB/TnqBQQX8WCnHePvrUXAoQcGO1BAnAwYHauHakgrTM8GgitQCjAjFDCgBCsev37UGX8YXYKG2QQBPTik9DQdyIgDkxmoNdes2t1apSkkqj2rug2YtlbVq2o7mgd1lgOBLlrwmJqvQqEBSgaoIZUCrHtUaCZAAxExQlo3Z5qAawAMjGJifvpQSAU4mOtBDygRG2cULYczPzoIr/So5Iycc80EFEAxBChXElRMACPSg4BMk9aiUkkA9KCasQB17URtRB4n0oIuE8gT3oe8BOeDQSSuRmurWoHAM+goPIVPT60QgBIAjFANSynH/AHUXZuaBHTPNABTsOKkY9KvvAf8A9ekE/lUI+VWFarXlQ+2Jj4e/PyqtSCVY5q3UmOFOSqcjpNQKQDz9aivEq/pTzUR8PQpPQ/fNBMREnPSa4cHAPNBzeTwQPWvJHoSetARHxYM+5rhyY7UHTxxNBXHQYoPEJJkJx0+/vmguqGAfSKDhhMFUTQ1KgkwJ+/v60A3HNuAZmoLVAKjEATioMXrKzfaipKc7Tx61a+F2W1OeS6QIoNi1ZWFu35i3QSf6ZpO5v7YugI6HoKo4xqKWn/LAlJGZHSqTV9ZDF8SPylX0+81Ba2bwfaStJn1AwKlMxHPFBJKSBkge/wB+lRUkDqPaqIKb3YweeKEtASOw9KgEE5kK+HrMioXBHTj/AGoBhBByTUCj6DsaCJaIM9feuYxAoOmIEE/6UP8Aqmf196CSogY4+dTSsgED8xPJoInMzUSntHzoPJ+ERAntXkbwrG3b6mgmBJwOc4rykH3mgj8QORRUq+GE8ntQCW18UAA1feBE/wDve4jlJ6+lWFaXxAoB5vj8v96rYggyTPel1IlOIqClGI9aKicRz/eubcdfYxQTSYGY9IqC0qJnI64+/Sg6hEf7ipkTxNBIAAQCceld4Bkc8UEDBxQ1/WghuAnGTiBiKEowo7sesf3oIKUACISBPQR3/wBKXccwSJIFBAqTt7CldWvPIslkEjEZqDNaUyl5Djq8q6mm2HFpcPkok/8AdP8AegutP093UFBS3iAOZp22tWmLjyVALPqKBvUNPDaCsJgx2ishqiG3nCgpG4H9KoY0K7Fm4GHfynAkmtChIUJnmaCZHI7/AH9/71BYkTgA9/Wg62lKiZ4iZqDyAQCM+1AHyswBzQn29me9QLqSpWYgTHvxXNpAiKCBTB6n0+/lUCJyYHoKCG1U4n2roRP5k0HYGZUBXUkAkT8JoIrUSMDgYrhVuM8x2oOKMjifSpJAOSrHag4gp3mMg9JqbhVAzz0oBbuoBNSQv0g9qDql5k8+laDwTjW0jH5FVZpWi18A3Lfojn51WlQ7z9KXUjgO4TBg96gowY3ewgYoqJXKeaIlU+ue9B0px95riSIxMfKBQeyep/WptnnrigMPgSDGfWoEAg4AnrQCVIPU+lCcCxHrQQUodcdpHPzoLgkQkAegoF3ZTMng9KEXD1EfZ/0qAKnBOFGapPEl2lDHk8FVArYr8uwG2ZMjFP6BbrdBWRI796C0N7+DICVQfevO3/4V1NwsGCZoLm1v/wDFmCR0GIrKa2DZ3XxpAn0qhJbiXWw43O4duavNA1Q3lv5KzsdBgf2oLpKAkALGY5En2r3Xkj0HSggBncBE8kff3iuhJVhRJHr7UEXEfGMTJ7wPv/WgPo3dIoFlpKSRukdY6VAgSRA9uagipPUUJY+/v7zQDH5u57VJRBIgjig4ozyZ9agT68daCM7hOee1SAJOcRQd+VcPFBBYUCSmppSSDMYoO/Dn9pr2UL4/Sgi6UkExgdKv/Ait+u8/0H9qsK0niBW25b9Uf3qqUuFZJ+kUupBBkZkd5qODKeAPpRXNqR3PcCukJHAJoJ8pg1ENjmc0HggRmphOOPr+9B4qCewH717cOtBEwTH1qDigBjEfpQLOk8k0ot1Q4IHYf70AHXlFRO+Z9IoKnpxjPb79qgAVQorngT+/+1ZbUl/jdS2j+kwKBtTRZZ8uOnetL4baK7LYCAZnrmgQvloTf+UT/VHNXWs2LB0VtaPhVtqhXwK8FXimlZHAovjjSluO+YhGIwaDHWzv4V8trwB0FM3LxtXU3DMkjNBqdC1kXtsCpQCxzVgpYXlRkdIJoJBKQMAVzrwaDxImdpn3pZ5Qn/egWKSD8PSu+SI4qICuAYjNDWEjMxRQSQfhiD7f2oZIn+1B1J7/ADAry0gxjnMUHkgE8GuuQkY+lBArKFbjkftUVKyQKDqSaLugYoBq5BnNRJmO9B4kZ9T9/tWh8CIA1zcDy2qRVmlaTxAgG4bUeicfWqstzkbqt1JjyCSiRu46RXEpzkGDxUV0tz1VjqamlIAxPzoOgAcCvT2zQSQJ6D50UJ+EzHzFAJaBJ9D0oW0j8v70EVYGQCOM0IqyB1oAOqSRJ4HNLOEp5BAigRdJWodQf6qEoxyJ7ff3zUCeqPlm2KgSSRAjpVX4dtQ/eFx0ZnNA5rakoughA4PFa7w6wljSVPA52zVGOu3S/rClEnB4rXlCndJCedoxQZ/Rn/wGrkTEkV9LRas6np4UQCqPrViV8y8W6KmyvlugQao5WpIAEjioo1ncuafdIWidpEqFbbTLxu8YS4lRk9KBzpXoTGd31oIqTI6Z59aC4I5Kt3JAOBQDQBMiU+pVFRcVnGaBd6SP1oBTuTBGagh5QCZ59KiloKB3cdqDmyMzj/urkqGB+lB6E7dwM1EnqaCBgGTABxk1xKRuJ4mgnFeJAoOA8k9K8oYJ5MdqDwSFNgmZPrWh8BJCdYUI/oOas0rR+INxfbSmT8PEetV4kJ2nmrdSIJSlOQiD+texBIgT2qK7AngcV2KDyh3roGYAMUE0xKoPGeK6XJxMfrQQc9DJ9qipQCZn5xFAutQPB9KEoA9flzQLvD4iQZnPtSjkgK5z3+/WoFlEpwJPSlnVnaT3Ee1BS65cFSkMpJOZqz0C1CGfMBj4ZM0CTqVX2r7Ugq+LNfQUst2OgqDh+LbwfaqPnBUDqZMcq6V9I0tlTmmA7cRQYbVkLY138xTBmR719M8J3Idsgk8+/NWalVnjbSfxaFFIk8iDxXzVbSrZ8tq5mKlWCG1WpjevkjAomgaibG62uTsVjmg3DLqHmwtBwR0o6TiSYn+qaD20FUTk+lBcBHE89KAYQADFAWk7pMn1J5oIlHcTQnUDoc9pqANR2AmBPsKCJTsEjtQN0knj+9B7bmTx9K4ce9BEpByTjmvIEDMkdhQTHMggD1qJoPAV2g7vIQQBnvV/4DXOsKGZDZmrNK0OvgKuEAiYT/eq8iDB696XUiCu+B7iuiT/AGoroGO3yqSVgkjn1mg456V1BnpQEj1+VciOoPyj76UET9fSJNCcAVwr5UAV4EQT1MUs6VJkg5mJoBrWOJ5zJpV2FGT9agVfMZGIzMYpJ5YCFK6JEn0oKGDc3ZVzmtSwAzpyjuAO2MzQK+CLf8VrKtxJAM1tPFram7JYSqEgQYqj5owkC+TJkFXNfYvDzSVaQ2QOU1YlYLxywGdTDiQQPStJ4HcLjKfiI9RUmnxoL9mXJUSUq6H79a+b+KtGVbXingPh5EVaQq21+Jtufy8g9aqb9qASnBnnisquPCmq8Wrytp4BPWtYcBMduhqjrWTuBj0P+tQdSd2D1oInA4JoZTu4H39/eaAaweoj3M0utAJynPr0+VAEhWQAIPP398V7yyFAk/DPPeoI3CgrqPrSyW/i7Hp6UHj0icxxUNvSRQRUCODntUSmesGg7kcZE1yDyTn96DpJ3da9MiQfeelBI/C3MCDn1rQ+AzOrqxyg1ZpWi14E3Dcf9v8Ac1WnHOaXUmIRJ6ehFSCOp29+KKkRIERPPFQzuI2x70BUAdh9KltAyAPpFB0JkcD5CJrisHr8s0AV9ulCUogSDmgCtYSIM98UutwTEfrQLvuDIPzHelXHuk/7fWoFngP6uKqtWcDTYSCYUYoPaHbh5QVByelWniFXk2oQgwFDpQXX8MNMKCq5Un1BNaDxiAbNfGE5xWvifXydP/z07VAia+x+FAf8Gan7xT+dKyv8QLXzAXkjgxNQ8G6gm1Qho/mP6VPo3DrgetkqiDzzVR4ltEvaeV7JhOcffrWqkfNitdncKCjCVGc1ZI078fb+a3EDJrDSidsnGFecgkbD0rVeG9XF7beW+QFoEc81RdIXiBM/WvLiD+n39KAZioL+EcgY5JiggoTMiPv7/WhLTicfIzQBUM54qJCfKAAg/f38qgXckqI9c0NcpEDB5+/pQcACsCBOCDj76UNScxGesZoPGT8QJFRKRPGeooPAZ/vXFRO7tQcwTmuKKgoQMUHivcdpMDvWj8AkK1dWIhs1ZpWk16C8jGdvb1qqMBRGJ9B/erdSY6fzD/mvLykQP0qK6mFYOfQpqYQSJE/KglhMg/txXATvECgIUpxlUjpUVDPagCshOVQKC5kKxPbNAm7uEiRnpS64SZ56/f31oFnwqYn9aVcCh8UfKoBlQOFRAFZ7VXd7pTJ560Gw8IaUUaGq4WCJJINVPihwOONNJ5OKo+keDLQWuiNGAFLEn0pPxUsGwdKlcp5itXGfr5TbuBWoJA7819m8Lq/9uQn0qTVqp8YNhxCkgQBPNZLQHR/iISD1gzUpH0xsp/AJjntn77UApLtutCxgjHz/AOK0j514v05dtcbkghPSB9/Yr3hm/Uz/AC1mEqxFZaM6zatspKkplK8gg1nGFPaZdBwflnJoNxpt63fsBSI4702RgGIBxgzQCV8PNCMlWPXrQeIj7+/v2qCiB8XQnn580Alo6CD7GaGpNAJwADjHv7UPbIgZB4kx+tQQUkAYFQcClYJEc0EFHfIHT9ajgEYkDmKDylZJ6etDKhg0HPyqjrXQSQB3E0HigfrWj8Ajbqyp6tmrNK0muYuWz/48/OqtcLXINW6kejtXoJTmoqbYzxj2qaVmcA+8c0BA2VGSDjnFTRA+HaD2qog98I9PWhypU7QfeaihODdMg5FAUQMj3oFnVgHBBHcUusQMkRxA60Cjquk/70B0EzAzFQVt88GGlkqO7sapghV1foSDMmg+suob0/w802mASgT34r55fuKvNUabbIVCu3SrR9b0UbdJZSckIjrVH4rdH+EPknMHNauMx8o0/N+MZmvs/hMn8EkExjipNWua3bBSbhRGdkivnOlnyNUcIIjfipSPounXHn24gkimgoJIJ494qiq8R6e1eW24jIHevnz6fwl3jG01KsatpLOp2yRgrCZHTNZ/WbApXsUmB0NApot65YXgZJ/lK61s23Q8yFJOD60HSRMHB7VzyjJ+JQ9KCDsBNRQkTMj+/wB/60AnG1A5JjskcV7Zg9xz6UAHWyZx70EpIHp3jMVBFQz/AGoKwE9u/wB/rQQPWRHtUVnBjIHXqaCABndOD0ruwbRQQMA9CTXU9pmKCShmEn61ofAPxaw6c4bPzqzStJrSQbhMjlHQc1VJSQYA65gRVqRJRJ/pM+2a8Ek8A/SorwGZjP8A41JKBMk89zH30oDAlSYhR6ZFeChuBEA9fWiPL+IcDtQiryxCczRSzyjnuaCpU8mgAs7gVY65ml1kCoFHx8cAySePnS61nbt6xk/2oKLVDuJAOAaJ4UZU9qjZ6TVG58Y3RZswnAAT+tYPw8ov68ghXX3oPtlogN2SUkQNtZfxe3s0V5yeZFarMfLtKQV3wg4mvsPhwJaskEkek1mNUzrij5DsTlER1r5a855V44TIJX0q1I23hy+QtttJUfrWndtg6yCJyOKQpPyBdJUwTMes1g/Gmku2L7hTJTM4FKQv4W1IW7iQoz0ia0mpW6dTty4kpSTiZqKxOqWS2VLIJxmasPDWueSsWz6vTNBqkwtO5OUnivLOIHFAJcwZoaSTP5ue333oOiCcEyDmYx7/AErh4AEhQ6/pQLukDofYGaGrJJzk89B9zUAlDb6H0oaknkkKJzMZoBrA2nn50PYO8etBAkpEd6jvP5eooPFJUDH394roSAZoJkSnvWh8AknV3UngNnn5VZpWg1wn8SmOic8UgTiDgjpVupEamcpyT9KiuCSAT1rxyTn9KCW8xtnPHxV5JMiVST9/ftQd3HaRBFCeX17YoFnFyIMjHT79qEsjM8e8ffFAutUn4f1pd0E8np/aoFXzCSePSk31FSVAmCetBRam6Wk7CZUe9X/8PLZbzyXIwOSelUWH8Q7kIY2HEVmv4ftl/XkRIzPWg+2PHbbECeI4rMeNwP8A026mckn7/atVmPmGigJukYBzX1vRUEWKFA4gTWY1R7oeYypIiY718w8RNm2vlEiJPFKkXfhR7zBMya3ek3fmJUjEj59KsKmhnyrvfEEmIkf2qv8AGVh+NsFKSjIHNX4j5QkvW14RkEKIM9q2uhlxdrKlTOdtZac1GxZebJUiI5EzWRv7BVpch5IIAM0Gt8PX6buzBJlSRVg4RE8n0oIEEjkk9DiobCVEEmD6ffrQSUicjmguEAc9Jz9/fzoF1ke/tUTgAjp6/f3NQDyDEwB1qBHYcf60AVKM/mI+VRAzjB6UEFjr9aiQKCSCEgzUTB6UHlK2jbB5zWj8ABStUeV0DZ/cVZpWg13FyiAJKc45zVdkZwD6Zq3UjhMV1BPEc+lRU/iCRznjEV4DvIoOFJGR/wD8zXCo5wT6AUEZG2dsDpUXF7Ikc0ASoEE9aWePP398UC6jn5+1BdIQAB1HHb7ioFXjKCJzVbduS4lA5GT6UFDqSvOuSiczEmvpvgCxFpoyn9skpzNWFY/x7ehdytIwJ4on8L2J1HzeaD6244ksBMgbkiOtZrx4n/8ATS1CYyK1WY+WaXO9tZPua+w+GHEuaCgnBIqRaK58Lh6g+tYPx5Yupud6U/DUoD4LdLayVZk19C0Vry3Qsq57+tIVbuoDiYkg8gjoa8Gx5ZQrIODXRl868V+Fbht1T7DcjcSIq08L6dcmy8twZ9q58a6sntKWykqUcq9RWZ160KmlJ257ilgzuiXD2m3xQ5+UnmMVs2z5qA4OI70V2vHAoPDKfyx7mhOcmOfv7+xQLrE5n50LJJHYff8AaoOOLChA/SgkkDjPqKAC1BRkZHWa8Sn+knuZoIrkA0IJMz+lB2vDnp86CRRKZitJ4DTt1J3gSg4+dWaVe67m5RgYT1+dVyiZ/wBqt1IgQZHpUmwCcAH2EmoqS1AAYPuQY+tdChuxFB4LSCSQSIoatqhBoI4CyBzUFqEfSgAVRPWgunEUC61Cefv7ml3VZAqBZS/gUqfyiqbzPMcdXzExQVNuFO6hGZCulfX9AUlrQfLUcBPSrCvlnjNwOakqO9aX+GLUNqcjjNBviorhP39zSHjZknwu4FTjvVR8p01BdWhIH/NfU/DyXEae23gADpUi1cNIG/Ofv2NVvibTfxtuYzjPrNaRntH0RVq+dxiTwa19raSlOxRHzmpCrC3QtCYUQRRa2yg62l1BQsSDXGWEMj4BUHXEBxG0zHpWe1exZQDuWFDumJqVYxuq6f5rnmNf00/od7LIZUcjAM1lpZRIkTNcNBwYAxQXJiIB+/v7mgEsSSZrhyYUkp7A0AVJTIzMcff0oS4mTiepqBdw/GCkgpnmI611ATMk4VgCg6oJJqBHU5PWggdoMqMe9ejEg8fKg6TA461pfAX/ANQf/wDwn9RVmlXGtqCbsDdyOKr3iO5HqKVI42nrJHyqZG2IMfKiuETzmvBJGY60HSQekVAggegoBubgZjnHWhuGORHpQBWfUe9AdMcDjpQKurMxn680vunB/eoEtUdLFsruuqpz+XZ75yaD3hyzS7db9oyea3odWxZ7AYx3qj5z4pStdySO9bP+G7Sm7LcZzFBvLFoSFwJH+1Q8S2ZvNIdZRzGABWvjP1880Pw481fgrR8KTmvo9mw22wE4/b76/SpFpgNQSo8CeaBcXtslRSpXXOee9aRXPahZIM7kg/3oTnie2twQnMcQefuZrPV4RV44+IgIH38q4jxk4o4aOPU09HHk+MLtS4FuR6xRFeLbvhNuSfanacitvPFt+pXxMkDvERSVx4kU8ghYJ5+VTquW+rsOtFJkqPeq9y7QxfJWjCD260Gnt1KUhKu45ouzdkkA9qAagZwB71FYA+XTrQQUEngjPXt9/wCtAcSCIj69KACtoEA+0+4qC0zPIjNQC2DoY9QJrikgGTmcZoIqwoe/3/auFIyRiMAR996ASyCr7NeBIEf3oJKEz6mtL4CAOovniEdfcVZpVxrhP4xI2gDbzHNV3w8FKvpxS6kTSIwBU0QJOzrmiolJ52kV5KeQpBI/ag4qAfhGPSoEpJ9utAF4jJAoJV7jNAFSoEZHSgOq9c1Aqtw5E/Tg0o8FbtwJ74oKXULrzXdh/KOlBe3PNhAIjnNUaDw3ahlnctMqA9jVo7cqU0pIxHSoMre2b1zdgBBImvoHg3TyxZ/zEhPGe1WFalpTLSckAxmvO3bKUklQI6itsK06rpTBUVFIV17ff+lU9x4qtmXx5Z3JB55rNrQFz4yuVDa2wAOhiqW71C5uXS6twJ+dS1eK59bileYbgbO5NddvLdpofzSpXqeaggdSsWkg+X8Q7mam14ntUwlNvJ/agOnxQ0DItgD2in7fxOyofEgJ74j5VQZzXrO6bO9kEegoVle6MsFCmoJ9KA6tI0x9BWw4GyeOmKq9S8P+VlD6FR/TM0Fnod2hbCW14UkxBqzWdxn9aDi05kgzxUFCRz7elAFY56mep+/SoLAMgGInk0CxSNxUk84+/wBKEtRPUbegioIghPxdu1cVJ6/QRQRV2PvPzqBJjg4xxigEqJke+amEADPNB4mBxjtWj8BT/ilxj/7Zn6irNLi61lIVeCQqNvIpLyxiAo9BAq1I5tAOZ+eKkQEkRzUV1KesRXignED5UAXZAPHz4oKiQc47TQDJ+JUkY7UFZkx8qAK1D14pV5yBzioFHF53D5UpeXHlslR6CKDOglbsnInNWOlIS+6kRxVGoaSi3aT39RTNu05cGPLxUDlrpHlvea4kJA59aYVr9rZKLQWkFOISauIrdT8UEYaRJ6VSO6jq987sbKwgjBopy20S4WnfeXCQD3VXFW+lWiiXHkqI6zigrdW14JSUW5BTwPas29f3dyuRuPpxFBF0XSmYWD6V5NjeLUnak9KC4sPD946mVNmO3arBPhh3aS23xzNQM2fh1y5ahCCVDEVJ/wAF36EbvLIHYVRG08PPoI3tQO9SudDUz8SRzQLqYuE8EiKTvLy5YSAFn1qBjSLj8UlayooXHWrzTLrc2WysLUmetA8FiNxwAetSMnJNURUJ796WWkE+npk0A1Nzkgn1ihLRIgEj3xUASgjMcj61GRImg8RNDcQkdJigihKScQfT7+ddVJIHMd/v1oIEbjtHsfT7mtJ4BbWjUrgzALckd8irNKvdc/66cD8v+tJExPTNW6kCMg55HfpXhO4KABqKLykQlJFcVIxA+VAFz4hETnrQFQraIk+g+/WgC4oDHX/al1qnvQBcVnd194pVxU/PHFQLOrBqo1t7YgNpMlWTQVlslSwYq88P2q/M3T8omaDV2dkl98KcO0DkHpT+oavp+lW0DapQHSqMjqXiW8vlKRbbviwIpWz0t99fm3TxSZyJoLhlen2KfiSXVg9KDceJw0Ci2a245A/0oKW/1PULpX5yAeg96HY6Y5duS6+QOomgtLbQGnnwykhSe9Wtz4PbsWg6IOOYoEQGFfySBIParvRNNZWreUoIAnNBpAq3jykITxGKC+8xZpLagEhzj19qqD6Zb21rbl1Ckmcke9du9aTboJW1IPrNXvE1Wp1+3vAtgJSDxMUBdhChKitJMkk1nVdutOZRb7iRJ49azz9inzjuRmaKrdes12tuV252E9+lNeBbdamFvvEKMxQaFSYX7V1RnqfpQCKwRgz7UBw7F4Ak+lBzdu6BIPYVFW2cZBxBFABZwBzHUdKGrAxn0jNQC3E1wkDnnsaDxVmR8/SvISHDJ7UEXZJjj/itF4AJVqNyCPyo6+9WaXF5rH/yhn+maQPIPfjrVqR7aB3HpFcIPbHeoqZSAAeTUYx+WBz70A1pR/UAP7Us8jcDgkH6UCymyCRuPoOaC6IBMQodetAs4cxSji9sx8zNQJvOkKgcH7/vVHqbhW9ignp4EpJGDg1oLK+t7FSXFKTCeaAOq+J3LglFnPy6Uilh+6G+7dKUnoTQSRe21ira0UuEUG61e4uiUCU//jQN6Vp13fAoS4Nw4Klc1o/C/hIXrqvxkpCO3erBf6j4S01u2Kgrbt+VYvWbVq3R/lnR6iZpZxIb8O72QHVq3qJ6c1uFXtq/YgXEpSAcmrCsHroYRfTaSpM07pWspaTsU2sE9hUVo7ENKWl9TkTmDzUvENrbrsw+VLnnGavxFPpWpIS6ljzFCDACjxWkvbNpdhu6ERikGJatinWB5e4JB61ubOwt0tJUt2SQD+YfrSFDvbBt1Bh/AyBOKzj7a/MKA2FAcHqaUhLUGkrbKX4Hp0FV/hq7Q1cu2cwmSRUVoyoryaisiDwRQRSgbpiI6/OoLSJJkH3E/fFANSc45nn1+5oKgSMGgEvHHPX7+tRMR60RDHp70LZu/saiuKBSBPznrXZ2wAOaCCu/FabwFtN8/GIR/erNKutZTuuU8/l6VXjGKt1IKhAKQOlcWnOQJ9oqKgJHJSRXiNufh+maALihB6UBYkzif1oF3TGCoGguc4xQJOmFAZ460i4fjg+9QK3boSkwJV71n7halOncIk4qiZugy0Ej83M0Jht27X/MUUpmgsEqttNQFghZqvutQdu1bUyAenag5YWrrz6UrUQD3zV44yzZpDcAqUOfWgHa3N7p7gdStQBOfStBp/i67Qyptj8xGVDkUFqlOr3+krcWtWaxTttctLcbdUZTQbPweLcaR5j0bkmc01earbPsqbbPHSgV0XTW33lPuD+WDTd5caRbJUhLYK+AZFEc01D1+QlmUoR0SattXP4LTx+I4498VRi32d9z5rJMzia0Gna6QhLD+cRmooeuLYtGRdtgJJyBSKbvUnmku7leWaDWWVsp7SkqLhUo81O0btUsrC0p3pFaRlfEVopMiRClESBWZsmzaaslYPIzI9ayrXNklM5jpXCADIT16Cg8ZH+tDUoCSEj5YoIgiYnAyD3+XzqKgI4PHvQKPGFkAAeveoKVmAaghuTOTxXNwiQD8qDixGT+lcUmAP7UEcBAKiD6CtL4Ag3lwoclGfqKs1KudYJNztHMdKQAIGZPyirSPb1fKetTyOQflUVw55H15+80JcwMCD0zFAFRMTAHrQVqzM80Czqv+4/7Uu4uZwPpmoEnlmc5j/mlHTyeo60Cd0YQVE4qiuFBTpVAyaoWK/5oKuBU7y++FKGsQOgoPWrDj5lxUAnqacQw21xz6ZoDpC0rAAE1a2WmIfeS48olXaagvby1ZsrdPnIBB7VVeE9LF7qK3WgdicxNUaPU/ES9MdTZpIO7EDg0pqdo7fNeclIAVkigHpay3bG0AIJkVBGhPIuvjnacj1oGNRu0aRaKQFHPOaxFxqrlxcEpJyehoNDoPiDULGA2g7ePlWg1PVX9Xs0oeSU+hxQA0ctMPgPoBT61ctJsH7oFKQJ9qCk8fWl2i2Su0bKkp7CqrT9S1RyzDSmShI6kUGj07Xii0DBVnvNCvdWFsgq3ZOaCT2osXWmb1n4s8Vj37hJvUmYBUBQbC2dlhHxcj/t+8VPtOKDmwdBFCcEAyTxyM0EYCcfOPv7zUXMCT1xQLvQfegDnmoPKSCASKhhBzQeWBgAiB+lcVkdcc0AVAzKhFajwAmLq4yPydPcVZpV1q0i6lP8A2wetIoTuEkc596t1I6hHBA+deVAGBA6moqAHxmIjpUXEwciTQAWRHPNLkzwZx7T9zQBeAiZx9KSX8MgKOeQqoE3yKTcXzmQevFAjqY/yqiD+tUi1p8knqaorC26651HanWrRQKSvPyoHlhSW4RzXtNc3u7Xp5zNBc3lkksbkL2qAnFe0tq48xLm4qSgyc1Be6vcp1RlpptcK45rU6No34PRP8sP5yhBqxGA8V6VqDNyblxKiQf70q34kv3Gk2re9RGIorT+CSp1+bkHeDPzq51p5xq7SraQmgzfiRr8a0NhBVGQaY8M+GbLyvNfyqfeKDSIGkWKNq2Eq2jpAqmvXrS6fhghHccUQBGirUvf531Ippvy7D86wD3Boq80e+srxKWlrDg9cg1zxKGGLFabdhIVHQdavxHzxpT/4mQTM9/arG5bcetllclSaypfT3f8ALuNrn0rPXi1Nahzwqg32lHzLJkgxjgdabUkD+o56xVESYNDII7n160HljkSSrnHaaXcSpXwhJgdBQBWmRQykzIPrRECaGoEx+1RXfiCQkAR6VCCVScAdqDqkJ6jBrSeAAfxV3IH5efnVmpcXOsQbjnMfSkUEbscnmrdInKYBVB9q4tMycD1jNQQ4OCnBoTyiok4J9BRSywfWBxQjun+n1mgXdJKYgwP0pJ5Xc1Ai8rn+9JuriTJz1oFLj42VIPvE1lXnlJuXEnocTVDTTgbb3bZNMuPKWxvB6RigtvD1sH0nzkySOtKXjSbS9UQnA4xQcudSJaCQdta3wk9Zr0Z4vLlRGJHpQVuloB1FR3naFcd819M0G+KrUJdn4RirEqo8UoutQc2oQdkETVJY6Pa2znmbQHalWLXT7X8Ddm7WIRjHFA8ReIre5d2pSMf1c0QlboFw1u2ZIwQJpvTNPuy4QhcJ6CimNW0C7cZUQSVDOTWNUxqNvdqQlpZCTzQWenuakp5KVNmOpNW9xo710yCpJGZxQWfh7QxZkHbnkVf3lm3cWu3bJjj5e2a1IzWHv9LVa3BWG+vJqC3EqbVvTtJBmeKy0pLB1KNQIMFM/KKB4ltGxeJWgRPaoNToJB01n/8AHvTxMpOD9KoGvp/bBroV8MERPfmgGop3BAHXOOaE6ndwlRjBx1oBqEpM80FZgketQBI7Z+VQMnExHag8ADmZ68V4gAjig4SfUcVpvAoH4q4Iz8H9xVmpVrqqZujPYUm2naSqOatI7gAkgZoZVJg8E+sVFdTjOJP1qDgBM/oJgUAXCNpMY9yKTdkqj7+/vNAq8raJFJOLk8kRxiagRfWADIn3MUk4vdIBxHegA58c9jWa1JkC9PcmYqifkqbblJgjIo1qFqSEKBHWgv27kWFomCCVCYFI+Yi83rWYPQHE0Ak6X+JSR+p4p21sLphvYlR2mgutK065aU28rcGzzWtcuTavNMh2QrvQN6tdOW1qSlndI5rGPXd6LlThSoCeIpQ6XtQv2w0lJSOM0H/0ypX8x+4TjJT2oL22uNPsrRDSiCR1o1rqdo22pTbvxRzMUQgrxp+HUtAG5OcGDSS/Fze8rLSR2+CnVJu+Lf5u5CBz0FMo8cPpZgj5RQMWXjlSf+o2Y4mOaeP8QWgdvlkk9fpV6nAbrxbb3aZVbgg+1VOqahbXbf8ALlBP0qKp7fY04VlYnkZzU79SXm9+/wBMVBotBkaa0UiTHAqxCQoyf0qjhSJn9a4f170A+2TPoOPpUCqFQQEweAMfWgg6OsRPHrS5BKiRk4oBGBAx9KGsZJHA69qg8iZPavKTOOh7UEVBQEAiK03gI/zrgHomM+9WalXWphPnZXn/APGkiPr2irSOcCScd4qDhSowkkEdKiuQlJ3KV8gDQnFgDaDx0oFHln1PahkBIJOYHEHP3/rQLXJkE8fpVW8eYxUCL6sn0pV4c9aBdatucn0qh1FSvxyZ6iqJXK/jCRkenSmypH4SU/mA6YoF1uvLSE5UB/rTVtbl9IVnPHagtdMaLL6UKJAJitgxpyEIS4mDMHuKBbWdQeADSQAQYwOKjpNrfXjzbygYSetBv2PIVbgPFIUBmTFUl67pTLii4UGMTVqRS3/iBtBLds2gJ4G0ZqgudSun1kISrHYVFcbtr24P/Scn1pprQb0p3LUAPfFBJegFOHXQD3mp2+jWKF/z3kkZ4NAydM0IQC8DFcNloZVhwR3mg5/h+ig4eHtNLOWemhUoWkCKgI2zY7ICwozyDFMW9npj0ha0pHvFAu74etHHiWHiU+9CvPDym2SEHd1wZFUO6O6zbW6WlmFpwSTVs3tWJSAB6UHgRAgmRUHPinJ+VAulPxEGCAPik/favKwqJAHtQQUkDoBzmguJE8ZFECgqMc5+5oSh8cdBUV6O0CKksbcTQDcyeQPWtL4Dj8TcwP6R+9WalWurqQLsiRujj5UoSTMiP2q0j0cwCD6V4RJ5FRUFAg5yD6UF0EZMQPSgWXycfKKgpUiBQI3Co681X3WODJ7d6gQeITJJ96VdiTPNUBcMJkYpV23Z8hb61DeOJoKQILwUrnbxRbPctJCjH/NBaaAhp8qZciVcVYv26tP+FBkj9aBlCZYDiY3CmRr6mGAhK/egh/iyH3Qs5VOZ4FW9trrzaNlvO3mQagmu8vbjK1kT60i/Y+coFb0H3oOof0WxTDzkrHIxSz/i/SrbDLYJ7mqK26/iA8JDDaQe4EVXPeNtWWT/ADFCgTc8RavcKy4rPTND/Eao4nLioPI70AyNQBI8xcV1RvWwCVq9qAxbvnEj+YqIxnj7x9KgDqSf/uKI9OaCDt3fMmNxA9TXhql7IlxQ9ZoGbbxJfW0AuKPpVgnxpeKTtK8UHk+IFOncv83vVja62ooMK+L3oLHQddceuyy8SVcAk1owk5O0j1oBqAHIVjihKkEE7h07UHnAISDwBQiZME0Al/FiAfvpQyAokDnueTUECCOa4pe7B+lBxZhODBPFaTwD/wBe69QDVmpcWurIm6nPHT2pcJyZHv6VaOKGJjHtUUjJB59QZqDjoPMCPY5pdSoRBJ7/AH2opdSY5HoZ60B0iOQKCuulALmQaSu1EpIgcVBXOFcncCfYUuqTmIHaqBLkHqZI46VT6i44l8NlUoWJoOshlMNIPP60K8acslpJTIJyaArFypCw40DPWKeaulur3Pqx70DL10lDuxC5QOk0JDDt2v4AZPY0FvZ6KppO51wI9DTiLzTNMEPLSVDpNBX6l41tgkptRA4HWsxda9dvuKUHFAH1oKu4vXXVncpR9zQw4DkzVB7e5bECI9TTTN1bkjfGagsGn7Mj4YHzplLiEJwY+dBy0uG1vwIn9K5fltC4xB7mgAnWGbZO2RI4BFJXGuZJbGTzTgWD7t2YQCPY1Jy0eQgLJJnpQTtkhEFbZ+f37V65DZPwxxP+9AshKysAT71b6cw+VHalUdCB1oNX4X051F3+IdSBAgEn79K1ilBXTPWgAVHtJ/2qBSNw6+oHFBxRkT/xQVjMAY7kc0EDGagsGI7z9/f/ADBwg+XJSCczPNDCJMx85oIrBHtWn8DEG4uiOwk96s1KtdTkXeBMgDik9m3ARBHSKtI4B8OUweJPWvQAO1QQUueFcdhQHhHXrxRS61jbzApR4gCTj0oEX9oSZVnoYpG4JT6x1ioElkFMz9OtAWoGT36VQuCDJxwc8VU6yACk/LjrQLpCkOIWBmZ96s79xq4t0bjJTzigqbpwN/8ATPH6VNDy1IjIoLLT7QPK/mr2j3qyd1S301shspUqI3daCi1LxDd3SylpavSKr0N3dyv41KIPQ0DCtOSyncvniaWftlJSds9vagU8lcwM0VFspQkif0qjircpM/saj5ecc96CRLjAB4j5V1N6+MbsHoKC40BKvOLis9cimdUt31oU4lB9DFQZ0tLdf8szuqxtdMbbSVPEEiqJI1JttXlstCeJipB99TkFO49gKgIu5ZU0QpMGq95QKwJnPFA1YNpW6gED4ufWvp+maSwxatnYCSOaB4tJZMJwnPtUVnEqyO5FAMgA4AT0kc/f30ryogwkDuAPf/egiYHxKAwRwc1wFET/AFe1ABRzzHyNRIEEYmoBqT8UzOeOagqZx04oOLKigiBNaXwH/wBS6PoP3qzUuLe//wDnHr8PAGTS+1JAGY6ff0qgZSUpkCMdRioKVggH371AEzJOP1oa1wnMkUUo6sJzMegpVagpJAJz3H9qBJ4TmfWKr7gqPTHrUCrpEEHgc0m8fzDv1qgeSOv39/cVV6ylSkCBmYoCBDZtknrFIOlwKOd3rQStbZThk08W2GUyYJoE7h91QhoUI2Fw8guLUcfOgHY2+5wE5ANX1uEoUEBMiO1AS/Y3s7o4Gap0B24OxCJI9KBS4ZfZchxKsdxVlodivVr5Fqj+rJI4oL/XfAt1pzPmBe5PeayzFqnz9p5BoLU6aw42mQDUHtHtWhuCQekUFpotkyohKAPbtW2/wBhzSSCn4owIoPnN/p6LS8c2oSVjipaXpb2oXcOYT19qB/WPB34cJVZgSByMZp3wPorVtdOv6mhJ5AByKCeveHdPuH1v2kAdgKw2p2/4W728UD1namWnEDM9K+q6eEqs2iMmAMdKCS0yZgmP0ocf+IjtQcP09O1CWCcCcUECZmIJHbpQsiYIoOJUo9RH61DclXXA7T71Bwx+Wc8UNR+lBAqO6IrUeBh/OuYOAlNWalWepnbeE+g/alzODMJOJjNWjkqIjaPXGKDtSk547gGZqAbh7Z7bqAsc9fc/fpRSdwSY7GlFpUMxIA5BqBV9Uzk0o4oZJoK+4OCO/rSxzIJiKoioBNV2oq+AlQzPagrluLWAkTHQ9KmkpbBKvqaDhulqOxuBPb3ozdg+seY4TBzzQdtZF0lvbOau9WSLPTSsASrtQU2hJFx0AntWx0XRG3gCpO77/aguD4YQ4iAnpwTQLfw1b2rkhKZHWRQT1PRLF9qFtyfU1VW1ra6QvfZgJc5mgjqesX102WnHysERtPSqW205TrhUBk0FmjSnAgfDtxS93Z/DGfrUDeg26re5C9wgHM19G0labu08vAAEZqxK+eeOrRdnqxWlJhSvpSul3flwAkA0Vpbdbt4kApx0imEaUViVpKR70Dh01ptlW1BJjlXT1r5N40R5WqKgfc0B9FcSu1TJymvo2gPedYIIMwenpQNOEidue0VBJkmRBPAPag6oE8Zjn0oCkkmNoM9xQDVjOMCoHrQewev1FeWkRPEVADfhQ7ff9qgQSZEg8yetB4wVYEelaXwLhy7Hon+9WalWuqp/nyfekyNoJ2x3MVaRFJBwE+3wzUVH3+/sVFBPO4mgOnkTMUC70ASU4+tJPqJSQCSTUFe8SAAYMGkn19P2oEnVTgEfKgLVmR0qjiMmP1+/vNVWqbVvBOUiDxQJqUhtBIz/AHpJbqlrgqJzwTVFhplq4shQQVdoFXtnZvvJKJOBgVAlaWxRq/lqgEHMirvxg1t0ZKkCRGYFBQ+FkSnbkxzX1PwlbgtblcCgvbpKENyIB7CqG7uC2smJM9+aVFfc3qlJiCQO1Vjjbl04AlNRR7bw1cXCxuQYOec1d2fhpFk3KoBPUHrVEHrTaCB9KzuqNltasY9eKBRu6CDABBntW58JukshQM4EGkHPGmlpu2PxAGRmI4rLaFpQccjaCaVGxsbFNs0PhHpiuklxzbHH9RHFFOfhyGZI6V8b8foCdVV2mqhPRHANoxxW68Gvj8MpCskTUVf4WT3J7VBQjkQaDnOCJPQVB0SdyUhMdhNAFR3GI9vv74oakke/WeKCIFRVKsUQEpIVO6Tk9jUtsCBnvANRUCABzntWo8EABdzHQAfrVmpVjqp/zBwaSwEwBgVaRwQkkQmSe3NcXBHTPU1FAWDmD+9LrO6RigTeX8O3kiMkmk3pAkkQrMjFQJXC+THrSDxBk9CaBVwEHkH59aXUAIA/LPH39/WqIyUp7+5qo1kEKQR26UFegZ+JUVBDKi9IGJzNUbPw8W0MmUwYrrd3cN6gdqFbQcbelQJ2BU7ry1rGQKvPGbaleHUKGSYkCgznhv4IkATxX03w1dBu0KZA98UDj+ob0RPWM1WvfzlGAc/r9yKDjVh5udivac9fSrnTtHShQUtOf0++aRFqryGBtCIj1j7NVuov71jZiT0FWkQS2gMlazE9zWV151jzCEqBPWKis8U7nY9fpW98KORbpSYnHSgutU/mWCm+ZB9aznh9SUvLE9Tz7mrUadBSpAEg4rrbKJwB3zmqGrhCUW5Vx3xBr4P4+cLmsOARKSRUpFbox/zARI5ra6Ao21+ls/1gVFatCtoJgnnHeoqyMSJoIDgiMeowPevRx8KooOFI7QOoIz9aEsDGJ/8AEdPuKASvSvBPM0REpBV715QSkgEj0HWoobmJA7itJ4JP8y5HYDrWpqVZapHnkxOBmKRCSZV9P+aUiBgkYT9K8SIHA+VRQXDMgbZ7Hil3lp/8QOZHNApcbciP71XvlJMmMdZqBC5OD9KSdB6GfQc8UCy4CiODQ14yVVQJtYSsmcCqvUylbkp4HE0CRb3tyk59+aYYYJbgRI5oNT4V/Dqd2vqAHerq+RYsrBYII71Bn9JbS7rb5x+XFWfi7/8Ab4QDJERVGR0F+FcxGK+jaKAbPdJxQOIB4J5+/v500yynE4HoaC2tLb4QuJI7ffpVin4RtAgz9/rH3xqM0rcRGYMCME9qq7t1CTJ71KsZPxF4hcT/ACmFx0qrsrG7uf8AMO8dJqKZasC4rcOnatr4W00oZDqpIA6/WkSrlTSSXt23IJkcVhrS4SxqTje/qelWkam3BcSknmMx/tVg2CUx9/eKQe1S5DFi6Vc7T6ff38vz/wCJ3/O1Z1QONxpSFbB0NXqVRjdit1cOBl63ukjB5qK09u6H20OD4iR0NTUJ6fMUHIJhUD51xQ2iB15n3oBpIUnEDuE8feaiqB8Shk+h/eg4pPQZ6c0MTMUHtm45zFQWAkFIwKgGoysk/StJ4H/Pdew/c1ZqU/qcfi1QBB7UoCQntxVpA1ETz8qiTOJx7VFDeT8ODnqIpZ1JEkqyOsUCLx54IzH0pS5PJB5nNQV78gRSboSQcxA6H7+xQKukkE9TS4APKjEff9qoUvHvKRtH5lcUs8Fi3AMST1oAtgJIE/rVn+HLbEhMTQF0q0dfWr49uOJ49KMXXWH9q1KO3rQPeHADeOrjJRmelN+KZ/wFQScHp0OagxujJ2wfWt/4fut7ITIiOKotWnAVAdsCrS1WkISN0dgOtBY2zoKQkEGmy5AKh69f7fT741EI3dykEgwB71lfEepJaQQghUjoYrNVg3LhZvPMc4Jk1qbXXWFWgYSQMR6VAFrUEof/ADJImZitroWtNItNm4cZ6ftVn4Vat3LKrdx2RxXzu5WP8bUWyY3TNWpGs0y4+BIJ471cWjoUeQZxz0pCqPxvflqzUAqCRPrXxLU3Cu9UruePnT6oCTCwoHg1v2QLnw82s52jB+/apRd6A+HrEJJG5JAP39asjAiEwSMQJ+YoPDaZO3J9On9xmuKhQ/LtHGRE/eKCIGYxKcZ4IqJBAACSkevH3zQeIPznrUSBJMSeomg4cSelDUJ5oAn4V7if0rS+BxtVcj260mpVhqY/zSsEiBSJx2HvVpEFHByJ9s1wkGCDM+lRQludARPpSjxWPi2qSkcdZoE3VCJI+XFJXCgJPNQV7yse9JukmYP39igXWnkH6Gl3EmSe36VRXPoLtyFTgZ5rly8SqIkigAwoOPDBEHpVs++Etp3Higf0B8PEpQBT1zZsLlaufQVAt4cWEX1wMwEGmNeVu0hc5mgy2mJAaBFaPQr3yklIUaoure8E7ir9at7S8Chzg/rUFmxcjmeOa87qABgKz71RVatdny1ET8zWMurh24fVJJHSKCr1JACYTyRxVMtd42okBW2gIzqLyCCuRFXmn62+lI2E5HTFBZp8V3aLY28nPpRNFaurgquFiRzPfNQaTTbrIAMnrFXaLraiZyOo4qjFeNtQK2VAHHaa+ZvK3O8znmkHd0CQa2HhS6DtotpXalF7oDnlXLiDxux7VelIUqYgKzH370HFIHJAiRwMVzAOSASOee9BNI3QDAI59fvNeKEn3HJ7UESMdPcCKGqOM+1BAmTJ6frXCCMEEHscURE4Tx860XgyQu4xiBmKs1Ke1MH8UfiPsaQI6FKZpViOzGQB6nmhObkZE56c1FCOe57iKXeX8MZnsQf2oEnkyOv0JpG4gJiagQdAEDkClXCAMH2z9+tBBsJVO4gAUjfOJb3JBwaoSZX5gUvoMil9u87iYnPH360EmmEtJxE9qMlty7um2SCBMe9Bs9O8MG0baWF/nH617UtPebeCACUHpUFfprAZvrhJPxbfrUtYKTpCgoEn0oMzpCgu3UDyKM1cKZPODk1Q+xqAWIKo+dXel6id8EmZ71BdPXhQjcTAjpSatQBO7digV1HUELbCdxO7uarrRkuKkp/N1iguEeG7dVuXX4EZAmqV8WLa3WwlBA7UFLq6LYNEspkjrR9GSPwZWrGTzVD1kyw5cb1pGczWgtbhtFuptggKIie9QLWrjtu+VKUYJxVirUwW/wA0ftQZfxO6HGiqefWsM9AWYyKsHgf1q68PXXkqTmBVo1ls4W7pt7+lZ571qEnekFMkHgkVB1SDHABJx3qKwlUCc8RExQeTAGeD6EzU5gREHptExQcME/7R/wAUJ0AxtBHtmgHtVjBPyr233+dBAjHTmtF4LA3XB64FWazTuog/iVfDik3EYnbjtGDSrAVqGc/2moFYSmRwe1RSzqus46daA4lQVmFCOJ6UCb6xsMHrGJqteXMmePSoFH1ZM5j+1JrJ71QlqDim2pT+U881TP3DtwAgc0D7dqu2tk74G6BmoeVsMDiiiN2xUoVMHynUKR+YZojU2mu3KGkB0lQSIAOYo1pqqnrsIcOKgSt9i9XuVTtOw4mRQtczo7npQY/SndiVj1NWYti7aqeHAMYqhRG9onn39aes73yCVqMRQXrutt/gUkzJ7GkFXpdbO1UE9qgLplou6UkGTVrfvW+lMpQCFLGaCnu/FDqkFClAJ4FUI1EuuOKUr3NUTlDrZQRM1L8Q4xb+U2lRnsKKhbak+yrKSByJFWNlrIbUkEnJ4JojUWt5avW25zKvSqm+u4WUo4H2KgqtVuAu3O5XT2rKOSpRIGAetWDxxHc03ZKKDuB7VRrbO58/TsfnRkCtP4fvU3OnpSrK08pNQWKoBG4BJGfy1EwMnBiKDskRnJrqTClQYAzQeJ6b/SdpqAIJmY74mg8sgemf71FKNwwfnE0EHQc/Kr/wZ+a5+VWalNanIulBJxzS+ds/tQLLBMgEfNP+9LqkKySc1FR3hQI2mR6e1LPLAMTPagrbmdxV09KTcUOR0qBG4VGQSJ7c0m4sA5xOPaqFbs+YlSCcfQULSbFt6+QOYMmaAvii6Su8Qy2ICBmg3DjabYLJJV2oO2VyF8CT0iuWxKtQhSTtmZoNA7cMpgQOOlVtvdeXqI3SAOpqCw0x0qvrhfdERXNWV/7M9OJzFBitMSo7j3NaVja1pO0qzJM81aEggLbUdomeKVvklKQE96Dru/yUiYIzn2mndOClwkicZFBcm8bsGClEJVFZvWNRcde3FUz0FAj+HdvCNgInrVtpHhrcdzznXqaC8R4fs2zu84D6UJVhatufnCh6/f3FQFutPtrxhLbQynsKz2p+Hbi0WXASRyKoFbai6woNkkDiri0H4psq5igqNSUU+Yk4kQJqoiQaAaYUZ+dN24+Hj51Rf6GQglByDirnR3PweokKIKVd6g1SIWjf8MdMcfKunPM9/cUEYJGYHqBFdk4MATmSOfuaDwKlHIievQ5/3qJmBJH0oIJClElUY6ETRJKSQmQR1I6UEF8RtJJPCf8AStB4SABuIjpwIqzUomp5uV/ClJB7c0oSQDhP0pSBKIg4HzoTglO7amDniooBxEdPSaXe2hJMEEDMCPpQVlw5HQZpB0mfSoFXTuIIVA96q7y+ShzykfER1TVCI8y4uPKbUSeOKt0Np0q0Kj+dQ57UFZbhV28SpO5RM7qVvGnUXJQSSkHFA9YJS26kq4Tz61Y3wZ3BxpOTwRQDtbS4uXJKZHM9KHqrJbvEzhfWgtNCRsDy15/l4np94qGrPAaQ5k56A1Bl7falgpHJOKbS+VDZuwMxVHVJO34eJr1wAGwIKscUUk+tRcAyB2rQ6CylNt5xgwOtEU2sXSlvLCDg9KqmkrduEhWRI5oNtpjFu3Zp3JBURzS+pNFCFLbUUgdjUFO5qI/IHCVehqbNwV8kx3qi/wBNfRbtJdUondkVZPXbd0wBtSe/FQYnxJa+XclxoEdaPoF7sGxR9DNUQ8SNbz5jXCcms+t3EJ+dWAaSQeactF5AI59aC4snC26gnirpZUlSHQrtntUGr0+5S7ZgDkCIpkAkAqgDurNBBKoIkAfYqRB2dyREdv8ASg5uI6EntPWujI9OPv6UEF4JgSZ/qHvUEqkkRmg9uBImB6itF4Q5uZmZHNWalE1NRVdLzugxSbhO44NSrCrh6ARPpFCUsgiRBjqM/WgHJ7x6xQHlwD09KCvfSMgQaQfUASDgjmoKPVL4bSw0SFzSjLf4Yb1iCoZ3VRYaQhpgquHAJORVXrmoquFkT7CgHpVwpAk8z9aDe3HmXJAEqnNBZWW0kJgCe1PuKRvSDkxwc0FppuoW7fJEjvVdrDzT1yFo/p+lQMWHmG1WsE5xkUl4id22KW0kyeaoza3QmAP0pvT0l27O7Ijmgbv0eSgpHII4pd5wpbAnIoA7S4ARzVwm7/BaUUrJkigzAcXd3wCT+Y81cv6Wtjy1gDORQWVq4tLYCsf3ol04DZu7ldJ5oMjt3XBHWeJptvcFDOaC309xVxDQyOwzVs2SyqATkRAiKBPU7bzk7o5qmLRacUtEgD1oHFvNP6e4kwSEkVnFMeZJQDIpABKTvKetGaMKkcCqLFlalKTzANX9s95lsEHMRUFxoV0rzVNk4q+BIHE+3IqD2JkACOSMTUkmTnBPpNUdURtwI9e9RbnEnIoJbZHJjj2+/v0GE/FMAHGB8qDxRPAMjMdq0XhAz+IGZkYjtVmpXdTKfxbnSDVe6oARtMdhFSqCs5OR2zXClOcgmZwIFAt/UTwB6T+tKXaoIAJqBN1RAMd+1V92RtURz1oM++lpDqnV/m9aLpbSr+5/nz5QzNUL6vd7Hl29v+VBgRVXZoDtxD3NBZqtmmRKU/KknbUlZdRkn9aCx0dLi3kqWPhBirldki5vAEKEx14oA3unqtFkHCvXmq9ILrh5xQX9uC1ZpRgEn3rPeKVlPwgZ7UGZcWvec1Y2VwWmQ6Dx9aoO3dm7X8cGmy2gD4jJ7VAxp9mkOKccG1uKr/Elw2tQZZOAKBXTLUtHzVj4ulXjby3gEkkgYzQOeUQBuAT6qqv1NxW0pTxQU6bZzzQvbz6RR9ii5gHBoJWz67W63gdavbV0XcErieaCd84UFI6RNJXLKfwjhSTKhIFBT2a5S42TEk9fv7FB00E3DyOkH0oFHEFD2fnUig4Ij7+zVDlknBJEQKsbO4CHIUfSoLu1WWnW1pPX4vatI3cJdaCuneMVAUOfBIUDjt+1c8zEhQie00HUrkjInuMURtU0BCQehxMfX/j61BUSBn5GPvmqOSNsgY7Sav8Awenb+J9x1qzUoWpHfqKwZgcyAaRuTCztMxUUHcYkgD2GPpQ1qx0+mKALi8STx+lJvqStwmefT77VAo8oA5OBVJqWptNbkoG5R9aCjYS5e3IbIOTjNX1ypFhbpaT+YiIHSqKNSR5ilqgzJwRSaj5boXMRQNNvl5YbAwqnHG/JBTxQHtFI2ETCuOtP6aXE3oVtPOD+1QF8VLdQEriMZqu0NkvvDen83NBc3akJWACAEcVjNevPOul5kA1YKvb5ntzRQpQbDKIgn5/WqGGUm2AJMU/aJduVbxJTzioHNSvwxaBlBG7qR7VRNWzr7vnHv3oHmwouJQExtyYq1aZ8odldBQNMOqUkpc4IwO1AumElsk4gYoEgEA7cT6811u3KVEwSTzA5oAvWxUY/UUW2T5RB4CcTQPKUbpHG6Olc8pWUFspniaCicb8i8VKcHpEVy3Ulp9a0HkTQI3az5hUeSanZq3qiPrVDolpXw4qRTtIVn51Bc2LxLISSZHB4irrR7hRb2LJkmoLILIOYz2FdWdue+JoPBZzM59MH50dlXwx2xmgKpZ6VxJk5kdfhE1RIgE7Z+v7ffrWh8I/kfPBJBqzUpbVir8a7gbZPWq1UD+kexj771FBdWCYAA/vUFHPeROaBV1zJIM9ZAj74pO7u27dtS3YAHMd/71Bl9S1Ry+WWbZW1Gc0G1twwFedKlHvVDOjMg3fmxhOTSutvhdyo7hE0CzqgtmQaGwlK1bXBI/egO20lpzc3xzBFEvLhS8qIn96KhYvqKpUZjMirix1JKdVRuACQODiiGfEV+3dOBtIo+jWpDYUcdjUCGv3P4NCwDE4rDvOF1wqM5NagmyraMc01aI3kuYwKCO1VxcBPrFa+3/C6TpgK/wAxT1NQZC5uFXN2taQSknGKt7daUWW0iDmgjYoBlZMmrazVvVtJyOJzNA0pKANshJ7zSV+8ENkSKCFlZl1JXBIHWnxahtvdHv2oI/g0uEkkZ61J/Sf5EwY55qDmltoS6EKwlJ/qq7vbBp0IW2n39KDPa9ohblxAkxWUlbV1CgeYyelUH1G0K2g42JHpVfaObHADxVFsmFJBnI/evKTIiIA/TrUFhpZSHQlRwTH61bXC/wAHeNqb4MTQWyXkuEFOfSpyCciPUioJpVAIHWiIUlAE/p8v9KAgWCPiMYqSFKSMkgzQS3YJVCp5zWm8J8XHuMff3/fU1Kr9Yc/z7pzlRiq64WIhIgCcVKpVSychSZ6KjAoaVqSTwSfSDUC2oXIYYUdoJPSs3qDL97KlrOztQKJtfJny2yOu41xbigT5mDFUXWjsts6Y6+omVDBrOfhFXVwshUCcUCz6VWjhQqTHpR7RlTsqHTtQN2rYU8lCzyetWmo+H0utoU2qBFAG10QNtn+YJ5EmpNaehtW5Rz0j796DjNiq5uUwrdnpWgKfwdkdyQmB1qDB+KNT/FvlpPA5NUdagm3znintN/IszA2x6UoY01sfiCYiCYxVhqwcu2CRMJ6VAC309DdqlcfmxmhXp8vanviKCytLUtsIXP5uM1Y+SllkcboBg0C/xukqSvaE49KUuLdbzCjnpmgvdKDbWmlJBKwO1defm227cioAXS1izQpudx7VY2innrDapKcDJJoJaVZi7dViNo4FNLtnkLhuQoHFB59BW1+HfHxkcmsp4r0AWiUup5IwIqiqswpxHlqMp49aq9SYSzdEN0BbVwt4MkU8hxKh+XPqaDwWppQUknEdPv1q4eu0PaeiTLiKCw0m5S6wAkytP5qsErKuTUHfN2qP/cOsURKuOvrxQESqPlx6VMqlI3An1NBJC5xgVqfBxlp49JFampVbrbiUX7oUJk8ng1WOObiqOT39qlUuoylU9f8AWoFQwnFQCuGw4mFCRSa2W0/BticYoBvBCUqKABCf1rNvBaipZmJ6VQ/56v8ADdiT8MdKqGLvyXNxI5oFtX1BNw4DGeTFE0l9YP5sc0Fg7aXAuEugHb3Bq5avFqtigqzQBQy8pe5TsI6mhOqJPlNndJgxQXOiWJt0ea5jrmqPxZ4iIUphlQIOIFBjFqK1FR5NcrQkBinLNwAQYzUD+mplRI96dXchLTjKsg9Kg5buedtRIhOTSN+Cu+A4Hb796C4s1FbaUTARzNcvrlQcSgHMcCgZUHGrPzCZ3envVpp9gLjQ3H4T8IoFtOcCUOIUJMEZptbbYt9ySN3XPI+xUHrWzLkgiABip2JUCpue4xQWdkg2rvI+LODV1a6f57gcjnpVC2taYsLS8OR1rH+I3FXLakK/pxQZrTiU3flqn1pHWUJav1ACAc0AVp3IBSKm1c7QehFBMPlpIVyCcU2h1brUJkTQN6VeKsLpKVCQeTWjZeS6kFHXpUB2m92UiPWipgYEbetBNJnmRFS56zQTbPSZ7elavwUqWbgcwoZ7VqalVmtbV3rhOfixVY8kdQCPX7+5qVQFI3f1RFQV859Kgio4ER9/YpO4UkiOtAteuRZqE/EeKpCtCbdQWfiqiKF/+3KM/eaot5fdIT9igettMDwyJ96Mi0Nuvt8qC70u4LxDbuERE1zU2m7dwLZXI9KgSDtzeK8towmYJFXej6ULRHmvyfU1Qtr/AIiatmi20ZIEACsLdPKuH1OqJO41YBV6qOqM0VlRJioLqwUEApPOTQbxz4yZqDmnOEOe9M3KCHQ5EielBZWw8q0K4gqFLWVq9eaqj+oEgZx9aDR61bAIZt0CDjAq/wBHs/w+mJtyPzjPSgzz2l3CFuqQIAk/Kaf0+wU4ygqkyR0qC+Nqi2RtIEgZ9qzKf5d8tROEk81RYWlwm5uQUniK01lqLLLaWlETwaRFi8pq4ZKFpBKxieJr594itU296UbRCulWkZXWLBdo8H0QArIA61T+IT5i0OCMjNSKTt1KKSDOBmipaC1QKobQztHxiAKdY2JAJHsKg88je8ClcZ4pqyuV278LPwjJoL63uUup+AiiBZKiJ+dQEQqckxFEDg5Jj5TQFKsEiZ9q1Xggks3BOMjFWalVOrInUHIP9WRSLzm34cUUBZCeYT3oLhJiOP296g4t1KFHdx71X6hcNkkIxjkUGe1HU1NLPUDGaqLi/cfUTG30Aqh7TXw6ytlR5FcXpSrdSlICj8qDiHn2jCkwkVNd1vTABmgCi8eCtiEqp61065uYcedKUSMTQXiV2WmM/AoFaRiqrV/Er7rfktAAcCKDPOFTvxunn50o5AOKoiMGu+tUcNSaVtUCfr2oHmbkyDPzAqayVI3+k81kRYcDasEYMwDVgtS1sJgSeaB5tSlsoQqYJir2yaZtFtOKyecGM1AW7UXrsOmecZrUWTgWu3g4gzVAtQuGmlOpB5H0pyxCBas7QNxieKDnilS7ParIDgzA5rGFTm5SikwrqaUjlre/gLoJ2hW7oauXrltbYeByrJFAxbeISlaQs/l6GqrxPdC5fS+CfhzFBVXbydQtvLUlJKRisnq4MbUxg980CNqRJH0p1LcSUjJqhu33KQN4nPWjKbVO2IEYjFRUUlbLw3IxPNPrDbySsE0RK0ulWqoGR1q2YuEuJxMiJqBgqO2AB79a6ndHBIoDAkJIyeuBPz/vWt8BGWLkxkqEmrNSkNXATfOqBJJMT04qtdAUZwaKXchSCVQB3P8Aakb2/bYTCFAgY5qDP6nq5IndjNV41ULB3K5qhS7QHlFUgD17UqW0oRg0HLR/y3grsa1elajbLSBcqAB+dKLVQ0JSZW4FE9ODSzqvD7YnzED5VAhcXmktDc2pJ/vVZea0pSC2zhPAqirdvHXFCVk1NtKlQSd3vVHLhW8BI4HQGlVJg5696Dm3FSCBFANQz1+dcqg9qsoVRk9ewzioIs/E/tMRV+ylAZAIqUWmnsoWltCiO8U54gHkuMtokGQTFQMt7S0gzkiautNdIW03/bmgX8pVzqCwrgZzjNaZttm3sG1qVBQRVgpPE2rjUFIYbUlRRj4aWU0n8AJgE/Wgz103vf7R2FNInYkKJKeYPSoIXSto3ITHzquu7ouo2HKgKBazdSl/aTiqe+bH4laTkd5qirAAcPf3mrfS0pd/N2GTQPFoIVOIHrUkOJCwpREA0D6m2H2pQuB35iguJDQg4Pag9bON5kBHvXm3iy8Vp/KD9aB+wv27hzZxH1qz2eXkjBGD3qDhO4jJAPXith4BkW9yMDKcdeKs1Lha+YL148mScyBVFqLv4JyFQYopC9vg6yCYSRWa1K5JVBPpUFRdp84YPqKR8k7sK9vv74rQMN6UbRJ9qggblDd9KAq7VCkBaMT+tLuFxrhf0NB5L61YBP1rpUVCFbj86ARakmDijoa2twSJ6UHEJBcAxk9TzXFrUhzy8gCgK6jagHmaC8n4J75iaCDadyQKkElA+XJoArMnFRqg9ukcmM1LdtBE81BxClBSSkZP3/rV15u1tO5XrUofsrmHApJ/WnLx5V5tMZ6UDlotS1NJJwMH2itLcuIs7dl4wCkdKgjpzoW+X4yrvTNzeOuFTe4pSeYOaoorZaGNYcbdE5xmr02oXYLeCpAnpQZNaSVKWehij2yg4khRjbxNQBfeATBj/WqK5c/myDQDSr+bvBpG/wAPlXf1++1UVSEFb/I5q8sWC22CKUFfC1YSSB1NeCSER34E0U1pxKTtnJ6UxetlZ3CZ7UQklta1AJkRirBphPlwrtQQsrbyHipszVi5qn8ko61BC0vWlgblAK9TX0DwApLltcrGYUkTVmpcZzVNbXaaw+N2AvvWd8S63+Ke2pVNFVyblRZQN8kHI70rqgG1BHBA60Fe+ClvA6ZpJKiFSaA7bqQPWO1CJIWJ4qgynNwj+1LqRBzQcSkD370VpKeVkiM/f31oBrTDpAOOM0wiY2g/L796AaklCt2fX1riiHCCBkc0Et28RyAa5tBxMx9/6f70HW0BBCjH1+/WuPFJHGRQJkZxmo1QVg8gVJRE1B1lMkCn1EhpOZkYoHrb+WzM5PSaKxcrMJB61BpdIYStCVKweeYoms3K3ClgKwkxjrUE9LvS0Eo+HGKcurz/ADCFoMp69uaCu1pCVvJu21wPQz+tWrOoqGgKAIyO/PeqM5+IKXCeUmu3DpaCVIEpVxNAhf3ClNYInnnFUzlyYgmD3oJsv7RBxQL47yc8YoEVfy3Acc1orAJdaSAQMUBnW1pB2kbfeoBcp2qABPMdaBu0aQjaTBkTIo9xtSOn+lAmw8ltUkfPvUnL0LgRAHSgK05tQSpMynj1oLjiFKUoqyeR0NAAJSVYGTX07+Fiiuwu1E/1pH6GrNS4+f8AjBS29auSScr5iqN6VHdnNRQvPIUJ44oly9vSkbuRzNBJpoLTkUhethKzHT1oFwmf7xREgAwZnjBx7VR44E/r/evJz6ex9f8AU0HUIG4DkEff39kq0FsE9fv+9QDS0peRIPtTDbcY+/vpQQcbnPHr0pdxG0QnP60EUgpyfrPrXisx1I+dUdDkzP2ant3D9o++0UAXWoMGljzmgm0PQmoqJCqCaFimk3MgTnFA9bq81Enj1pyzMupwCDUVesXIRdob4ATxS4dNxqyxMAcTUQu1dFu72g9YxV4XkK0p1So3RIz6UFLeXDjGjNuFRO7ir3zArwolaSOp5qiq8ubdK56daCtwqTBPAxQVl07uJSOaqLglK6CSXQGt0Ust8zzVEFL8xSTJOatWHVNNBIPyoJOXzkQoY7mi27vnAcgnmoLJZU0Ewff1oT13KUifpQTba3oJ+k0uGVF3A60FipuWiRwB9/3qqeUsvQD9TQM2yTIzmvp/8Lk7dPuh/wCSc/I1ZqXGP8RW6bjUbpRTws1mrxCRuSkelRSJYPUTBoLoKVCJ5oDsulBE9qBcbnFTyPag4hoGAB7CulpIORkUBGmCpGQKE4jZ068UHUCIMmRxTts1vjH6UBzaJCAYHPahrR34opZ1JA9qClG780GfnFEcU0DxihqZM0AVJKfaptbgYz8/p/eqC+XuAn9vSlLhk7sUHkDaiIzQDzQcoqSRnNA1ZOKKiAcDrVlpbkLk8g8VBZpdCVFyeMUq48tl8OgwDzQc05RuLuTNOXV8GVG3kQRECgK8lN9pIYBny6Pa3IOjfhQ6PhJx2oEbm+8ptLIMEYqN6S00hZ/rEzQVjR3LKv0pG5O65IzE4oIOJ2jbFLOAkxyaoNZslZJqwRbLgQccdRUDNtboUdqufaiOWxbWnZj4s/f0oLtplLjIJGaoNRQpm4xwCf8AigttPdS4kJVExRTbHcTE+tBPYtLZSExMSTSD1osOF0pyPSgIwn4SraR0r6P/AAuVusbsdlp6+hqzUuMv4gU01f3ISudyzIrLXoHmEjiailgenXrQXEAmQCKKilpUzBx14rj6AE4ie1EAZdhQSrn1o0Fa/h6nigfthDUR9RQHWtxnrRQC2oGIMU9biAfSKIMp0mEk46VEoCqAbjKVJkfIUuGz1IPyorxbJ6UFSFcp6elEDKEkQRNDICVwn6ffv+lAwzEQQZ69ooTyJGfpQLbZUAOKWdTtWQOKohUgojHSqDsL8sKI56U/pTm1KpqBlV1CoKsTmaI4tLqUgGR+9RUdMe8m52g8/pUbpxCrpRM4miGNPfWA6UGQoQKWbvC0s55Pegi44HHUknin795D9o2mRKExQUxWpOTz2oCVDzd5g+9B64eSpRMe1KI/NnjrVFhaEASnp6U2m4Wkwo44NQONuthsKEE+1CS6tT4EmJ70GhtlpWhKUnkUvqFu263ECep+/nQJWjiW14MEY+dONXMnOc9OlA7+KSGT8KZiJpY3HxAqAioBocQVkwI7c19D/hfB0+6IEfGn9q1NS4wviNl06rdGDt8zNUl25tUQT7mooDXxcmprBkUV1CUx8Rg0ncuAKiaITSjzHjHfimSgoxQO2jkpzgUVCPNWQM5xQHFmnbJIH1rqbcoG2PoaDztqvZvjAzPahIJIyIoOrAB+H96G5tPOD60Aynt8vWhPSII5FFDdktg1XqKvMif1miHA7DI2g7j1HWotEOglYMfvQBfT5RlHBPM0m6lUnGKoGRBrlUTQelM27mwfvUHXHjuETz0o7VyPKkfmiagjZXJ/FAqOB0qRWXHnldMmgctnvI00K/qIqtU5uc3ZzQOWm13MnFDNyUlXxcHoKBe4dChgye/eg7/h9hVA1JkTXWk96CysWgltS4xHH395ru3eY71Aw3arPCo+WKbbt4GSDHrQNMObPhkiiOPqPxZggTQKPbRKgIoSLhaZyfSgfZWlxsf8dKDdSkQPegUbuCDE19Q/hG4XNNvR0DiY+lWalxR6othy/ukkZKzBFZTVrUJdlPvUUihJC4jH39/Km0o+H5UUF1OcH3qtukEmQc/eKInpYBeAWo+k8VY39uAtOMHqaAaW9qYAriXywrPB70U2i/bI/MCegqCrog4John8UDbmeSPpQARtP70EFOBOOTQy9PIFBHeDxBPM0K4eQhPxGOnvRQ03DaxEzSr6QFbon+9EeC+ij7/f3+lGaCnMAZmKBoW28SqR1queR8ZSEwfv/WgWebPME0CBEmqOpqYcgUHkq3dqIkkf70E2UgubioDrzU/MCWliQSSYoCJcDlhtKoKaWaQAYJxQHQ4hoQlRzzmoOp3MrWcEnigXz5ZJmaETPNARKhtA71NlE7RBz0FBYtKLbYH19e9ESGgQQAk9z1qCztVtqRCVAE9OZ9qXufNZcPbsDQCZvSt8JPU5q+t2EuNJWDJPMCgC/agJ/wDKPlVPeeYhZ+CB3oJ2lwpEEyOmab80PpzigRuh5ZlHHvX07+DJJ0y9mZDiefarNS4yt88lWo3AB+IL6ff70lf7lJmQY61FIhkDP71F10owATQTTCgQe3XpSyrNSiSQQec0CwbLLo2jgzNWaHgpo7+nFAFKwVqI68UN9tKx78UVXusuNrCgpUffFHQ6S2Eq9pFEPNJ3NyFc1CSnAJFFCWrecGf1rm07ok55oGEW/wAMjB9qrtRRAjNEI2+8O7RPanVI3VQMsQvmB1FOMLS0BMH3zUBH7pJTANJSkqJkZ49KAVyIXG2J9ZpBeVE1YPV3bP8AbFUSQIPOOKMtICNxNQAKs4UflXgDMSYmKArRMGFRFTnPf9KCTu0I3Aj5VBTspAmgi7lvFL0HqctsqBjg9aB8KBTEcCpsw4SCkfOoGrZthlUlas9RRbkocRLZNBUKK2nxAJE1c22pFhvIwByaD3+MpcUEjPeev3FGWW30AqOfegSeYSVApPB70MynAmioF0EBBMzX1L+DiAjS70CMuJP6GrNZuMRf27jesXJVmVTUXBvHxGelRXjCUmRA+lKtNocf79IigK/ZlDpUOJkUwlbK0bThXcUCrlukqwBmlLj4FbUgx2oBBRnIijsqCh3NFRvPLUCB1qpeKm17s/6UQ2xehLYBOPaircDiCR9aBUTJJJg80dLyQraAB+maBppycfSo3FulbeTB70FUWQ29z14ou/aZ/WgG+4QcYzxQkvq/qzQS8xR4PFD+IZk4/wBKobBacZ2xSFwwUudDQBUNpqSR0/tQSUODzUi58OelAFMKUMUQgAff33oIpURJnnvUi4AkHmg4jcr2rykFOZoODcrg1L8OqJJ5oI+XHSj26wMczQOpUEETmcUy02QjcOo61Au+Hdxief0py1QtDYUrPpQCfIDqSoAAUdAbeTExIiioqtUM/EFT7UJ24UMJVQFbdKhOfrUbhRDWEjNAgFGCqDnivrv8GXPM0m8EyUrSP0NWazcZjUHmnNQuT2WRBP70qlkr4MioortissqI47VXM27jS90wAfpUDvnhxpTZneRgzVS5bvsXAcUfhqg34hKgI+dAu3EqUSP3oEyC4pQBij2wUhORJg8GihOKUpUCf9aGq3KkxAM80Qsu1dbykkCi2+5IG6gZAScEGfrQH2yFbhHvQeafLfwzIrz14SjBgemaBQOlS8mBXVbvzfvVAlEk5+nauBMnFBIIIzz9/wDNSncU+vOPvvQTCxny+es9KhBXzzQBebKVwRXNmPb9aCLsnFQiPzTmgI0kE4qTjaiQMg0Hkp2DPPpXktBSgOlAw4lDcDk0J9IWkBOMdaCLba05ieOlMO7iyJSQTk0ECwVImD86hbwlUqGBQFcfIymMGm7G+QYSr5CKgsQpstEqGBSCr1Ie2BPwigI+82sE96WD+zggCeKCC7pTmEK/eutt7cqkz1oCIcKSKlcvDaJMCM0EGB5iCUyTHFfVf4KMqa0rUNxmXh+xqzUuMNf3GzVrkdN/WntNuEKAEGT61FPrkoKQeelVl4FNypWOwqCsU8rzd4iaKm781BQsH0qhV87RCAJilwFKT8Qz7e1FSZSUqJPPWmC58EcT0oAFMK3GpCfSgK0lKsKHSkrsBLsJ4ojjawMGvPuiINBXlxRUTNRK93JqgiB8Mg59Pv7ipbuQYA6ZwelBFwp6EntXWcjGflQcUVHBzHMmvBpSz19aBlpKUpjhRGag4w4PjSPhHSoC21t+IMESrtXXLIpXEGI6UAXLNXTk/L/ihC0HXn9KDyGggiMUylgEfCnntQEFknZKwJoSWAhMgfOgihlTzskVZNWLaECQYoOq09Cc98wTUvwKn5iDt9aCTtkG2tpHuKrjYyonb3yetBF2yVAG2PalzarTlOfXig8q4dCS2cUBRUDumqOB5cY/b7+xXSVKEqNB1hxCVTPzph64KkDZzQEaWptAViR3oF29v5561ByzfUgwPpX2L+CqivR71RMy6n9jVmpcYzWLJX419UT8dJsB1lwBFRV7ZLJALp4ya5qX4ZaMKHy61Bmrx9pK4Rz1ii2iEuCSfpVDDts2pJKTMClvIEkCflmgi4yW1GImgEknrRUsqwfapITJj96CSkTgVWXSXkvQBPqTzREfMI/Nj7+/pUHnEkQDQLKWE9aHwP1qjwcXxFFCX3BCUkmaA9vp77mHExPere00FwgkSffFQSuNJW1ynNBS0kY2SfaivM2ra3JNaG20JD9sDB96ID/gptypTY3FPApRTALgCxyTM9agJdaY40zvSgwRNVzNk444r4Dz8hVBVaSpR3JRuPoKGm0etz8aNtAUHfuQU5rytNVmUESeTQEY0p1B3lEJ7gU6hKNkTEUAnSk4BxXmD5AKwBQCeuA6vJkcURtnzIUASIyBQeuLFwCSgx2iq923cSYKcd6BJ63+L4hn3ilnGIE9OaCAZxiuhsRmqIvMpOUjrz+tD8pacDFBJKnE4UqR2obxBMzn0oOsnEgfSvs38Ej/AOy3o6B1P7UmpcVGpNp/HPDpvwaSVpiNxXMbfSsqRvn1MHYme2KVUpbolRIn7/tVC7lkXQCB7EUzb2BREyAKAyylGNwFRKUbfMSTxQJ3N2SdscdqAVJCufrRRh5QRIIJihLeSiYMelAq9ehM5/1pZdyV5Ek0QspaiQDPpJqSUz9aoipjd0+lEDQSmJAoCWNul56Bx7VpbLTG20JUpI+dQe1BxizaJABI49KJoLr18sGCEzgUF3q1rstN0TA6Cs9pzzK7sNuJyTUDup6G+j/MWzavKP60zoV8+tQt3ZbjGaC01GxuLVpb7SSoERis0nzXbwLKI2maDQ/G/ZphGB070BdkhWmrUw3/ADQM45oF9NdUh2Hm896sNaYZ/wAOU8AJ9qDItKAXvGavdHKNTf8AJA+U1RdahZItbQtwJjE1m2Ld9CVqIlJ6UA7Oycun1JiAKPf6elhvbvyOAagRs9LcddgHjma1+m+H22mUuKIn1oLK00mzuHA248Ee/Svav4TtW7JTzSyoDr0q8GCv9ODbpTuTu/7aVc00qRJSI5mgrVW3lqKRQHm/ijr60HkNEjif1oqmilMkfOgUuU5MCI5pUNKWYgx6VQVLS2zASa+v/wADJ/wS+n/+5MfSk1Krb9W67d77uJoCnwlJTOD2rKq6/YQ7kE/CfpSzJSJCkntCqom5coYQMD2obuqIKMCKBJb4fyFUldXT7BgTtmgXF15pO6Ae1HlGwwrPbrQKLdU2skOSO1RNwtZIHNUc8hSxPf5VNtgpGeO1BIsbvTHWiIYyBOR3+/vNQMItpQYMEDiq51J3HBgcCgvNKsQzbh1SZUa0DhLWnBShGOKCt0nSHdVvl7wpTZq/fLWnqTaW7XByQKgm48pQS25wrv0qo1zSW7RW9gwpWaB/Rddu7RtLV23ub4+IVcanpjV5Z/jLRKW1HOBEVRV2Wtv2q/w1wnensa5qV5bKUPKbCN1QStdYDLZZ2gzjmuJu0Il1K43ZKaAVo4h97zwpMcwKmdZauyq1W0ohJiaCi1i3RbLJaBE9OKN4aeNncl0HJAqjRi7U85vfWNvqabcuNORbEBIk+sxUGddv2mrpXk/lVjPNLuFd3dJ+IgevWgvtHdtWn/LeQZHWK07QZuUQ2dqT61RQ+J7BdqCu2uI75oXh3X1qaNpcuFXTJoEda09vzS8lzcgnGa7b21u/ZlIVCoxPWoMrqtk4w4oBPJpPTGPMu0ocV161RobvTm2mw20JWqDSVxYP+RJQAAOtBUO262295BzimLKxQ83uSmSB0oCKtkBBG2SK+m/wdY8jRroGMug47RVmpcUF4E+e7MGVfWq95RBifnWVCUShO09uDSq2NxJSY7mqFLskJ+Lkf81Xup8xKtqjn/egA0h5siD8ppl11Qah4AE4oK1xSUqJA4PtUQ+rdg4iBVEHCpXTn04qbTZJTGI5oGWypKvi+zimAAsSBwfv7+xB0DpmT+tRLClCRMehoGLHcdyeffNAdQE3QQRyR69qDZMae4Rb7UDZAmveIgPMZtkYCgBPzqC008N6da+WnK1J57VVtPJTfS+EwTIBoHL65trlxCGV5HrxxRvIRf3bbCinfPbmgd8XWDTNg0GrfaU8mMHFE0+8Rb6Y0hZORVCNzaM3L6iEAnnjiq290lzcVN/EAJqBJFsVvGVQcjtXNQsLhLQKgQn9qANg4LYgQcmetXXh+yQ7qBUSNpMwaoh4+0827qFtiUq7D+9UNhLTqAoYV2oNRq1kUWTa0D8yeg/eqANXASsmSOe9BWM7/wAWUnHEVZ2SFpuk4JnHFBr0aP5VsLqT0NLXGrm2b2oUT2qCmu9QubsncFntImj6T4deuFebIT/egJe2jyCGFqxxB++1KXVldWvl3CFS2CArPTrQWv4BnV7bzG4kJzWEu2lafrBQD+U9Ko0NlcAPJUv4gU8UXV77zGtqG49qgotTUpNtKkESKe8OFH4Vc8lEA1RTam8tu6jdg96+rfwhB/wF5R6uDPyqzUuMvcOy66pR5UczSLxntj7/ANayqCfyypWZ9vv/AJpd91QBIj/SqEX5UgzkGk3UIbSVAgH1NAot8oXImYrjinXRKzx1oAOxuMDrXW254B+lUFS0kmInOaMkIAiOKgk2kOztOI71FlK23whXSgau2iSkoE96abKEt/EOaACXEtrMQJr3kocum4TKifv+1FfQC040bYKjZsEjqDVTrjalazbzwRPtUR5h5T+quNZhGaobm6K9VcbVPwnigIi5Uy55iFGRn2q68MakpepounCJSeD1qi81zxOq7bNqptJSDAmrNGj2ytDbuisSEzTUxVaRfsOKcLiQDOJ5qGpaxbWa1DbO7rRVew2L1Zea+FU8U+i3vHGCSwpxCesEmoKjUbZ9Kwhtk7+gimmNMutPYTc3O5KjmDNBeaVp6fELOx1ZUE4BJrt//D9KWCq2cBcTkAVridM6Pomo3LPk6gkhCBAB4NZPxW4jTbhdswiDJHvU4KBhBccLhGatdMDqXY2znEiorU2+rXMBl5G1uMj0oLrenl4KWeTMA8/WgZduNLab2oaSVRwIpKx10o1DySQlM9BxVA/FV1bvohJVuAg13TWfP8OPBULVkifagQ8PXzlpbutkqkYxWT8QLS/qqnDzIPtQWtg4gsSs5AxVjp10gtlboBSn0qCj8UXiLlva2kAcQOlD0N5xtlKSRHFUB8QWxACgZntX0/8Ag6sq8PPAz8LkT8qsS4xmou+TcuJKog8igeYFDfOPf9f3qKBdXGzIIPoKTReByZVFBF25YQk7xP7iqm6dccdOyYFAMmcq5HtRWgonBwO1BJ62O2YMigW5lRTQHWkpGKLbN70nd8qCaGvJVIiPTFS1NAaS06ntkigura1Q5opuVDMUvatJeQuBwMUCdyzCgOCKA4XWVJeniM0H0fRbg3mmtOOqlYAxAxjmqjXw5+OQ4DhOASIFB3TQ2LlTyE5V8ulVup6Ylu6U+kAb8ZqCvUoIMKpi3fFuhKkHNUGeuUqZ3lUqifenE+I7pWmm3Q4QAIoKe2duw/CVGD2NaGxbtH0TeKO4UD7lg4q3LmnrKAnPUTVv4E1N9+6VZXKfiQJynMcZ+tIVbeItT0zSf5vkNreGfT3rMuaxe+IhsFttbGBA4+VWpF3o9wrR7VTQa+I9QKrL7xFftvbmQomZ4qdDDfjW6CAh5kpMZMRSzmnWus7rnbuJ5kzFO9OKW+09q1uEpSn4RVppOipddFyhYCBk0V3XgFu+WysYP5hxVWzavbT5iiZ6moGbO1Tv2rVPavXenoaX5qSCoDn/AE/Wgr33EOMqWoTGKe015xOnKIG1ojI7igQHxOLWj/pmsvqMK1TB+EqqjZMaAq60hL9undAyRSKNDv3GlpZbUkE85oFNY0Nyytd74E9aFptt5rPw425E0EH0i8/lESU4OK+jfwmYUxo1ylQj+bj6VZqXHz/Wz/nXYgJKo6GgtKAajtx6VFKvNlRMdeaTdbaaBKlQe00FW+6pa4yE9KaaACBAiaBW4JScxPWi2Typg/OKouWmd7JESaqnmfw7w3JA9qgZdQV7COoqbCCQAkSfQTRU3kqRBJgDNPatZ+ZoSLhKSSAJjNEX3gWwVrejP2iT049asdJ8I3LTamVtBMKJk4H/ABQUXizRVafdAmDiYmayt9cykNg8nJ+dB9D0gK/wi3UEYEEkc+tO67aNvaEp9JHmSPeoKm1t1W+ntXDpKZ7Cp+IbJxdkl5sfCodOtBklWlw64RtMDviiqtnFNBIkH3qjirJ4NgEEZ60e1sylsbpNA/YoYD0f1J5EUe7tkuKlKiM1A/pmoPWzIREp/enb+/RoulOao2gNrcg4nn1qii8PuXfirUSpwqUic4rbWbIsHk2zJSTOIFBpTZMrZBcbG4Dk81nbiwDT6ntkpT0irYkJXTNlqbZDCQHE4oGg7rS6NlJJWeOIqKj4k0q4bQSls981T2uoXVrZqbBKSTEdqCtRd3rj6nFKKwTTpvHlIgmPaoCb3GUBQIBid3f2oJ1dx1exwkz1I5oJPJaTpalBIKjRL+48rRW7dDZ3OR7VQ3Zac6vSNqRKwM1hdYZW1d7FJ+OczQb/AMB+ImNOtPwt9GxQiTxWsvPEmh2FoXA4iCJAA5qypY+b+J9b/wAa3G1yicDmqq2uV2TW1U5xmoq20PT1vqXdrA2QSZOeK3v8OFhzTbopyPOwe+Ks1K+bXbifxb28f1fF70ldvtoG5CSgVFVblw8ZVuHFJkKunBu4nvQdUx/N8sKgd6Z2C3wIOOtAtdjzFCAcjpUUt+U4iYyaDUaSx5j7SlD+X1J4o3jPSUNoS/bpJAEzQUOn27l1bmEkkcR1qz0VCba6AfTuSTkHrQP32ku6jeITatnySR8Ueta7VNCt7HweLZSv5hE85mgyHgrVD4e1ArJlsnIrSeK/4hNJt0mzbKVHkjM06cfPbnX73UX1LfWpY7GlLVk3V8kbSqTmg+n2V1FkhlKQEpHQ1y3Q5f3PlhR8gZVA6ioCIYReXyrZUllB+GOlauz0i1urJLSjKUVZOpVLrWghD8sNCBiRFJueHGm2vNUQknmnFVrzVg0Sl1aZ4zTabbRl2hIfQk9xNBVrGmWyioPgkGk7rULcgeX8Q6GoBDUnkOpCWpR/2jmfv96h4ivbi+09FutBQkGYoNj4TtGtL8Nl5LJDqk8wRTL2rN6bY/iyyVOHJURVHtH8X3GrnYlGwHEAYpq8vXWYaddASrvTqEbmx8pIuLNfOT60PTrhH+JoeWZUmRz1orXqVZXyAXVTIiFVjfEtg0lwhhoqT0irUjH33nNEthJTJk+tLC7eQMJkd6ipMfj7txLbYUN2O9XiPB+qBDbjihxgDrQQ1bRtSabDcnaMzFWzjtt/gbLLrY84RjrQWWi7mGHHXpAiR6Yr5x4geFzrS1JwAcCgK+pKkpQQQY+lQ8hy6a2/GoJHU0ANGJY1NLKzgmPSt/4j8N6Z/g6XmsOlO7dNBikK1C0ZLaFkt9R6V9M/ha35ehu4iXZj5VZqXHzG9WFXbxBkBVVWpXO5OxPw8VFJm4GYGaYsEBx7YMj0+lALUleS4ptvkUmVOTBmPeqLNm3CLIvLMkdKRXcFw7xz9ag1fh54O6WNqfjHFahyzTfeHXFqO5YBOaDNeDnbdnUSxdAATBmvol3oGhOWJuNyZAnBoKG58TadpSFNstSpIkGOtZ658XP6qspUr4T0mgz96+U3OcSadbsRfNSVA4oF7rS27VClJUMYwKsvAmnC71BXYCZ7Cg0t9t01hzeckkAintKSmz8MP3jiQouERHrQJW9ybTTRdKyp2a7b+NDpzX5ozJoA3f8AEly5SUtohXSRVLceJb66cOYn1ocKlq8vHSVEn1JphGj3yvhSpQ/ag8NBuG3wl9UZq20/TLIPpQ6pP0n9qg0a9BtChK2vigTxWQ8Q7GrttB+EBXFUbTVXA3otmloEjG7HpSGtusuaAtG2SP8ASgynhTW29PeUhYAAOZpnX/E69QfS2wk9sUGt0Zt1Oin8QCCR1xVIyvZqJSScnkdKDSN+UptJS8pJ96ZVoj120XEOAz3NOdRnNZ8PKzvOeZFS0XwUbhkKJkD/ALqcVotL0C1smytSQVA4Pc09+HeeJ6oBxGavEE1C1aNirzDBE/misRqtlcJu0O7CpoGdxyKUier64wjS1NIVKyOAeKwFohVzeFahyrk9air5y1ZbYKlGTExNJMXGwqgYPb79agq1rjVAUngzNbG7v3nrVtEqI2jFUVo891fwN/D69K+gfw1StOjvboy7OParNS4+PX75TdvEHlXXtVS6S4r4c/WoqTLW4STx61YsIFuEqUQflFAW5sEXKw4pUTn7+lAvLFFs3ugH3FAVaf8AI7yJQBkdKpg3JWsCAcxQaXwIku3qrdX9XFbrRgfxj1or8pBwcUHz/wAS267HWnA0Qkbj+Wuo1fUFW4bD69vvQKG3ubpzcp0meZNOM6aLQpV/3Cfv6UFZr6T5qVI4JjtFPaM4tFsFKOPSg9qK1vIPxVdfw0dcS4ttKoJGJ++OKC48XAlgIUsbp6Ymi3d5t8OW9mMlQBIoCNWStQsWmZCQkfOs5qnhm6FwSN6m46d6CFn4XecUJQodc1eWHgpxTwWV4nigum9JsrNJCincnmIri9RsrQYQlZHegotV1MXzkMCFHiKb8IaFdXupea/uSkZ+IUGm1+/a0dBt0spJ28gV811+9TepDxlJBmKUjS+EtV/xTTVWzvxeWPhzTTTaHErYeWlKDjIoMlrXhtK79SLNcp5O2rrw34WFq82/cLnZnJoLnxNr7QZFvahPw4war9GYN4fOUIPXHFBY6ihDDYhXxe/36VaaLcXztmEsuAdhJmkRzWGXmLFbr6/i9a7oOqLGnLG2e6iIpgrdV151hsqAkJXkVa6R4wZvChnyFlZx2irKcA8YautpCUtTBwAJqqXqz91YItQJUvr1FS0YrW7Z21vChZPPJPNd05ALietFOvWrj9wlpKiBzjrQNUt/wjBST8Q6VBn2lzqSSQSJz61ptMRc6i+UtGAhM1Q9pDF05eOsKHEia3fgS1Xaac+24ST5xIntVmpXwu5X5l08rgbqJbMtuOGII6VFBu0LaeCE9TUboOpSgyY6CaByz89bIMQIodwtaiUKKoGeKB2zt3lMkEfAB8qVes1B1IggDmgf8PLFprba09/lX0JhIRqqHgClKxQYr+KNkWNU85uYXkk/SqK1UTbpnJ60BN60KBSAfenEKdWpsLBIPWimfEWmBenJdQMpHNVmjmLNTavzdKI6TKdpHvRvDOo/4ZqO4d+KDQ6o4L8+co7uxrzxUuzTk7k8VBK31JVslJSqCrmtE34osUMIZWBuAkzFUNt69p77CvLbg9wKqXdUfbUQ0rHpxQVLouLm4Upe74sQDTLGgvLWkKKoOYJOag0un+ErS1bF6pSVFHKav9NvbVTa9iNmwZMc1qfiX9ZPxlrFq88WwAVAfp71gb1KX39jYlJ6VKsOaK45pj+5QIbOKtL7U7S6IDTgbHXNBBptTfxsObj1zmvXdxqamVArKR0qCqc0+5cRuDm48xzW08B6patJGm3YAcOAZqwpvxRZpthvaBUVcxxVXpOpv2A8507Uzx2oiWp6pca0DtVtSs4Hen2n29N0pFuoDermivLs7S7034doVMkTzRtHe03T29ykJCzQWluLLUVLdfQFJiRWc0du3PiR5DgAQkkJnj0oil/iNpq0agHmTKDmRVVpzbZWhSlAEetFWgC0vbm4OMEVW6slxYKnI+fSoMzIXqKAjma3fhqxeaJWyfj2yaoLOqWl8taWyCTk1t/BZfVpjhuBCi6as1K+FvW4JdG4he6IHX50zpNvseCVCADzUVY3zdul4SUSRzSremuajepDI3Njk0Fqhi2YdFsSNyRWf8TfBepZbBB5kUFjo12LZAS5yaW1y7QjKQEmgqNMvXP8RQpXG6vrd/dIb0e1uQZXIHegrv4l2yHvDrF5GduTzXzuwWFADtz6UFiGwXEo6k1eXNgWLFu48sgAZjNQSSov6I4TlQGKzWiD/OuNnqaosry02JO0ZNUCm1sXJKknn60GgsL4KQGyen0qyUo7AnIBFAu6guJkEmO1G/A2xt0kuQ5OZNQWWj6eofETI6QcirH8KlCgpQgDv19qC2tmNOlvetKTiri60hpVqS0ESBOK1Iisf024b05QBMqxumaoW71VrZuiADnIOZqKyd+44/dblHgnjpmrDw9ozl7qLaUJ+UUG+c8H2qrTatSQrueBXz7XvD34a5X5SwQkwIpZxJVa1+LbOxvf8hNX9jpt7coAWpZB55oq/stIbZYUpcFQE1mr8qZvy8yIUgyAOaC707XUXbSW7jJOIJyKhqmmuKQVokpOQKCusrkWbrTbiSQOo6VPxDe/iXE+T/TEZqANnqbza0thfwnsaftml3j3mJKggfKgtTcm0aWjeCr0qeiaf57LtwVbXDJHeqM740duBahClSsjrmsIleotOT5azPBE5oH2NW1BoQ42e0xxXbi4ub1B5BIoK5myuGrguKwavdI1i5tndwUqAO3Sgs//AFqlt0yndEzIma3/APD7U/8AFNIdd27drpH6CrNS4+Q39p5t4s2y5BORMUxp1i68sJkhR7nNRTep+HS0wXHXYV2mhaJbamEOeSNqON/egr3vxFnqO+5JBnJNXd+jTdUbQ+HAHkgSO9BWOMst3CRuECk9WshcvpUlfw+lAi5aIYcaKVSQcnGPv+1fUmUfjPDbCEmdsHGYNALxptPg5LSzCkDEmvm2n2w3KX0HrQXNsG1LQ4B8SSPnV9eXwd0wWyRKzwKByx0k2mhvu3KQlKkyJrDeH/Lc8QkT8BXQfTX9DsXn21JA2xmc1VeI/DtidymiD6UGTubBdlcCAQAODVzYtKurRQQNyxzQQs2XsgtylPJ7U5a6Jbag8Nl0rf27elQai20VvTmAfMC1ROap7vUm0XnlwJB+IGqO36rW4Qy/aOErSfiSP1rSWurlzSkstAlYTHFIha61JT1gLfyyoiZ9Kx+qOHcW04j5UUki23/Dyo8Rmtx4D019hfnvNhKUjk+1JqVba3dl5tYYcnaIx0rB3b7jinAgFxQndPSlIrtOvAm/KHNqQD1NfStDYtrq1AQ4ASJgUhR7jRfLtHPJclcEjcJmvlOpP3dprDiHU/CSetWzhK5bOJS8HMJk4HEGtO1fly0CQvIwYNZVXak1vQFpgEdulV5UojaowQOZoG9JsPxCxAkhXatLcWTthbb1LCQQMzj2HrVFTpSHbp5SnDKe1a5tdultDFtlQHxH96RGI8VvJf1nyUqCwk5AqzvGbG1tmklLe88zyDRVQ/cWrkobZSFDrHPyqWhf4e47/mEATiBQLeLWGLMy1weIpXR9NZet1uKd5TOaCt/ws3F2tFundzxX1L+FtubbQnkH/wDvNWalx21/h1pNutSg/cqKu66Zt/A2ksP+cF3BV6r/ANqvlOpP+CtMf/6jj5//AN0wx4U01hlLSPNAT/5808nS+peCNI1FMPB6e4Xn9qUZ/hxorSSkLuCOxV/tTydFc/h9oi29u14H/u3ZpVX8MtIP/wDIucf+Qp5OhH+FmjFYWbm5MdCoVotN8O2On2ot2t6kj/uNPJ17VPDtjqVqq3dCwk9jxVA1/C/Rm5h+4g9JFPJ0xbfw60a3iFvH/wD1T7Pg/SWlpWEOFQ/8sU8nTuq6Pb6nYGzdKkIIiUYNZmy/hdpFpcB9FzcFQMjilh1q2dNtmWQ0lJKQIEmuOaVZOJKTbpz1HP1q8idVWpeDNN1BUrU4n2M1zSPBWm6WpRQ484FdFmp5Xp9Hh7T0JWkNmHOZNJ2ng7TbS485pToMzBNPJ069odq8sKUtziInmq5fgrTVuqcK3ZV0nFPJ0aw8H6VZNrQlK17+So5pu00GxtAfLSvPc8U8nQ0eHbJNyp6V5/pBxSt/4N0y8cKyp1ueiSKeTr1l4N0y1Vul1yONyqvEMttteUhO1ERAqycS0l/gdnCwfMVv5lVL2fhfTLVS1BtSyvnccfSp5Xquuf4e6Q/dm4DjzZJmEqq+0zS7fTmghkEwIlRk0kOm1Dckg8GqC/8ABmm31yX3VOgnoDirZ1JST38O9MdP/wAh9IHABFGb8Cae2naLh+PcVPK9TPgqxKdpuH47SK8nwRpqUlPmOwe5FPJ01pnhex09RUlS1mZgmBTOqaNb6iyG1qW2B/2mnDoNl4cs7O2UyhSyFdTTVhpdvYtKQ1uO4ZKjV4dUKvANirU1X6rt4uKMxApq98H2t2oKXdPJgcCKnk6Ex4F01p0uFxxRIionwFpm/eHXBmelPJ17WfAljqiEpVcuN7RE7QaBbfw7sbdrYm8eOOdop5OmtL8EWOnKUpD7iyozkCrjSNMa0q2Uw0tSgpZWSe5pJwtf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" name="AutoShape 8" descr="data:image/jpg;base64,/9j/4AAQSkZJRgABAgAAAQABAAD/4QDSRXhpZgAASUkqAAgAAAAFABIBAwABAAAAAQAAADEBAgA+AAAASgAAADIBAgAUAAAAiAAAABMCAwABAAAAAQAAAGmHBAABAAAAnAAAAAAAAADP8O7j8ODs7OAg9uj08O7i7ukg7uHw4OHu8uroIOjn7uHw4Obl7ejpIOru7O/g7ejoIEFDRCBTeXN0ZW1zADIwMTQ6MDI6MDUgMTQ6NDM6MDUAAwCQkgIABAAAADY4NQACoAQAAQAAAJ8BAAADoAQAAQAAAFgCAAAAAAAABAAAAP/AABEIAlgBnwMBIQACEQEDEQH/2wCEAAoGBwgHBgoICAgLCgoLDxkQDw0NDx4VFxIZJB8mJSMfIyIoLTkwKCo2KyIjMkQyNjs9QEFAJjBGS0Y+Szk/QD0BDxAQFhMWLBgYLFw9ND1cXFxcXFxcXFxcXFxcXFxcXFxcXFxcXFxcXFxcXFxcXFxcXFxcXFxcXFxcXFxcXFxcXP/EAIsAAAIDAQEBAQAAAAAAAAAAAAMEAgUGAQAHCBAAAQMDAwIEBAQEBQMDAwUBAQIDEQAEIQUSMUFRBhNhcSKBkfAUMqGxByNCwRUk0eHxM1JiFiU0NUNyJjZEU4KyAQEBAQEAAAAAAAAAAAAAAAAAAQIDEQEBAQEBAQEBAAAAAAAAAAAAATEREkEhAv/aAAwDAQACEQMRAD8A+k6zcusPoS2taZTOOKSVfXYOH1fMiuNrpI6L65Iy+ufeom9vgTLyh8/9qnaccGoXY5fV86kNQuSP+uofOnavEHL676XLkfSuJ1G6Cf8A5KvmadqceRqV1OX1ke4rp1O5Bj8QrP8A2wadpyO/4lcxIfcI9q5/iV2eHl+/Snace/xG7H5n1Vw6leBf/WXHWePlTtOPOalech9QSO4rydTu5G55Qmnaccd1G7BITcuADnAqH+J30SLleOcCKvTiCtVvOlyvnMkCujVb0oj8Ur3EU6cV+seI720slqF2pKiMGqHRPE+uXFxuc1J5SCcycVOrxobvxJe27Y3XBHc0a11m9uWS4i9JjnjHFO1OJDWL8YVdGZxNeVrV8k7TcE07TgZ1nUTkXSh9K4rW9Rj/AOUoGnacRa1jVFE/5pdROtaklUG8UfSnacRc1zUdspu3PQzQhr+qAn/OLPpFO04E54h1UuAC8cA+/Spf+oNUOfxqwadq8eHiLVRzen6x/auHxFqhM/jVDtmnacRHiTVBum9Wfn/tUB4k1aDF6tQJ+lO04iPEmrzP41ye3Soq8S6yFT+NWE+9OnBh4l1VQn8cQKm34i1MfmvlGPvtTtOOq8R6mBBvVJ+VCHiTVozer9Kdpx1vxJqyVSb1ZHrFSe8S6qP/AOWtMdPsU7TiI8T6rE/i1GpjxLqasi7UB1JIp2nEj4k1IglN4o1xHiTVJ/8Alqj1zTtTiafEuplGbyCfQVa+Ftbu77Uww88pxJSSZFWU4ttbjzm+J21Xqgq2xFKQIkoVEz69a55m5RHbpUVxZIzUSrZEiJNB7eQZIVt7mobtyxP+tAYiIiT6UByd8joOIoDRiTk15REcekxzQdIjjn2qISB/TnqBQQX8WCnHePvrUXAoQcGO1BAnAwYHauHakgrTM8GgitQCjAjFDCgBCsev37UGX8YXYKG2QQBPTik9DQdyIgDkxmoNdes2t1apSkkqj2rug2YtlbVq2o7mgd1lgOBLlrwmJqvQqEBSgaoIZUCrHtUaCZAAxExQlo3Z5qAawAMjGJifvpQSAU4mOtBDygRG2cULYczPzoIr/So5Iycc80EFEAxBChXElRMACPSg4BMk9aiUkkA9KCasQB17URtRB4n0oIuE8gT3oe8BOeDQSSuRmurWoHAM+goPIVPT60QgBIAjFANSynH/AHUXZuaBHTPNABTsOKkY9KvvAf8A9ekE/lUI+VWFarXlQ+2Jj4e/PyqtSCVY5q3UmOFOSqcjpNQKQDz9aivEq/pTzUR8PQpPQ/fNBMREnPSa4cHAPNBzeTwQPWvJHoSetARHxYM+5rhyY7UHTxxNBXHQYoPEJJkJx0+/vmguqGAfSKDhhMFUTQ1KgkwJ+/v60A3HNuAZmoLVAKjEATioMXrKzfaipKc7Tx61a+F2W1OeS6QIoNi1ZWFu35i3QSf6ZpO5v7YugI6HoKo4xqKWn/LAlJGZHSqTV9ZDF8SPylX0+81Ba2bwfaStJn1AwKlMxHPFBJKSBkge/wB+lRUkDqPaqIKb3YweeKEtASOw9KgEE5kK+HrMioXBHTj/AGoBhBByTUCj6DsaCJaIM9feuYxAoOmIEE/6UP8Aqmf196CSogY4+dTSsgED8xPJoInMzUSntHzoPJ+ERAntXkbwrG3b6mgmBJwOc4rykH3mgj8QORRUq+GE8ntQCW18UAA1feBE/wDve4jlJ6+lWFaXxAoB5vj8v96rYggyTPel1IlOIqClGI9aKicRz/eubcdfYxQTSYGY9IqC0qJnI64+/Sg6hEf7ipkTxNBIAAQCceld4Bkc8UEDBxQ1/WghuAnGTiBiKEowo7sesf3oIKUACISBPQR3/wBKXccwSJIFBAqTt7CldWvPIslkEjEZqDNaUyl5Djq8q6mm2HFpcPkok/8AdP8AegutP093UFBS3iAOZp22tWmLjyVALPqKBvUNPDaCsJgx2ishqiG3nCgpG4H9KoY0K7Fm4GHfynAkmtChIUJnmaCZHI7/AH9/71BYkTgA9/Wg62lKiZ4iZqDyAQCM+1AHyswBzQn29me9QLqSpWYgTHvxXNpAiKCBTB6n0+/lUCJyYHoKCG1U4n2roRP5k0HYGZUBXUkAkT8JoIrUSMDgYrhVuM8x2oOKMjifSpJAOSrHag4gp3mMg9JqbhVAzz0oBbuoBNSQv0g9qDql5k8+laDwTjW0jH5FVZpWi18A3Lfojn51WlQ7z9KXUjgO4TBg96gowY3ewgYoqJXKeaIlU+ue9B0px95riSIxMfKBQeyep/WptnnrigMPgSDGfWoEAg4AnrQCVIPU+lCcCxHrQQUodcdpHPzoLgkQkAegoF3ZTMng9KEXD1EfZ/0qAKnBOFGapPEl2lDHk8FVArYr8uwG2ZMjFP6BbrdBWRI796C0N7+DICVQfevO3/4V1NwsGCZoLm1v/wDFmCR0GIrKa2DZ3XxpAn0qhJbiXWw43O4duavNA1Q3lv5KzsdBgf2oLpKAkALGY5En2r3Xkj0HSggBncBE8kff3iuhJVhRJHr7UEXEfGMTJ7wPv/WgPo3dIoFlpKSRukdY6VAgSRA9uagipPUUJY+/v7zQDH5u57VJRBIgjig4ozyZ9agT68daCM7hOee1SAJOcRQd+VcPFBBYUCSmppSSDMYoO/Dn9pr2UL4/Sgi6UkExgdKv/Ait+u8/0H9qsK0niBW25b9Uf3qqUuFZJ+kUupBBkZkd5qODKeAPpRXNqR3PcCukJHAJoJ8pg1ENjmc0HggRmphOOPr+9B4qCewH717cOtBEwTH1qDigBjEfpQLOk8k0ot1Q4IHYf70AHXlFRO+Z9IoKnpxjPb79qgAVQorngT+/+1ZbUl/jdS2j+kwKBtTRZZ8uOnetL4baK7LYCAZnrmgQvloTf+UT/VHNXWs2LB0VtaPhVtqhXwK8FXimlZHAovjjSluO+YhGIwaDHWzv4V8trwB0FM3LxtXU3DMkjNBqdC1kXtsCpQCxzVgpYXlRkdIJoJBKQMAVzrwaDxImdpn3pZ5Qn/egWKSD8PSu+SI4qICuAYjNDWEjMxRQSQfhiD7f2oZIn+1B1J7/ADAry0gxjnMUHkgE8GuuQkY+lBArKFbjkftUVKyQKDqSaLugYoBq5BnNRJmO9B4kZ9T9/tWh8CIA1zcDy2qRVmlaTxAgG4bUeicfWqstzkbqt1JjyCSiRu46RXEpzkGDxUV0tz1VjqamlIAxPzoOgAcCvT2zQSQJ6D50UJ+EzHzFAJaBJ9D0oW0j8v70EVYGQCOM0IqyB1oAOqSRJ4HNLOEp5BAigRdJWodQf6qEoxyJ7ff3zUCeqPlm2KgSSRAjpVX4dtQ/eFx0ZnNA5rakoughA4PFa7w6wljSVPA52zVGOu3S/rClEnB4rXlCndJCedoxQZ/Rn/wGrkTEkV9LRas6np4UQCqPrViV8y8W6KmyvlugQao5WpIAEjioo1ncuafdIWidpEqFbbTLxu8YS4lRk9KBzpXoTGd31oIqTI6Z59aC4I5Kt3JAOBQDQBMiU+pVFRcVnGaBd6SP1oBTuTBGagh5QCZ59KiloKB3cdqDmyMzj/urkqGB+lB6E7dwM1EnqaCBgGTABxk1xKRuJ4mgnFeJAoOA8k9K8oYJ5MdqDwSFNgmZPrWh8BJCdYUI/oOas0rR+INxfbSmT8PEetV4kJ2nmrdSIJSlOQiD+texBIgT2qK7AngcV2KDyh3roGYAMUE0xKoPGeK6XJxMfrQQc9DJ9qipQCZn5xFAutQPB9KEoA9flzQLvD4iQZnPtSjkgK5z3+/WoFlEpwJPSlnVnaT3Ee1BS65cFSkMpJOZqz0C1CGfMBj4ZM0CTqVX2r7Ugq+LNfQUst2OgqDh+LbwfaqPnBUDqZMcq6V9I0tlTmmA7cRQYbVkLY138xTBmR719M8J3Idsgk8+/NWalVnjbSfxaFFIk8iDxXzVbSrZ8tq5mKlWCG1WpjevkjAomgaibG62uTsVjmg3DLqHmwtBwR0o6TiSYn+qaD20FUTk+lBcBHE89KAYQADFAWk7pMn1J5oIlHcTQnUDoc9pqANR2AmBPsKCJTsEjtQN0knj+9B7bmTx9K4ce9BEpByTjmvIEDMkdhQTHMggD1qJoPAV2g7vIQQBnvV/4DXOsKGZDZmrNK0OvgKuEAiYT/eq8iDB696XUiCu+B7iuiT/AGoroGO3yqSVgkjn1mg456V1BnpQEj1+VciOoPyj76UET9fSJNCcAVwr5UAV4EQT1MUs6VJkg5mJoBrWOJ5zJpV2FGT9agVfMZGIzMYpJ5YCFK6JEn0oKGDc3ZVzmtSwAzpyjuAO2MzQK+CLf8VrKtxJAM1tPFram7JYSqEgQYqj5owkC+TJkFXNfYvDzSVaQ2QOU1YlYLxywGdTDiQQPStJ4HcLjKfiI9RUmnxoL9mXJUSUq6H79a+b+KtGVbXingPh5EVaQq21+Jtufy8g9aqb9qASnBnnisquPCmq8Wrytp4BPWtYcBMduhqjrWTuBj0P+tQdSd2D1oInA4JoZTu4H39/eaAaweoj3M0utAJynPr0+VAEhWQAIPP398V7yyFAk/DPPeoI3CgrqPrSyW/i7Hp6UHj0icxxUNvSRQRUCODntUSmesGg7kcZE1yDyTn96DpJ3da9MiQfeelBI/C3MCDn1rQ+AzOrqxyg1ZpWi14E3Dcf9v8Ac1WnHOaXUmIRJ6ehFSCOp29+KKkRIERPPFQzuI2x70BUAdh9KltAyAPpFB0JkcD5CJrisHr8s0AV9ulCUogSDmgCtYSIM98UutwTEfrQLvuDIPzHelXHuk/7fWoFngP6uKqtWcDTYSCYUYoPaHbh5QVByelWniFXk2oQgwFDpQXX8MNMKCq5Un1BNaDxiAbNfGE5xWvifXydP/z07VAia+x+FAf8Gan7xT+dKyv8QLXzAXkjgxNQ8G6gm1Qho/mP6VPo3DrgetkqiDzzVR4ltEvaeV7JhOcffrWqkfNitdncKCjCVGc1ZI078fb+a3EDJrDSidsnGFecgkbD0rVeG9XF7beW+QFoEc81RdIXiBM/WvLiD+n39KAZioL+EcgY5JiggoTMiPv7/WhLTicfIzQBUM54qJCfKAAg/f38qgXckqI9c0NcpEDB5+/pQcACsCBOCDj76UNScxGesZoPGT8QJFRKRPGeooPAZ/vXFRO7tQcwTmuKKgoQMUHivcdpMDvWj8AkK1dWIhs1ZpWk16C8jGdvb1qqMBRGJ9B/erdSY6fzD/mvLykQP0qK6mFYOfQpqYQSJE/KglhMg/txXATvECgIUpxlUjpUVDPagCshOVQKC5kKxPbNAm7uEiRnpS64SZ56/f31oFnwqYn9aVcCh8UfKoBlQOFRAFZ7VXd7pTJ560Gw8IaUUaGq4WCJJINVPihwOONNJ5OKo+keDLQWuiNGAFLEn0pPxUsGwdKlcp5itXGfr5TbuBWoJA7819m8Lq/9uQn0qTVqp8YNhxCkgQBPNZLQHR/iISD1gzUpH0xsp/AJjntn77UApLtutCxgjHz/AOK0j514v05dtcbkghPSB9/Yr3hm/Uz/AC1mEqxFZaM6zatspKkplK8gg1nGFPaZdBwflnJoNxpt63fsBSI4702RgGIBxgzQCV8PNCMlWPXrQeIj7+/v2qCiB8XQnn580Alo6CD7GaGpNAJwADjHv7UPbIgZB4kx+tQQUkAYFQcClYJEc0EFHfIHT9ajgEYkDmKDylZJ6etDKhg0HPyqjrXQSQB3E0HigfrWj8Ajbqyp6tmrNK0muYuWz/48/OqtcLXINW6kejtXoJTmoqbYzxj2qaVmcA+8c0BA2VGSDjnFTRA+HaD2qog98I9PWhypU7QfeaihODdMg5FAUQMj3oFnVgHBBHcUusQMkRxA60Cjquk/70B0EzAzFQVt88GGlkqO7sapghV1foSDMmg+suob0/w802mASgT34r55fuKvNUabbIVCu3SrR9b0UbdJZSckIjrVH4rdH+EPknMHNauMx8o0/N+MZmvs/hMn8EkExjipNWua3bBSbhRGdkivnOlnyNUcIIjfipSPounXHn24gkimgoJIJ494qiq8R6e1eW24jIHevnz6fwl3jG01KsatpLOp2yRgrCZHTNZ/WbApXsUmB0NApot65YXgZJ/lK61s23Q8yFJOD60HSRMHB7VzyjJ+JQ9KCDsBNRQkTMj+/wB/60AnG1A5JjskcV7Zg9xz6UAHWyZx70EpIHp3jMVBFQz/AGoKwE9u/wB/rQQPWRHtUVnBjIHXqaCABndOD0ruwbRQQMA9CTXU9pmKCShmEn61ofAPxaw6c4bPzqzStJrSQbhMjlHQc1VJSQYA65gRVqRJRJ/pM+2a8Ek8A/SorwGZjP8A41JKBMk89zH30oDAlSYhR6ZFeChuBEA9fWiPL+IcDtQiryxCczRSzyjnuaCpU8mgAs7gVY65ml1kCoFHx8cAySePnS61nbt6xk/2oKLVDuJAOAaJ4UZU9qjZ6TVG58Y3RZswnAAT+tYPw8ov68ghXX3oPtlogN2SUkQNtZfxe3s0V5yeZFarMfLtKQV3wg4mvsPhwJaskEkek1mNUzrij5DsTlER1r5a855V44TIJX0q1I23hy+QtttJUfrWndtg6yCJyOKQpPyBdJUwTMes1g/Gmku2L7hTJTM4FKQv4W1IW7iQoz0ia0mpW6dTty4kpSTiZqKxOqWS2VLIJxmasPDWueSsWz6vTNBqkwtO5OUnivLOIHFAJcwZoaSTP5ue333oOiCcEyDmYx7/AErh4AEhQ6/pQLukDofYGaGrJJzk89B9zUAlDb6H0oaknkkKJzMZoBrA2nn50PYO8etBAkpEd6jvP5eooPFJUDH394roSAZoJkSnvWh8AknV3UngNnn5VZpWg1wn8SmOic8UgTiDgjpVupEamcpyT9KiuCSAT1rxyTn9KCW8xtnPHxV5JMiVST9/ftQd3HaRBFCeX17YoFnFyIMjHT79qEsjM8e8ffFAutUn4f1pd0E8np/aoFXzCSePSk31FSVAmCetBRam6Wk7CZUe9X/8PLZbzyXIwOSelUWH8Q7kIY2HEVmv4ftl/XkRIzPWg+2PHbbECeI4rMeNwP8A026mckn7/atVmPmGigJukYBzX1vRUEWKFA4gTWY1R7oeYypIiY718w8RNm2vlEiJPFKkXfhR7zBMya3ek3fmJUjEj59KsKmhnyrvfEEmIkf2qv8AGVh+NsFKSjIHNX4j5QkvW14RkEKIM9q2uhlxdrKlTOdtZac1GxZebJUiI5EzWRv7BVpch5IIAM0Gt8PX6buzBJlSRVg4RE8n0oIEEjkk9DiobCVEEmD6ffrQSUicjmguEAc9Jz9/fzoF1ke/tUTgAjp6/f3NQDyDEwB1qBHYcf60AVKM/mI+VRAzjB6UEFjr9aiQKCSCEgzUTB6UHlK2jbB5zWj8ABStUeV0DZ/cVZpWg13FyiAJKc45zVdkZwD6Zq3UjhMV1BPEc+lRU/iCRznjEV4DvIoOFJGR/wD8zXCo5wT6AUEZG2dsDpUXF7Ikc0ASoEE9aWePP398UC6jn5+1BdIQAB1HHb7ioFXjKCJzVbduS4lA5GT6UFDqSvOuSiczEmvpvgCxFpoyn9skpzNWFY/x7ehdytIwJ4on8L2J1HzeaD6244ksBMgbkiOtZrx4n/8ATS1CYyK1WY+WaXO9tZPua+w+GHEuaCgnBIqRaK58Lh6g+tYPx5Yupud6U/DUoD4LdLayVZk19C0Vry3Qsq57+tIVbuoDiYkg8gjoa8Gx5ZQrIODXRl868V+Fbht1T7DcjcSIq08L6dcmy8twZ9q58a6sntKWykqUcq9RWZ160KmlJ257ilgzuiXD2m3xQ5+UnmMVs2z5qA4OI70V2vHAoPDKfyx7mhOcmOfv7+xQLrE5n50LJJHYff8AaoOOLChA/SgkkDjPqKAC1BRkZHWa8Sn+knuZoIrkA0IJMz+lB2vDnp86CRRKZitJ4DTt1J3gSg4+dWaVe67m5RgYT1+dVyiZ/wBqt1IgQZHpUmwCcAH2EmoqS1AAYPuQY+tdChuxFB4LSCSQSIoatqhBoI4CyBzUFqEfSgAVRPWgunEUC61Cefv7ml3VZAqBZS/gUqfyiqbzPMcdXzExQVNuFO6hGZCulfX9AUlrQfLUcBPSrCvlnjNwOakqO9aX+GLUNqcjjNBviorhP39zSHjZknwu4FTjvVR8p01BdWhIH/NfU/DyXEae23gADpUi1cNIG/Ofv2NVvibTfxtuYzjPrNaRntH0RVq+dxiTwa19raSlOxRHzmpCrC3QtCYUQRRa2yg62l1BQsSDXGWEMj4BUHXEBxG0zHpWe1exZQDuWFDumJqVYxuq6f5rnmNf00/od7LIZUcjAM1lpZRIkTNcNBwYAxQXJiIB+/v7mgEsSSZrhyYUkp7A0AVJTIzMcff0oS4mTiepqBdw/GCkgpnmI611ATMk4VgCg6oJJqBHU5PWggdoMqMe9ejEg8fKg6TA461pfAX/ANQf/wDwn9RVmlXGtqCbsDdyOKr3iO5HqKVI42nrJHyqZG2IMfKiuETzmvBJGY60HSQekVAggegoBubgZjnHWhuGORHpQBWfUe9AdMcDjpQKurMxn680vunB/eoEtUdLFsruuqpz+XZ75yaD3hyzS7db9oyea3odWxZ7AYx3qj5z4pStdySO9bP+G7Sm7LcZzFBvLFoSFwJH+1Q8S2ZvNIdZRzGABWvjP1880Pw481fgrR8KTmvo9mw22wE4/b76/SpFpgNQSo8CeaBcXtslRSpXXOee9aRXPahZIM7kg/3oTnie2twQnMcQefuZrPV4RV44+IgIH38q4jxk4o4aOPU09HHk+MLtS4FuR6xRFeLbvhNuSfanacitvPFt+pXxMkDvERSVx4kU8ghYJ5+VTquW+rsOtFJkqPeq9y7QxfJWjCD260Gnt1KUhKu45ouzdkkA9qAagZwB71FYA+XTrQQUEngjPXt9/wCtAcSCIj69KACtoEA+0+4qC0zPIjNQC2DoY9QJrikgGTmcZoIqwoe/3/auFIyRiMAR996ASyCr7NeBIEf3oJKEz6mtL4CAOovniEdfcVZpVxrhP4xI2gDbzHNV3w8FKvpxS6kTSIwBU0QJOzrmiolJ52kV5KeQpBI/ag4qAfhGPSoEpJ9utAF4jJAoJV7jNAFSoEZHSgOq9c1Aqtw5E/Tg0o8FbtwJ74oKXULrzXdh/KOlBe3PNhAIjnNUaDw3ahlnctMqA9jVo7cqU0pIxHSoMre2b1zdgBBImvoHg3TyxZ/zEhPGe1WFalpTLSckAxmvO3bKUklQI6itsK06rpTBUVFIV17ff+lU9x4qtmXx5Z3JB55rNrQFz4yuVDa2wAOhiqW71C5uXS6twJ+dS1eK59bileYbgbO5NddvLdpofzSpXqeaggdSsWkg+X8Q7mam14ntUwlNvJ/agOnxQ0DItgD2in7fxOyofEgJ74j5VQZzXrO6bO9kEegoVle6MsFCmoJ9KA6tI0x9BWw4GyeOmKq9S8P+VlD6FR/TM0Fnod2hbCW14UkxBqzWdxn9aDi05kgzxUFCRz7elAFY56mep+/SoLAMgGInk0CxSNxUk84+/wBKEtRPUbegioIghPxdu1cVJ6/QRQRV2PvPzqBJjg4xxigEqJke+amEADPNB4mBxjtWj8BT/ilxj/7Zn6irNLi61lIVeCQqNvIpLyxiAo9BAq1I5tAOZ+eKkQEkRzUV1KesRXignED5UAXZAPHz4oKiQc47TQDJ+JUkY7UFZkx8qAK1D14pV5yBzioFHF53D5UpeXHlslR6CKDOglbsnInNWOlIS+6kRxVGoaSi3aT39RTNu05cGPLxUDlrpHlvea4kJA59aYVr9rZKLQWkFOISauIrdT8UEYaRJ6VSO6jq987sbKwgjBopy20S4WnfeXCQD3VXFW+lWiiXHkqI6zigrdW14JSUW5BTwPas29f3dyuRuPpxFBF0XSmYWD6V5NjeLUnak9KC4sPD946mVNmO3arBPhh3aS23xzNQM2fh1y5ahCCVDEVJ/wAF36EbvLIHYVRG08PPoI3tQO9SudDUz8SRzQLqYuE8EiKTvLy5YSAFn1qBjSLj8UlayooXHWrzTLrc2WysLUmetA8FiNxwAetSMnJNURUJ796WWkE+npk0A1Nzkgn1ihLRIgEj3xUASgjMcj61GRImg8RNDcQkdJigihKScQfT7+ddVJIHMd/v1oIEbjtHsfT7mtJ4BbWjUrgzALckd8irNKvdc/66cD8v+tJExPTNW6kCMg55HfpXhO4KABqKLykQlJFcVIxA+VAFz4hETnrQFQraIk+g+/WgC4oDHX/al1qnvQBcVnd194pVxU/PHFQLOrBqo1t7YgNpMlWTQVlslSwYq88P2q/M3T8omaDV2dkl98KcO0DkHpT+oavp+lW0DapQHSqMjqXiW8vlKRbbviwIpWz0t99fm3TxSZyJoLhlen2KfiSXVg9KDceJw0Ci2a245A/0oKW/1PULpX5yAeg96HY6Y5duS6+QOomgtLbQGnnwykhSe9Wtz4PbsWg6IOOYoEQGFfySBIParvRNNZWreUoIAnNBpAq3jykITxGKC+8xZpLagEhzj19qqD6Zb21rbl1Ckmcke9du9aTboJW1IPrNXvE1Wp1+3vAtgJSDxMUBdhChKitJMkk1nVdutOZRb7iRJ49azz9inzjuRmaKrdes12tuV252E9+lNeBbdamFvvEKMxQaFSYX7V1RnqfpQCKwRgz7UBw7F4Ak+lBzdu6BIPYVFW2cZBxBFABZwBzHUdKGrAxn0jNQC3E1wkDnnsaDxVmR8/SvISHDJ7UEXZJjj/itF4AJVqNyCPyo6+9WaXF5rH/yhn+maQPIPfjrVqR7aB3HpFcIPbHeoqZSAAeTUYx+WBz70A1pR/UAP7Us8jcDgkH6UCymyCRuPoOaC6IBMQodetAs4cxSji9sx8zNQJvOkKgcH7/vVHqbhW9ignp4EpJGDg1oLK+t7FSXFKTCeaAOq+J3LglFnPy6Uilh+6G+7dKUnoTQSRe21ira0UuEUG61e4uiUCU//jQN6Vp13fAoS4Nw4Klc1o/C/hIXrqvxkpCO3erBf6j4S01u2Kgrbt+VYvWbVq3R/lnR6iZpZxIb8O72QHVq3qJ6c1uFXtq/YgXEpSAcmrCsHroYRfTaSpM07pWspaTsU2sE9hUVo7ENKWl9TkTmDzUvENrbrsw+VLnnGavxFPpWpIS6ljzFCDACjxWkvbNpdhu6ERikGJatinWB5e4JB61ubOwt0tJUt2SQD+YfrSFDvbBt1Bh/AyBOKzj7a/MKA2FAcHqaUhLUGkrbKX4Hp0FV/hq7Q1cu2cwmSRUVoyoryaisiDwRQRSgbpiI6/OoLSJJkH3E/fFANSc45nn1+5oKgSMGgEvHHPX7+tRMR60RDHp70LZu/saiuKBSBPznrXZ2wAOaCCu/FabwFtN8/GIR/erNKutZTuuU8/l6VXjGKt1IKhAKQOlcWnOQJ9oqKgJHJSRXiNufh+maALihB6UBYkzif1oF3TGCoGguc4xQJOmFAZ460i4fjg+9QK3boSkwJV71n7halOncIk4qiZugy0Ej83M0Jht27X/MUUpmgsEqttNQFghZqvutQdu1bUyAenag5YWrrz6UrUQD3zV44yzZpDcAqUOfWgHa3N7p7gdStQBOfStBp/i67Qyptj8xGVDkUFqlOr3+krcWtWaxTttctLcbdUZTQbPweLcaR5j0bkmc01earbPsqbbPHSgV0XTW33lPuD+WDTd5caRbJUhLYK+AZFEc01D1+QlmUoR0SattXP4LTx+I4498VRi32d9z5rJMzia0Gna6QhLD+cRmooeuLYtGRdtgJJyBSKbvUnmku7leWaDWWVsp7SkqLhUo81O0btUsrC0p3pFaRlfEVopMiRClESBWZsmzaaslYPIzI9ayrXNklM5jpXCADIT16Cg8ZH+tDUoCSEj5YoIgiYnAyD3+XzqKgI4PHvQKPGFkAAeveoKVmAaghuTOTxXNwiQD8qDixGT+lcUmAP7UEcBAKiD6CtL4Ag3lwoclGfqKs1KudYJNztHMdKQAIGZPyirSPb1fKetTyOQflUVw55H15+80JcwMCD0zFAFRMTAHrQVqzM80Czqv+4/7Uu4uZwPpmoEnlmc5j/mlHTyeo60Cd0YQVE4qiuFBTpVAyaoWK/5oKuBU7y++FKGsQOgoPWrDj5lxUAnqacQw21xz6ZoDpC0rAAE1a2WmIfeS48olXaagvby1ZsrdPnIBB7VVeE9LF7qK3WgdicxNUaPU/ES9MdTZpIO7EDg0pqdo7fNeclIAVkigHpay3bG0AIJkVBGhPIuvjnacj1oGNRu0aRaKQFHPOaxFxqrlxcEpJyehoNDoPiDULGA2g7ePlWg1PVX9Xs0oeSU+hxQA0ctMPgPoBT61ctJsH7oFKQJ9qCk8fWl2i2Su0bKkp7CqrT9S1RyzDSmShI6kUGj07Xii0DBVnvNCvdWFsgq3ZOaCT2osXWmb1n4s8Vj37hJvUmYBUBQbC2dlhHxcj/t+8VPtOKDmwdBFCcEAyTxyM0EYCcfOPv7zUXMCT1xQLvQfegDnmoPKSCASKhhBzQeWBgAiB+lcVkdcc0AVAzKhFajwAmLq4yPydPcVZpV1q0i6lP8A2wetIoTuEkc596t1I6hHBA+deVAGBA6moqAHxmIjpUXEwciTQAWRHPNLkzwZx7T9zQBeAiZx9KSX8MgKOeQqoE3yKTcXzmQevFAjqY/yqiD+tUi1p8knqaorC26651HanWrRQKSvPyoHlhSW4RzXtNc3u7Xp5zNBc3lkksbkL2qAnFe0tq48xLm4qSgyc1Be6vcp1RlpptcK45rU6No34PRP8sP5yhBqxGA8V6VqDNyblxKiQf70q34kv3Gk2re9RGIorT+CSp1+bkHeDPzq51p5xq7SraQmgzfiRr8a0NhBVGQaY8M+GbLyvNfyqfeKDSIGkWKNq2Eq2jpAqmvXrS6fhghHccUQBGirUvf531Ippvy7D86wD3Boq80e+srxKWlrDg9cg1zxKGGLFabdhIVHQdavxHzxpT/4mQTM9/arG5bcetllclSaypfT3f8ALuNrn0rPXi1Nahzwqg32lHzLJkgxjgdabUkD+o56xVESYNDII7n160HljkSSrnHaaXcSpXwhJgdBQBWmRQykzIPrRECaGoEx+1RXfiCQkAR6VCCVScAdqDqkJ6jBrSeAAfxV3IH5efnVmpcXOsQbjnMfSkUEbscnmrdInKYBVB9q4tMycD1jNQQ4OCnBoTyiok4J9BRSywfWBxQjun+n1mgXdJKYgwP0pJ5Xc1Ai8rn+9JuriTJz1oFLj42VIPvE1lXnlJuXEnocTVDTTgbb3bZNMuPKWxvB6RigtvD1sH0nzkySOtKXjSbS9UQnA4xQcudSJaCQdta3wk9Zr0Z4vLlRGJHpQVuloB1FR3naFcd819M0G+KrUJdn4RirEqo8UoutQc2oQdkETVJY6Pa2znmbQHalWLXT7X8Ddm7WIRjHFA8ReIre5d2pSMf1c0QlboFw1u2ZIwQJpvTNPuy4QhcJ6CimNW0C7cZUQSVDOTWNUxqNvdqQlpZCTzQWenuakp5KVNmOpNW9xo710yCpJGZxQWfh7QxZkHbnkVf3lm3cWu3bJjj5e2a1IzWHv9LVa3BWG+vJqC3EqbVvTtJBmeKy0pLB1KNQIMFM/KKB4ltGxeJWgRPaoNToJB01n/8AHvTxMpOD9KoGvp/bBroV8MERPfmgGop3BAHXOOaE6ndwlRjBx1oBqEpM80FZgketQBI7Z+VQMnExHag8ADmZ68V4gAjig4SfUcVpvAoH4q4Iz8H9xVmpVrqqZujPYUm2naSqOatI7gAkgZoZVJg8E+sVFdTjOJP1qDgBM/oJgUAXCNpMY9yKTdkqj7+/vNAq8raJFJOLk8kRxiagRfWADIn3MUk4vdIBxHegA58c9jWa1JkC9PcmYqifkqbblJgjIo1qFqSEKBHWgv27kWFomCCVCYFI+Yi83rWYPQHE0Ak6X+JSR+p4p21sLphvYlR2mgutK065aU28rcGzzWtcuTavNMh2QrvQN6tdOW1qSlndI5rGPXd6LlThSoCeIpQ6XtQv2w0lJSOM0H/0ypX8x+4TjJT2oL22uNPsrRDSiCR1o1rqdo22pTbvxRzMUQgrxp+HUtAG5OcGDSS/Fze8rLSR2+CnVJu+Lf5u5CBz0FMo8cPpZgj5RQMWXjlSf+o2Y4mOaeP8QWgdvlkk9fpV6nAbrxbb3aZVbgg+1VOqahbXbf8ALlBP0qKp7fY04VlYnkZzU79SXm9+/wBMVBotBkaa0UiTHAqxCQoyf0qjhSJn9a4f170A+2TPoOPpUCqFQQEweAMfWgg6OsRPHrS5BKiRk4oBGBAx9KGsZJHA69qg8iZPavKTOOh7UEVBQEAiK03gI/zrgHomM+9WalXWphPnZXn/APGkiPr2irSOcCScd4qDhSowkkEdKiuQlJ3KV8gDQnFgDaDx0oFHln1PahkBIJOYHEHP3/rQLXJkE8fpVW8eYxUCL6sn0pV4c9aBdatucn0qh1FSvxyZ6iqJXK/jCRkenSmypH4SU/mA6YoF1uvLSE5UB/rTVtbl9IVnPHagtdMaLL6UKJAJitgxpyEIS4mDMHuKBbWdQeADSQAQYwOKjpNrfXjzbygYSetBv2PIVbgPFIUBmTFUl67pTLii4UGMTVqRS3/iBtBLds2gJ4G0ZqgudSun1kISrHYVFcbtr24P/Scn1pprQb0p3LUAPfFBJegFOHXQD3mp2+jWKF/z3kkZ4NAydM0IQC8DFcNloZVhwR3mg5/h+ig4eHtNLOWemhUoWkCKgI2zY7ICwozyDFMW9npj0ha0pHvFAu74etHHiWHiU+9CvPDym2SEHd1wZFUO6O6zbW6WlmFpwSTVs3tWJSAB6UHgRAgmRUHPinJ+VAulPxEGCAPik/favKwqJAHtQQUkDoBzmguJE8ZFECgqMc5+5oSh8cdBUV6O0CKksbcTQDcyeQPWtL4Dj8TcwP6R+9WalWurqQLsiRujj5UoSTMiP2q0j0cwCD6V4RJ5FRUFAg5yD6UF0EZMQPSgWXycfKKgpUiBQI3Co681X3WODJ7d6gQeITJJ96VdiTPNUBcMJkYpV23Z8hb61DeOJoKQILwUrnbxRbPctJCjH/NBaaAhp8qZciVcVYv26tP+FBkj9aBlCZYDiY3CmRr6mGAhK/egh/iyH3Qs5VOZ4FW9trrzaNlvO3mQagmu8vbjK1kT60i/Y+coFb0H3oOof0WxTDzkrHIxSz/i/SrbDLYJ7mqK26/iA8JDDaQe4EVXPeNtWWT/ADFCgTc8RavcKy4rPTND/Eao4nLioPI70AyNQBI8xcV1RvWwCVq9qAxbvnEj+YqIxnj7x9KgDqSf/uKI9OaCDt3fMmNxA9TXhql7IlxQ9ZoGbbxJfW0AuKPpVgnxpeKTtK8UHk+IFOncv83vVja62ooMK+L3oLHQddceuyy8SVcAk1owk5O0j1oBqAHIVjihKkEE7h07UHnAISDwBQiZME0Al/FiAfvpQyAokDnueTUECCOa4pe7B+lBxZhODBPFaTwD/wBe69QDVmpcWurIm6nPHT2pcJyZHv6VaOKGJjHtUUjJB59QZqDjoPMCPY5pdSoRBJ7/AH2opdSY5HoZ60B0iOQKCuulALmQaSu1EpIgcVBXOFcncCfYUuqTmIHaqBLkHqZI46VT6i44l8NlUoWJoOshlMNIPP60K8acslpJTIJyaArFypCw40DPWKeaulur3Pqx70DL10lDuxC5QOk0JDDt2v4AZPY0FvZ6KppO51wI9DTiLzTNMEPLSVDpNBX6l41tgkptRA4HWsxda9dvuKUHFAH1oKu4vXXVncpR9zQw4DkzVB7e5bECI9TTTN1bkjfGagsGn7Mj4YHzplLiEJwY+dBy0uG1vwIn9K5fltC4xB7mgAnWGbZO2RI4BFJXGuZJbGTzTgWD7t2YQCPY1Jy0eQgLJJnpQTtkhEFbZ+f37V65DZPwxxP+9AshKysAT71b6cw+VHalUdCB1oNX4X051F3+IdSBAgEn79K1ilBXTPWgAVHtJ/2qBSNw6+oHFBxRkT/xQVjMAY7kc0EDGagsGI7z9/f/ADBwg+XJSCczPNDCJMx85oIrBHtWn8DEG4uiOwk96s1KtdTkXeBMgDik9m3ARBHSKtI4B8OUweJPWvQAO1QQUueFcdhQHhHXrxRS61jbzApR4gCTj0oEX9oSZVnoYpG4JT6x1ioElkFMz9OtAWoGT36VQuCDJxwc8VU6yACk/LjrQLpCkOIWBmZ96s79xq4t0bjJTzigqbpwN/8ATPH6VNDy1IjIoLLT7QPK/mr2j3qyd1S301shspUqI3daCi1LxDd3SylpavSKr0N3dyv41KIPQ0DCtOSyncvniaWftlJSds9vagU8lcwM0VFspQkif0qjircpM/saj5ecc96CRLjAB4j5V1N6+MbsHoKC40BKvOLis9cimdUt31oU4lB9DFQZ0tLdf8szuqxtdMbbSVPEEiqJI1JttXlstCeJipB99TkFO49gKgIu5ZU0QpMGq95QKwJnPFA1YNpW6gED4ufWvp+maSwxatnYCSOaB4tJZMJwnPtUVnEqyO5FAMgA4AT0kc/f30ryogwkDuAPf/egiYHxKAwRwc1wFET/AFe1ABRzzHyNRIEEYmoBqT8UzOeOagqZx04oOLKigiBNaXwH/wBS6PoP3qzUuLe//wDnHr8PAGTS+1JAGY6ff0qgZSUpkCMdRioKVggH371AEzJOP1oa1wnMkUUo6sJzMegpVagpJAJz3H9qBJ4TmfWKr7gqPTHrUCrpEEHgc0m8fzDv1qgeSOv39/cVV6ylSkCBmYoCBDZtknrFIOlwKOd3rQStbZThk08W2GUyYJoE7h91QhoUI2Fw8guLUcfOgHY2+5wE5ANX1uEoUEBMiO1AS/Y3s7o4Gap0B24OxCJI9KBS4ZfZchxKsdxVlodivVr5Fqj+rJI4oL/XfAt1pzPmBe5PeayzFqnz9p5BoLU6aw42mQDUHtHtWhuCQekUFpotkyohKAPbtW2/wBhzSSCn4owIoPnN/p6LS8c2oSVjipaXpb2oXcOYT19qB/WPB34cJVZgSByMZp3wPorVtdOv6mhJ5AByKCeveHdPuH1v2kAdgKw2p2/4W728UD1namWnEDM9K+q6eEqs2iMmAMdKCS0yZgmP0ocf+IjtQcP09O1CWCcCcUECZmIJHbpQsiYIoOJUo9RH61DclXXA7T71Bwx+Wc8UNR+lBAqO6IrUeBh/OuYOAlNWalWepnbeE+g/alzODMJOJjNWjkqIjaPXGKDtSk547gGZqAbh7Z7bqAsc9fc/fpRSdwSY7GlFpUMxIA5BqBV9Uzk0o4oZJoK+4OCO/rSxzIJiKoioBNV2oq+AlQzPagrluLWAkTHQ9KmkpbBKvqaDhulqOxuBPb3ozdg+seY4TBzzQdtZF0lvbOau9WSLPTSsASrtQU2hJFx0AntWx0XRG3gCpO77/aguD4YQ4iAnpwTQLfw1b2rkhKZHWRQT1PRLF9qFtyfU1VW1ra6QvfZgJc5mgjqesX102WnHysERtPSqW205TrhUBk0FmjSnAgfDtxS93Z/DGfrUDeg26re5C9wgHM19G0labu08vAAEZqxK+eeOrRdnqxWlJhSvpSul3flwAkA0Vpbdbt4kApx0imEaUViVpKR70Dh01ptlW1BJjlXT1r5N40R5WqKgfc0B9FcSu1TJymvo2gPedYIIMwenpQNOEidue0VBJkmRBPAPag6oE8Zjn0oCkkmNoM9xQDVjOMCoHrQewev1FeWkRPEVADfhQ7ff9qgQSZEg8yetB4wVYEelaXwLhy7Hon+9WalWuqp/nyfekyNoJ2x3MVaRFJBwE+3wzUVH3+/sVFBPO4mgOnkTMUC70ASU4+tJPqJSQCSTUFe8SAAYMGkn19P2oEnVTgEfKgLVmR0qjiMmP1+/vNVWqbVvBOUiDxQJqUhtBIz/AHpJbqlrgqJzwTVFhplq4shQQVdoFXtnZvvJKJOBgVAlaWxRq/lqgEHMirvxg1t0ZKkCRGYFBQ+FkSnbkxzX1PwlbgtblcCgvbpKENyIB7CqG7uC2smJM9+aVFfc3qlJiCQO1Vjjbl04AlNRR7bw1cXCxuQYOec1d2fhpFk3KoBPUHrVEHrTaCB9KzuqNltasY9eKBRu6CDABBntW58JukshQM4EGkHPGmlpu2PxAGRmI4rLaFpQccjaCaVGxsbFNs0PhHpiuklxzbHH9RHFFOfhyGZI6V8b8foCdVV2mqhPRHANoxxW68Gvj8MpCskTUVf4WT3J7VBQjkQaDnOCJPQVB0SdyUhMdhNAFR3GI9vv74oakke/WeKCIFRVKsUQEpIVO6Tk9jUtsCBnvANRUCABzntWo8EABdzHQAfrVmpVjqp/zBwaSwEwBgVaRwQkkQmSe3NcXBHTPU1FAWDmD+9LrO6RigTeX8O3kiMkmk3pAkkQrMjFQJXC+THrSDxBk9CaBVwEHkH59aXUAIA/LPH39/WqIyUp7+5qo1kEKQR26UFegZ+JUVBDKi9IGJzNUbPw8W0MmUwYrrd3cN6gdqFbQcbelQJ2BU7ry1rGQKvPGbaleHUKGSYkCgznhv4IkATxX03w1dBu0KZA98UDj+ob0RPWM1WvfzlGAc/r9yKDjVh5udivac9fSrnTtHShQUtOf0++aRFqryGBtCIj1j7NVuov71jZiT0FWkQS2gMlazE9zWV151jzCEqBPWKis8U7nY9fpW98KORbpSYnHSgutU/mWCm+ZB9aznh9SUvLE9Tz7mrUadBSpAEg4rrbKJwB3zmqGrhCUW5Vx3xBr4P4+cLmsOARKSRUpFbox/zARI5ra6Ao21+ls/1gVFatCtoJgnnHeoqyMSJoIDgiMeowPevRx8KooOFI7QOoIz9aEsDGJ/8AEdPuKASvSvBPM0REpBV715QSkgEj0HWoobmJA7itJ4JP8y5HYDrWpqVZapHnkxOBmKRCSZV9P+aUiBgkYT9K8SIHA+VRQXDMgbZ7Hil3lp/8QOZHNApcbciP71XvlJMmMdZqBC5OD9KSdB6GfQc8UCy4CiODQ14yVVQJtYSsmcCqvUylbkp4HE0CRb3tyk59+aYYYJbgRI5oNT4V/Dqd2vqAHerq+RYsrBYII71Bn9JbS7rb5x+XFWfi7/8Ab4QDJERVGR0F+FcxGK+jaKAbPdJxQOIB4J5+/v500yynE4HoaC2tLb4QuJI7ffpVin4RtAgz9/rH3xqM0rcRGYMCME9qq7t1CTJ71KsZPxF4hcT/ACmFx0qrsrG7uf8AMO8dJqKZasC4rcOnatr4W00oZDqpIA6/WkSrlTSSXt23IJkcVhrS4SxqTje/qelWkam3BcSknmMx/tVg2CUx9/eKQe1S5DFi6Vc7T6ff38vz/wCJ3/O1Z1QONxpSFbB0NXqVRjdit1cOBl63ukjB5qK09u6H20OD4iR0NTUJ6fMUHIJhUD51xQ2iB15n3oBpIUnEDuE8feaiqB8Shk+h/eg4pPQZ6c0MTMUHtm45zFQWAkFIwKgGoysk/StJ4H/Pdew/c1ZqU/qcfi1QBB7UoCQntxVpA1ETz8qiTOJx7VFDeT8ODnqIpZ1JEkqyOsUCLx54IzH0pS5PJB5nNQV78gRSboSQcxA6H7+xQKukkE9TS4APKjEff9qoUvHvKRtH5lcUs8Fi3AMST1oAtgJIE/rVn+HLbEhMTQF0q0dfWr49uOJ49KMXXWH9q1KO3rQPeHADeOrjJRmelN+KZ/wFQScHp0OagxujJ2wfWt/4fut7ITIiOKotWnAVAdsCrS1WkISN0dgOtBY2zoKQkEGmy5AKh69f7fT741EI3dykEgwB71lfEepJaQQghUjoYrNVg3LhZvPMc4Jk1qbXXWFWgYSQMR6VAFrUEof/ADJImZitroWtNItNm4cZ6ftVn4Vat3LKrdx2RxXzu5WP8bUWyY3TNWpGs0y4+BIJ471cWjoUeQZxz0pCqPxvflqzUAqCRPrXxLU3Cu9UruePnT6oCTCwoHg1v2QLnw82s52jB+/apRd6A+HrEJJG5JAP39asjAiEwSMQJ+YoPDaZO3J9On9xmuKhQ/LtHGRE/eKCIGYxKcZ4IqJBAACSkevH3zQeIPznrUSBJMSeomg4cSelDUJ5oAn4V7if0rS+BxtVcj260mpVhqY/zSsEiBSJx2HvVpEFHByJ9s1wkGCDM+lRQludARPpSjxWPi2qSkcdZoE3VCJI+XFJXCgJPNQV7yse9JukmYP39igXWnkH6Gl3EmSe36VRXPoLtyFTgZ5rly8SqIkigAwoOPDBEHpVs++Etp3Higf0B8PEpQBT1zZsLlaufQVAt4cWEX1wMwEGmNeVu0hc5mgy2mJAaBFaPQr3yklIUaoure8E7ir9at7S8Chzg/rUFmxcjmeOa87qABgKz71RVatdny1ET8zWMurh24fVJJHSKCr1JACYTyRxVMtd42okBW2gIzqLyCCuRFXmn62+lI2E5HTFBZp8V3aLY28nPpRNFaurgquFiRzPfNQaTTbrIAMnrFXaLraiZyOo4qjFeNtQK2VAHHaa+ZvK3O8znmkHd0CQa2HhS6DtotpXalF7oDnlXLiDxux7VelIUqYgKzH370HFIHJAiRwMVzAOSASOee9BNI3QDAI59fvNeKEn3HJ7UESMdPcCKGqOM+1BAmTJ6frXCCMEEHscURE4Tx860XgyQu4xiBmKs1Ke1MH8UfiPsaQI6FKZpViOzGQB6nmhObkZE56c1FCOe57iKXeX8MZnsQf2oEnkyOv0JpG4gJiagQdAEDkClXCAMH2z9+tBBsJVO4gAUjfOJb3JBwaoSZX5gUvoMil9u87iYnPH360EmmEtJxE9qMlty7um2SCBMe9Bs9O8MG0baWF/nH617UtPebeCACUHpUFfprAZvrhJPxbfrUtYKTpCgoEn0oMzpCgu3UDyKM1cKZPODk1Q+xqAWIKo+dXel6id8EmZ71BdPXhQjcTAjpSatQBO7digV1HUELbCdxO7uarrRkuKkp/N1iguEeG7dVuXX4EZAmqV8WLa3WwlBA7UFLq6LYNEspkjrR9GSPwZWrGTzVD1kyw5cb1pGczWgtbhtFuptggKIie9QLWrjtu+VKUYJxVirUwW/wA0ftQZfxO6HGiqefWsM9AWYyKsHgf1q68PXXkqTmBVo1ls4W7pt7+lZ571qEnekFMkHgkVB1SDHABJx3qKwlUCc8RExQeTAGeD6EzU5gREHptExQcME/7R/wAUJ0AxtBHtmgHtVjBPyr233+dBAjHTmtF4LA3XB64FWazTuog/iVfDik3EYnbjtGDSrAVqGc/2moFYSmRwe1RSzqus46daA4lQVmFCOJ6UCb6xsMHrGJqteXMmePSoFH1ZM5j+1JrJ71QlqDim2pT+U881TP3DtwAgc0D7dqu2tk74G6BmoeVsMDiiiN2xUoVMHynUKR+YZojU2mu3KGkB0lQSIAOYo1pqqnrsIcOKgSt9i9XuVTtOw4mRQtczo7npQY/SndiVj1NWYti7aqeHAMYqhRG9onn39aes73yCVqMRQXrutt/gUkzJ7GkFXpdbO1UE9qgLplou6UkGTVrfvW+lMpQCFLGaCnu/FDqkFClAJ4FUI1EuuOKUr3NUTlDrZQRM1L8Q4xb+U2lRnsKKhbak+yrKSByJFWNlrIbUkEnJ4JojUWt5avW25zKvSqm+u4WUo4H2KgqtVuAu3O5XT2rKOSpRIGAetWDxxHc03ZKKDuB7VRrbO58/TsfnRkCtP4fvU3OnpSrK08pNQWKoBG4BJGfy1EwMnBiKDskRnJrqTClQYAzQeJ6b/SdpqAIJmY74mg8sgemf71FKNwwfnE0EHQc/Kr/wZ+a5+VWalNanIulBJxzS+ds/tQLLBMgEfNP+9LqkKySc1FR3hQI2mR6e1LPLAMTPagrbmdxV09KTcUOR0qBG4VGQSJ7c0m4sA5xOPaqFbs+YlSCcfQULSbFt6+QOYMmaAvii6Su8Qy2ICBmg3DjabYLJJV2oO2VyF8CT0iuWxKtQhSTtmZoNA7cMpgQOOlVtvdeXqI3SAOpqCw0x0qvrhfdERXNWV/7M9OJzFBitMSo7j3NaVja1pO0qzJM81aEggLbUdomeKVvklKQE96Dru/yUiYIzn2mndOClwkicZFBcm8bsGClEJVFZvWNRcde3FUz0FAj+HdvCNgInrVtpHhrcdzznXqaC8R4fs2zu84D6UJVhatufnCh6/f3FQFutPtrxhLbQynsKz2p+Hbi0WXASRyKoFbai6woNkkDiri0H4psq5igqNSUU+Yk4kQJqoiQaAaYUZ+dN24+Hj51Rf6GQglByDirnR3PweokKIKVd6g1SIWjf8MdMcfKunPM9/cUEYJGYHqBFdk4MATmSOfuaDwKlHIievQ5/3qJmBJH0oIJClElUY6ETRJKSQmQR1I6UEF8RtJJPCf8AStB4SABuIjpwIqzUomp5uV/ClJB7c0oSQDhP0pSBKIg4HzoTglO7amDniooBxEdPSaXe2hJMEEDMCPpQVlw5HQZpB0mfSoFXTuIIVA96q7y+ShzykfER1TVCI8y4uPKbUSeOKt0Np0q0Kj+dQ57UFZbhV28SpO5RM7qVvGnUXJQSSkHFA9YJS26kq4Tz61Y3wZ3BxpOTwRQDtbS4uXJKZHM9KHqrJbvEzhfWgtNCRsDy15/l4np94qGrPAaQ5k56A1Bl7falgpHJOKbS+VDZuwMxVHVJO34eJr1wAGwIKscUUk+tRcAyB2rQ6CylNt5xgwOtEU2sXSlvLCDg9KqmkrduEhWRI5oNtpjFu3Zp3JBURzS+pNFCFLbUUgdjUFO5qI/IHCVehqbNwV8kx3qi/wBNfRbtJdUondkVZPXbd0wBtSe/FQYnxJa+XclxoEdaPoF7sGxR9DNUQ8SNbz5jXCcms+t3EJ+dWAaSQeactF5AI59aC4snC26gnirpZUlSHQrtntUGr0+5S7ZgDkCIpkAkAqgDurNBBKoIkAfYqRB2dyREdv8ASg5uI6EntPWujI9OPv6UEF4JgSZ/qHvUEqkkRmg9uBImB6itF4Q5uZmZHNWalE1NRVdLzugxSbhO44NSrCrh6ARPpFCUsgiRBjqM/WgHJ7x6xQHlwD09KCvfSMgQaQfUASDgjmoKPVL4bSw0SFzSjLf4Yb1iCoZ3VRYaQhpgquHAJORVXrmoquFkT7CgHpVwpAk8z9aDe3HmXJAEqnNBZWW0kJgCe1PuKRvSDkxwc0FppuoW7fJEjvVdrDzT1yFo/p+lQMWHmG1WsE5xkUl4id22KW0kyeaoza3QmAP0pvT0l27O7Ijmgbv0eSgpHII4pd5wpbAnIoA7S4ARzVwm7/BaUUrJkigzAcXd3wCT+Y81cv6Wtjy1gDORQWVq4tLYCsf3ol04DZu7ldJ5oMjt3XBHWeJptvcFDOaC309xVxDQyOwzVs2SyqATkRAiKBPU7bzk7o5qmLRacUtEgD1oHFvNP6e4kwSEkVnFMeZJQDIpABKTvKetGaMKkcCqLFlalKTzANX9s95lsEHMRUFxoV0rzVNk4q+BIHE+3IqD2JkACOSMTUkmTnBPpNUdURtwI9e9RbnEnIoJbZHJjj2+/v0GE/FMAHGB8qDxRPAMjMdq0XhAz+IGZkYjtVmpXdTKfxbnSDVe6oARtMdhFSqCs5OR2zXClOcgmZwIFAt/UTwB6T+tKXaoIAJqBN1RAMd+1V92RtURz1oM++lpDqnV/m9aLpbSr+5/nz5QzNUL6vd7Hl29v+VBgRVXZoDtxD3NBZqtmmRKU/KknbUlZdRkn9aCx0dLi3kqWPhBirldki5vAEKEx14oA3unqtFkHCvXmq9ILrh5xQX9uC1ZpRgEn3rPeKVlPwgZ7UGZcWvec1Y2VwWmQ6Dx9aoO3dm7X8cGmy2gD4jJ7VAxp9mkOKccG1uKr/Elw2tQZZOAKBXTLUtHzVj4ulXjby3gEkkgYzQOeUQBuAT6qqv1NxW0pTxQU6bZzzQvbz6RR9ii5gHBoJWz67W63gdavbV0XcErieaCd84UFI6RNJXLKfwjhSTKhIFBT2a5S42TEk9fv7FB00E3DyOkH0oFHEFD2fnUig4Ij7+zVDlknBJEQKsbO4CHIUfSoLu1WWnW1pPX4vatI3cJdaCuneMVAUOfBIUDjt+1c8zEhQie00HUrkjInuMURtU0BCQehxMfX/j61BUSBn5GPvmqOSNsgY7Sav8Awenb+J9x1qzUoWpHfqKwZgcyAaRuTCztMxUUHcYkgD2GPpQ1qx0+mKALi8STx+lJvqStwmefT77VAo8oA5OBVJqWptNbkoG5R9aCjYS5e3IbIOTjNX1ypFhbpaT+YiIHSqKNSR5ilqgzJwRSaj5boXMRQNNvl5YbAwqnHG/JBTxQHtFI2ETCuOtP6aXE3oVtPOD+1QF8VLdQEriMZqu0NkvvDen83NBc3akJWACAEcVjNevPOul5kA1YKvb5ntzRQpQbDKIgn5/WqGGUm2AJMU/aJduVbxJTzioHNSvwxaBlBG7qR7VRNWzr7vnHv3oHmwouJQExtyYq1aZ8odldBQNMOqUkpc4IwO1AumElsk4gYoEgEA7cT6811u3KVEwSTzA5oAvWxUY/UUW2T5RB4CcTQPKUbpHG6Olc8pWUFspniaCicb8i8VKcHpEVy3Ulp9a0HkTQI3az5hUeSanZq3qiPrVDolpXw4qRTtIVn51Bc2LxLISSZHB4irrR7hRb2LJkmoLILIOYz2FdWdue+JoPBZzM59MH50dlXwx2xmgKpZ6VxJk5kdfhE1RIgE7Z+v7ffrWh8I/kfPBJBqzUpbVir8a7gbZPWq1UD+kexj771FBdWCYAA/vUFHPeROaBV1zJIM9ZAj74pO7u27dtS3YAHMd/71Bl9S1Ry+WWbZW1Gc0G1twwFedKlHvVDOjMg3fmxhOTSutvhdyo7hE0CzqgtmQaGwlK1bXBI/egO20lpzc3xzBFEvLhS8qIn96KhYvqKpUZjMirix1JKdVRuACQODiiGfEV+3dOBtIo+jWpDYUcdjUCGv3P4NCwDE4rDvOF1wqM5NagmyraMc01aI3kuYwKCO1VxcBPrFa+3/C6TpgK/wAxT1NQZC5uFXN2taQSknGKt7daUWW0iDmgjYoBlZMmrazVvVtJyOJzNA0pKANshJ7zSV+8ENkSKCFlZl1JXBIHWnxahtvdHv2oI/g0uEkkZ61J/Sf5EwY55qDmltoS6EKwlJ/qq7vbBp0IW2n39KDPa9ohblxAkxWUlbV1CgeYyelUH1G0K2g42JHpVfaObHADxVFsmFJBnI/evKTIiIA/TrUFhpZSHQlRwTH61bXC/wAHeNqb4MTQWyXkuEFOfSpyCciPUioJpVAIHWiIUlAE/p8v9KAgWCPiMYqSFKSMkgzQS3YJVCp5zWm8J8XHuMff3/fU1Kr9Yc/z7pzlRiq64WIhIgCcVKpVSychSZ6KjAoaVqSTwSfSDUC2oXIYYUdoJPSs3qDL97KlrOztQKJtfJny2yOu41xbigT5mDFUXWjsts6Y6+omVDBrOfhFXVwshUCcUCz6VWjhQqTHpR7RlTsqHTtQN2rYU8lCzyetWmo+H0utoU2qBFAG10QNtn+YJ5EmpNaehtW5Rz0j796DjNiq5uUwrdnpWgKfwdkdyQmB1qDB+KNT/FvlpPA5NUdagm3znintN/IszA2x6UoY01sfiCYiCYxVhqwcu2CRMJ6VAC309DdqlcfmxmhXp8vanviKCytLUtsIXP5uM1Y+SllkcboBg0C/xukqSvaE49KUuLdbzCjnpmgvdKDbWmlJBKwO1defm227cioAXS1izQpudx7VY2innrDapKcDJJoJaVZi7dViNo4FNLtnkLhuQoHFB59BW1+HfHxkcmsp4r0AWiUup5IwIqiqswpxHlqMp49aq9SYSzdEN0BbVwt4MkU8hxKh+XPqaDwWppQUknEdPv1q4eu0PaeiTLiKCw0m5S6wAkytP5qsErKuTUHfN2qP/cOsURKuOvrxQESqPlx6VMqlI3An1NBJC5xgVqfBxlp49JFampVbrbiUX7oUJk8ng1WOObiqOT39qlUuoylU9f8AWoFQwnFQCuGw4mFCRSa2W0/BticYoBvBCUqKABCf1rNvBaipZmJ6VQ/56v8ADdiT8MdKqGLvyXNxI5oFtX1BNw4DGeTFE0l9YP5sc0Fg7aXAuEugHb3Bq5avFqtigqzQBQy8pe5TsI6mhOqJPlNndJgxQXOiWJt0ea5jrmqPxZ4iIUphlQIOIFBjFqK1FR5NcrQkBinLNwAQYzUD+mplRI96dXchLTjKsg9Kg5buedtRIhOTSN+Cu+A4Hb796C4s1FbaUTARzNcvrlQcSgHMcCgZUHGrPzCZ3envVpp9gLjQ3H4T8IoFtOcCUOIUJMEZptbbYt9ySN3XPI+xUHrWzLkgiABip2JUCpue4xQWdkg2rvI+LODV1a6f57gcjnpVC2taYsLS8OR1rH+I3FXLakK/pxQZrTiU3flqn1pHWUJav1ACAc0AVp3IBSKm1c7QehFBMPlpIVyCcU2h1brUJkTQN6VeKsLpKVCQeTWjZeS6kFHXpUB2m92UiPWipgYEbetBNJnmRFS56zQTbPSZ7elavwUqWbgcwoZ7VqalVmtbV3rhOfixVY8kdQCPX7+5qVQFI3f1RFQV859Kgio4ER9/YpO4UkiOtAteuRZqE/EeKpCtCbdQWfiqiKF/+3KM/eaot5fdIT9igettMDwyJ96Mi0Nuvt8qC70u4LxDbuERE1zU2m7dwLZXI9KgSDtzeK8towmYJFXej6ULRHmvyfU1Qtr/AIiatmi20ZIEACsLdPKuH1OqJO41YBV6qOqM0VlRJioLqwUEApPOTQbxz4yZqDmnOEOe9M3KCHQ5EielBZWw8q0K4gqFLWVq9eaqj+oEgZx9aDR61bAIZt0CDjAq/wBHs/w+mJtyPzjPSgzz2l3CFuqQIAk/Kaf0+wU4ygqkyR0qC+Nqi2RtIEgZ9qzKf5d8tROEk81RYWlwm5uQUniK01lqLLLaWlETwaRFi8pq4ZKFpBKxieJr594itU296UbRCulWkZXWLBdo8H0QArIA61T+IT5i0OCMjNSKTt1KKSDOBmipaC1QKobQztHxiAKdY2JAJHsKg88je8ClcZ4pqyuV278LPwjJoL63uUup+AiiBZKiJ+dQEQqckxFEDg5Jj5TQFKsEiZ9q1Xggks3BOMjFWalVOrInUHIP9WRSLzm34cUUBZCeYT3oLhJiOP296g4t1KFHdx71X6hcNkkIxjkUGe1HU1NLPUDGaqLi/cfUTG30Aqh7TXw6ytlR5FcXpSrdSlICj8qDiHn2jCkwkVNd1vTABmgCi8eCtiEqp61065uYcedKUSMTQXiV2WmM/AoFaRiqrV/Er7rfktAAcCKDPOFTvxunn50o5AOKoiMGu+tUcNSaVtUCfr2oHmbkyDPzAqayVI3+k81kRYcDasEYMwDVgtS1sJgSeaB5tSlsoQqYJir2yaZtFtOKyecGM1AW7UXrsOmecZrUWTgWu3g4gzVAtQuGmlOpB5H0pyxCBas7QNxieKDnilS7ParIDgzA5rGFTm5SikwrqaUjlre/gLoJ2hW7oauXrltbYeByrJFAxbeISlaQs/l6GqrxPdC5fS+CfhzFBVXbydQtvLUlJKRisnq4MbUxg980CNqRJH0p1LcSUjJqhu33KQN4nPWjKbVO2IEYjFRUUlbLw3IxPNPrDbySsE0RK0ulWqoGR1q2YuEuJxMiJqBgqO2AB79a6ndHBIoDAkJIyeuBPz/vWt8BGWLkxkqEmrNSkNXATfOqBJJMT04qtdAUZwaKXchSCVQB3P8Aakb2/bYTCFAgY5qDP6nq5IndjNV41ULB3K5qhS7QHlFUgD17UqW0oRg0HLR/y3grsa1elajbLSBcqAB+dKLVQ0JSZW4FE9ODSzqvD7YnzED5VAhcXmktDc2pJ/vVZea0pSC2zhPAqirdvHXFCVk1NtKlQSd3vVHLhW8BI4HQGlVJg5696Dm3FSCBFANQz1+dcqg9qsoVRk9ewzioIs/E/tMRV+ylAZAIqUWmnsoWltCiO8U54gHkuMtokGQTFQMt7S0gzkiautNdIW03/bmgX8pVzqCwrgZzjNaZttm3sG1qVBQRVgpPE2rjUFIYbUlRRj4aWU0n8AJgE/Wgz103vf7R2FNInYkKJKeYPSoIXSto3ITHzquu7ouo2HKgKBazdSl/aTiqe+bH4laTkd5qirAAcPf3mrfS0pd/N2GTQPFoIVOIHrUkOJCwpREA0D6m2H2pQuB35iguJDQg4Pag9bON5kBHvXm3iy8Vp/KD9aB+wv27hzZxH1qz2eXkjBGD3qDhO4jJAPXith4BkW9yMDKcdeKs1Lha+YL148mScyBVFqLv4JyFQYopC9vg6yCYSRWa1K5JVBPpUFRdp84YPqKR8k7sK9vv74rQMN6UbRJ9qggblDd9KAq7VCkBaMT+tLuFxrhf0NB5L61YBP1rpUVCFbj86ARakmDijoa2twSJ6UHEJBcAxk9TzXFrUhzy8gCgK6jagHmaC8n4J75iaCDadyQKkElA+XJoArMnFRqg9ukcmM1LdtBE81BxClBSSkZP3/rV15u1tO5XrUofsrmHApJ/WnLx5V5tMZ6UDlotS1NJJwMH2itLcuIs7dl4wCkdKgjpzoW+X4yrvTNzeOuFTe4pSeYOaoorZaGNYcbdE5xmr02oXYLeCpAnpQZNaSVKWehij2yg4khRjbxNQBfeATBj/WqK5c/myDQDSr+bvBpG/wAPlXf1++1UVSEFb/I5q8sWC22CKUFfC1YSSB1NeCSER34E0U1pxKTtnJ6UxetlZ3CZ7UQklta1AJkRirBphPlwrtQQsrbyHipszVi5qn8ko61BC0vWlgblAK9TX0DwApLltcrGYUkTVmpcZzVNbXaaw+N2AvvWd8S63+Ke2pVNFVyblRZQN8kHI70rqgG1BHBA60Fe+ClvA6ZpJKiFSaA7bqQPWO1CJIWJ4qgynNwj+1LqRBzQcSkD370VpKeVkiM/f31oBrTDpAOOM0wiY2g/L796AaklCt2fX1riiHCCBkc0Et28RyAa5tBxMx9/6f70HW0BBCjH1+/WuPFJHGRQJkZxmo1QVg8gVJRE1B1lMkCn1EhpOZkYoHrb+WzM5PSaKxcrMJB61BpdIYStCVKweeYoms3K3ClgKwkxjrUE9LvS0Eo+HGKcurz/ADCFoMp69uaCu1pCVvJu21wPQz+tWrOoqGgKAIyO/PeqM5+IKXCeUmu3DpaCVIEpVxNAhf3ClNYInnnFUzlyYgmD3oJsv7RBxQL47yc8YoEVfy3Acc1orAJdaSAQMUBnW1pB2kbfeoBcp2qABPMdaBu0aQjaTBkTIo9xtSOn+lAmw8ltUkfPvUnL0LgRAHSgK05tQSpMynj1oLjiFKUoqyeR0NAAJSVYGTX07+Fiiuwu1E/1pH6GrNS4+f8AjBS29auSScr5iqN6VHdnNRQvPIUJ44oly9vSkbuRzNBJpoLTkUhethKzHT1oFwmf7xREgAwZnjBx7VR44E/r/evJz6ex9f8AU0HUIG4DkEff39kq0FsE9fv+9QDS0peRIPtTDbcY+/vpQQcbnPHr0pdxG0QnP60EUgpyfrPrXisx1I+dUdDkzP2ant3D9o++0UAXWoMGljzmgm0PQmoqJCqCaFimk3MgTnFA9bq81Enj1pyzMupwCDUVesXIRdob4ATxS4dNxqyxMAcTUQu1dFu72g9YxV4XkK0p1So3RIz6UFLeXDjGjNuFRO7ir3zArwolaSOp5qiq8ubdK56daCtwqTBPAxQVl07uJSOaqLglK6CSXQGt0Ust8zzVEFL8xSTJOatWHVNNBIPyoJOXzkQoY7mi27vnAcgnmoLJZU0Ewff1oT13KUifpQTba3oJ+k0uGVF3A60FipuWiRwB9/3qqeUsvQD9TQM2yTIzmvp/8Lk7dPuh/wCSc/I1ZqXGP8RW6bjUbpRTws1mrxCRuSkelRSJYPUTBoLoKVCJ5oDsulBE9qBcbnFTyPag4hoGAB7CulpIORkUBGmCpGQKE4jZ068UHUCIMmRxTts1vjH6UBzaJCAYHPahrR34opZ1JA9qClG780GfnFEcU0DxihqZM0AVJKfaptbgYz8/p/eqC+XuAn9vSlLhk7sUHkDaiIzQDzQcoqSRnNA1ZOKKiAcDrVlpbkLk8g8VBZpdCVFyeMUq48tl8OgwDzQc05RuLuTNOXV8GVG3kQRECgK8lN9pIYBny6Pa3IOjfhQ6PhJx2oEbm+8ptLIMEYqN6S00hZ/rEzQVjR3LKv0pG5O65IzE4oIOJ2jbFLOAkxyaoNZslZJqwRbLgQccdRUDNtboUdqufaiOWxbWnZj4s/f0oLtplLjIJGaoNRQpm4xwCf8AigttPdS4kJVExRTbHcTE+tBPYtLZSExMSTSD1osOF0pyPSgIwn4SraR0r6P/AAuVusbsdlp6+hqzUuMv4gU01f3ISudyzIrLXoHmEjiailgenXrQXEAmQCKKilpUzBx14rj6AE4ie1EAZdhQSrn1o0Fa/h6nigfthDUR9RQHWtxnrRQC2oGIMU9biAfSKIMp0mEk46VEoCqAbjKVJkfIUuGz1IPyorxbJ6UFSFcp6elEDKEkQRNDICVwn6ffv+lAwzEQQZ69ooTyJGfpQLbZUAOKWdTtWQOKohUgojHSqDsL8sKI56U/pTm1KpqBlV1CoKsTmaI4tLqUgGR+9RUdMe8m52g8/pUbpxCrpRM4miGNPfWA6UGQoQKWbvC0s55Pegi44HHUknin795D9o2mRKExQUxWpOTz2oCVDzd5g+9B64eSpRMe1KI/NnjrVFhaEASnp6U2m4Wkwo44NQONuthsKEE+1CS6tT4EmJ70GhtlpWhKUnkUvqFu263ECep+/nQJWjiW14MEY+dONXMnOc9OlA7+KSGT8KZiJpY3HxAqAioBocQVkwI7c19D/hfB0+6IEfGn9q1NS4wviNl06rdGDt8zNUl25tUQT7mooDXxcmprBkUV1CUx8Rg0ncuAKiaITSjzHjHfimSgoxQO2jkpzgUVCPNWQM5xQHFmnbJIH1rqbcoG2PoaDztqvZvjAzPahIJIyIoOrAB+H96G5tPOD60Aynt8vWhPSII5FFDdktg1XqKvMif1miHA7DI2g7j1HWotEOglYMfvQBfT5RlHBPM0m6lUnGKoGRBrlUTQelM27mwfvUHXHjuETz0o7VyPKkfmiagjZXJ/FAqOB0qRWXHnldMmgctnvI00K/qIqtU5uc3ZzQOWm13MnFDNyUlXxcHoKBe4dChgye/eg7/h9hVA1JkTXWk96CysWgltS4xHH395ru3eY71Aw3arPCo+WKbbt4GSDHrQNMObPhkiiOPqPxZggTQKPbRKgIoSLhaZyfSgfZWlxsf8dKDdSkQPegUbuCDE19Q/hG4XNNvR0DiY+lWalxR6othy/ukkZKzBFZTVrUJdlPvUUihJC4jH39/Km0o+H5UUF1OcH3qtukEmQc/eKInpYBeAWo+k8VY39uAtOMHqaAaW9qYAriXywrPB70U2i/bI/MCegqCrog4John8UDbmeSPpQARtP70EFOBOOTQy9PIFBHeDxBPM0K4eQhPxGOnvRQ03DaxEzSr6QFbon+9EeC+ij7/f3+lGaCnMAZmKBoW28SqR1queR8ZSEwfv/WgWebPME0CBEmqOpqYcgUHkq3dqIkkf70E2UgubioDrzU/MCWliQSSYoCJcDlhtKoKaWaQAYJxQHQ4hoQlRzzmoOp3MrWcEnigXz5ZJmaETPNARKhtA71NlE7RBz0FBYtKLbYH19e9ESGgQQAk9z1qCztVtqRCVAE9OZ9qXufNZcPbsDQCZvSt8JPU5q+t2EuNJWDJPMCgC/agJ/wDKPlVPeeYhZ+CB3oJ2lwpEEyOmab80PpzigRuh5ZlHHvX07+DJJ0y9mZDiefarNS4yt88lWo3AB+IL6ff70lf7lJmQY61FIhkDP71F10owATQTTCgQe3XpSyrNSiSQQec0CwbLLo2jgzNWaHgpo7+nFAFKwVqI68UN9tKx78UVXusuNrCgpUffFHQ6S2Eq9pFEPNJ3NyFc1CSnAJFFCWrecGf1rm07ok55oGEW/wAMjB9qrtRRAjNEI2+8O7RPanVI3VQMsQvmB1FOMLS0BMH3zUBH7pJTANJSkqJkZ49KAVyIXG2J9ZpBeVE1YPV3bP8AbFUSQIPOOKMtICNxNQAKs4UflXgDMSYmKArRMGFRFTnPf9KCTu0I3Aj5VBTspAmgi7lvFL0HqctsqBjg9aB8KBTEcCpsw4SCkfOoGrZthlUlas9RRbkocRLZNBUKK2nxAJE1c22pFhvIwByaD3+MpcUEjPeev3FGWW30AqOfegSeYSVApPB70MynAmioF0EBBMzX1L+DiAjS70CMuJP6GrNZuMRf27jesXJVmVTUXBvHxGelRXjCUmRA+lKtNocf79IigK/ZlDpUOJkUwlbK0bThXcUCrlukqwBmlLj4FbUgx2oBBRnIijsqCh3NFRvPLUCB1qpeKm17s/6UQ2xehLYBOPaircDiCR9aBUTJJJg80dLyQraAB+maBppycfSo3FulbeTB70FUWQ29z14ou/aZ/WgG+4QcYzxQkvq/qzQS8xR4PFD+IZk4/wBKobBacZ2xSFwwUudDQBUNpqSR0/tQSUODzUi58OelAFMKUMUQgAff33oIpURJnnvUi4AkHmg4jcr2rykFOZoODcrg1L8OqJJ5oI+XHSj26wMczQOpUEETmcUy02QjcOo61Au+Hdxief0py1QtDYUrPpQCfIDqSoAAUdAbeTExIiioqtUM/EFT7UJ24UMJVQFbdKhOfrUbhRDWEjNAgFGCqDnivrv8GXPM0m8EyUrSP0NWazcZjUHmnNQuT2WRBP70qlkr4MioortissqI47VXM27jS90wAfpUDvnhxpTZneRgzVS5bvsXAcUfhqg34hKgI+dAu3EqUSP3oEyC4pQBij2wUhORJg8GihOKUpUCf9aGq3KkxAM80Qsu1dbykkCi2+5IG6gZAScEGfrQH2yFbhHvQeafLfwzIrz14SjBgemaBQOlS8mBXVbvzfvVAlEk5+nauBMnFBIIIzz9/wDNSncU+vOPvvQTCxny+es9KhBXzzQBebKVwRXNmPb9aCLsnFQiPzTmgI0kE4qTjaiQMg0Hkp2DPPpXktBSgOlAw4lDcDk0J9IWkBOMdaCLba05ieOlMO7iyJSQTk0ECwVImD86hbwlUqGBQFcfIymMGm7G+QYSr5CKgsQpstEqGBSCr1Ie2BPwigI+82sE96WD+zggCeKCC7pTmEK/eutt7cqkz1oCIcKSKlcvDaJMCM0EGB5iCUyTHFfVf4KMqa0rUNxmXh+xqzUuMNf3GzVrkdN/WntNuEKAEGT61FPrkoKQeelVl4FNypWOwqCsU8rzd4iaKm781BQsH0qhV87RCAJilwFKT8Qz7e1FSZSUqJPPWmC58EcT0oAFMK3GpCfSgK0lKsKHSkrsBLsJ4ojjawMGvPuiINBXlxRUTNRK93JqgiB8Mg59Pv7ipbuQYA6ZwelBFwp6EntXWcjGflQcUVHBzHMmvBpSz19aBlpKUpjhRGag4w4PjSPhHSoC21t+IMESrtXXLIpXEGI6UAXLNXTk/L/ihC0HXn9KDyGggiMUylgEfCnntQEFknZKwJoSWAhMgfOgihlTzskVZNWLaECQYoOq09Cc98wTUvwKn5iDt9aCTtkG2tpHuKrjYyonb3yetBF2yVAG2PalzarTlOfXig8q4dCS2cUBRUDumqOB5cY/b7+xXSVKEqNB1hxCVTPzph64KkDZzQEaWptAViR3oF29v5561ByzfUgwPpX2L+CqivR71RMy6n9jVmpcYzWLJX419UT8dJsB1lwBFRV7ZLJALp4ya5qX4ZaMKHy61Bmrx9pK4Rz1ii2iEuCSfpVDDts2pJKTMClvIEkCflmgi4yW1GImgEknrRUsqwfapITJj96CSkTgVWXSXkvQBPqTzREfMI/Nj7+/pUHnEkQDQLKWE9aHwP1qjwcXxFFCX3BCUkmaA9vp77mHExPere00FwgkSffFQSuNJW1ynNBS0kY2SfaivM2ra3JNaG20JD9sDB96ID/gptypTY3FPApRTALgCxyTM9agJdaY40zvSgwRNVzNk444r4Dz8hVBVaSpR3JRuPoKGm0etz8aNtAUHfuQU5rytNVmUESeTQEY0p1B3lEJ7gU6hKNkTEUAnSk4BxXmD5AKwBQCeuA6vJkcURtnzIUASIyBQeuLFwCSgx2iq923cSYKcd6BJ63+L4hn3ilnGIE9OaCAZxiuhsRmqIvMpOUjrz+tD8pacDFBJKnE4UqR2obxBMzn0oOsnEgfSvs38Ej/AOy3o6B1P7UmpcVGpNp/HPDpvwaSVpiNxXMbfSsqRvn1MHYme2KVUpbolRIn7/tVC7lkXQCB7EUzb2BREyAKAyylGNwFRKUbfMSTxQJ3N2SdscdqAVJCufrRRh5QRIIJihLeSiYMelAq9ehM5/1pZdyV5Ek0QspaiQDPpJqSUz9aoipjd0+lEDQSmJAoCWNul56Bx7VpbLTG20JUpI+dQe1BxizaJABI49KJoLr18sGCEzgUF3q1rstN0TA6Cs9pzzK7sNuJyTUDup6G+j/MWzavKP60zoV8+tQt3ZbjGaC01GxuLVpb7SSoERis0nzXbwLKI2maDQ/G/ZphGB070BdkhWmrUw3/ADQM45oF9NdUh2Hm896sNaYZ/wAOU8AJ9qDItKAXvGavdHKNTf8AJA+U1RdahZItbQtwJjE1m2Ld9CVqIlJ6UA7Oycun1JiAKPf6elhvbvyOAagRs9LcddgHjma1+m+H22mUuKIn1oLK00mzuHA248Ee/Svav4TtW7JTzSyoDr0q8GCv9ODbpTuTu/7aVc00qRJSI5mgrVW3lqKRQHm/ijr60HkNEjif1oqmilMkfOgUuU5MCI5pUNKWYgx6VQVLS2zASa+v/wADJ/wS+n/+5MfSk1Krb9W67d77uJoCnwlJTOD2rKq6/YQ7kE/CfpSzJSJCkntCqom5coYQMD2obuqIKMCKBJb4fyFUldXT7BgTtmgXF15pO6Ae1HlGwwrPbrQKLdU2skOSO1RNwtZIHNUc8hSxPf5VNtgpGeO1BIsbvTHWiIYyBOR3+/vNQMItpQYMEDiq51J3HBgcCgvNKsQzbh1SZUa0DhLWnBShGOKCt0nSHdVvl7wpTZq/fLWnqTaW7XByQKgm48pQS25wrv0qo1zSW7RW9gwpWaB/Rddu7RtLV23ub4+IVcanpjV5Z/jLRKW1HOBEVRV2Wtv2q/w1wnensa5qV5bKUPKbCN1QStdYDLZZ2gzjmuJu0Il1K43ZKaAVo4h97zwpMcwKmdZauyq1W0ohJiaCi1i3RbLJaBE9OKN4aeNncl0HJAqjRi7U85vfWNvqabcuNORbEBIk+sxUGddv2mrpXk/lVjPNLuFd3dJ+IgevWgvtHdtWn/LeQZHWK07QZuUQ2dqT61RQ+J7BdqCu2uI75oXh3X1qaNpcuFXTJoEda09vzS8lzcgnGa7b21u/ZlIVCoxPWoMrqtk4w4oBPJpPTGPMu0ocV161RobvTm2mw20JWqDSVxYP+RJQAAOtBUO262295BzimLKxQ83uSmSB0oCKtkBBG2SK+m/wdY8jRroGMug47RVmpcUF4E+e7MGVfWq95RBifnWVCUShO09uDSq2NxJSY7mqFLskJ+Lkf81Xup8xKtqjn/egA0h5siD8ppl11Qah4AE4oK1xSUqJA4PtUQ+rdg4iBVEHCpXTn04qbTZJTGI5oGWypKvi+zimAAsSBwfv7+xB0DpmT+tRLClCRMehoGLHcdyeffNAdQE3QQRyR69qDZMae4Rb7UDZAmveIgPMZtkYCgBPzqC008N6da+WnK1J57VVtPJTfS+EwTIBoHL65trlxCGV5HrxxRvIRf3bbCinfPbmgd8XWDTNg0GrfaU8mMHFE0+8Rb6Y0hZORVCNzaM3L6iEAnnjiq290lzcVN/EAJqBJFsVvGVQcjtXNQsLhLQKgQn9qANg4LYgQcmetXXh+yQ7qBUSNpMwaoh4+0827qFtiUq7D+9UNhLTqAoYV2oNRq1kUWTa0D8yeg/eqANXASsmSOe9BWM7/wAWUnHEVZ2SFpuk4JnHFBr0aP5VsLqT0NLXGrm2b2oUT2qCmu9QubsncFntImj6T4deuFebIT/egJe2jyCGFqxxB++1KXVldWvl3CFS2CArPTrQWv4BnV7bzG4kJzWEu2lafrBQD+U9Ko0NlcAPJUv4gU8UXV77zGtqG49qgotTUpNtKkESKe8OFH4Vc8lEA1RTam8tu6jdg96+rfwhB/wF5R6uDPyqzUuMvcOy66pR5UczSLxntj7/ANayqCfyypWZ9vv/AJpd91QBIj/SqEX5UgzkGk3UIbSVAgH1NAot8oXImYrjinXRKzx1oAOxuMDrXW254B+lUFS0kmInOaMkIAiOKgk2kOztOI71FlK23whXSgau2iSkoE96abKEt/EOaACXEtrMQJr3kocum4TKifv+1FfQC040bYKjZsEjqDVTrjalazbzwRPtUR5h5T+quNZhGaobm6K9VcbVPwnigIi5Uy55iFGRn2q68MakpepounCJSeD1qi81zxOq7bNqptJSDAmrNGj2ytDbuisSEzTUxVaRfsOKcLiQDOJ5qGpaxbWa1DbO7rRVew2L1Zea+FU8U+i3vHGCSwpxCesEmoKjUbZ9Kwhtk7+gimmNMutPYTc3O5KjmDNBeaVp6fELOx1ZUE4BJrt//D9KWCq2cBcTkAVridM6Pomo3LPk6gkhCBAB4NZPxW4jTbhdswiDJHvU4KBhBccLhGatdMDqXY2znEiorU2+rXMBl5G1uMj0oLrenl4KWeTMA8/WgZduNLab2oaSVRwIpKx10o1DySQlM9BxVA/FV1bvohJVuAg13TWfP8OPBULVkifagQ8PXzlpbutkqkYxWT8QLS/qqnDzIPtQWtg4gsSs5AxVjp10gtlboBSn0qCj8UXiLlva2kAcQOlD0N5xtlKSRHFUB8QWxACgZntX0/8Ag6sq8PPAz8LkT8qsS4xmou+TcuJKog8igeYFDfOPf9f3qKBdXGzIIPoKTReByZVFBF25YQk7xP7iqm6dccdOyYFAMmcq5HtRWgonBwO1BJ62O2YMigW5lRTQHWkpGKLbN70nd8qCaGvJVIiPTFS1NAaS06ntkigura1Q5opuVDMUvatJeQuBwMUCdyzCgOCKA4XWVJeniM0H0fRbg3mmtOOqlYAxAxjmqjXw5+OQ4DhOASIFB3TQ2LlTyE5V8ulVup6Ylu6U+kAb8ZqCvUoIMKpi3fFuhKkHNUGeuUqZ3lUqifenE+I7pWmm3Q4QAIoKe2duw/CVGD2NaGxbtH0TeKO4UD7lg4q3LmnrKAnPUTVv4E1N9+6VZXKfiQJynMcZ+tIVbeItT0zSf5vkNreGfT3rMuaxe+IhsFttbGBA4+VWpF3o9wrR7VTQa+I9QKrL7xFftvbmQomZ4qdDDfjW6CAh5kpMZMRSzmnWus7rnbuJ5kzFO9OKW+09q1uEpSn4RVppOipddFyhYCBk0V3XgFu+WysYP5hxVWzavbT5iiZ6moGbO1Tv2rVPavXenoaX5qSCoDn/AE/Wgr33EOMqWoTGKe015xOnKIG1ojI7igQHxOLWj/pmsvqMK1TB+EqqjZMaAq60hL9undAyRSKNDv3GlpZbUkE85oFNY0Nyytd74E9aFptt5rPw425E0EH0i8/lESU4OK+jfwmYUxo1ylQj+bj6VZqXHz/Wz/nXYgJKo6GgtKAajtx6VFKvNlRMdeaTdbaaBKlQe00FW+6pa4yE9KaaACBAiaBW4JScxPWi2Typg/OKouWmd7JESaqnmfw7w3JA9qgZdQV7COoqbCCQAkSfQTRU3kqRBJgDNPatZ+ZoSLhKSSAJjNEX3gWwVrejP2iT049asdJ8I3LTamVtBMKJk4H/ABQUXizRVafdAmDiYmayt9cykNg8nJ+dB9D0gK/wi3UEYEEkc+tO67aNvaEp9JHmSPeoKm1t1W+ntXDpKZ7Cp+IbJxdkl5sfCodOtBklWlw64RtMDviiqtnFNBIkH3qjirJ4NgEEZ60e1sylsbpNA/YoYD0f1J5EUe7tkuKlKiM1A/pmoPWzIREp/enb+/RoulOao2gNrcg4nn1qii8PuXfirUSpwqUic4rbWbIsHk2zJSTOIFBpTZMrZBcbG4Dk81nbiwDT6ntkpT0irYkJXTNlqbZDCQHE4oGg7rS6NlJJWeOIqKj4k0q4bQSls981T2uoXVrZqbBKSTEdqCtRd3rj6nFKKwTTpvHlIgmPaoCb3GUBQIBid3f2oJ1dx1exwkz1I5oJPJaTpalBIKjRL+48rRW7dDZ3OR7VQ3Zac6vSNqRKwM1hdYZW1d7FJ+OczQb/AMB+ImNOtPwt9GxQiTxWsvPEmh2FoXA4iCJAA5qypY+b+J9b/wAa3G1yicDmqq2uV2TW1U5xmoq20PT1vqXdrA2QSZOeK3v8OFhzTbopyPOwe+Ks1K+bXbifxb28f1fF70ldvtoG5CSgVFVblw8ZVuHFJkKunBu4nvQdUx/N8sKgd6Z2C3wIOOtAtdjzFCAcjpUUt+U4iYyaDUaSx5j7SlD+X1J4o3jPSUNoS/bpJAEzQUOn27l1bmEkkcR1qz0VCba6AfTuSTkHrQP32ku6jeITatnySR8Ueta7VNCt7HweLZSv5hE85mgyHgrVD4e1ArJlsnIrSeK/4hNJt0mzbKVHkjM06cfPbnX73UX1LfWpY7GlLVk3V8kbSqTmg+n2V1FkhlKQEpHQ1y3Q5f3PlhR8gZVA6ioCIYReXyrZUllB+GOlauz0i1urJLSjKUVZOpVLrWghD8sNCBiRFJueHGm2vNUQknmnFVrzVg0Sl1aZ4zTabbRl2hIfQk9xNBVrGmWyioPgkGk7rULcgeX8Q6GoBDUnkOpCWpR/2jmfv96h4ivbi+09FutBQkGYoNj4TtGtL8Nl5LJDqk8wRTL2rN6bY/iyyVOHJURVHtH8X3GrnYlGwHEAYpq8vXWYaddASrvTqEbmx8pIuLNfOT60PTrhH+JoeWZUmRz1orXqVZXyAXVTIiFVjfEtg0lwhhoqT0irUjH33nNEthJTJk+tLC7eQMJkd6ipMfj7txLbYUN2O9XiPB+qBDbjihxgDrQQ1bRtSabDcnaMzFWzjtt/gbLLrY84RjrQWWi7mGHHXpAiR6Yr5x4geFzrS1JwAcCgK+pKkpQQQY+lQ8hy6a2/GoJHU0ANGJY1NLKzgmPSt/4j8N6Z/g6XmsOlO7dNBikK1C0ZLaFkt9R6V9M/ha35ehu4iXZj5VZqXHzG9WFXbxBkBVVWpXO5OxPw8VFJm4GYGaYsEBx7YMj0+lALUleS4ptvkUmVOTBmPeqLNm3CLIvLMkdKRXcFw7xz9ag1fh54O6WNqfjHFahyzTfeHXFqO5YBOaDNeDnbdnUSxdAATBmvol3oGhOWJuNyZAnBoKG58TadpSFNstSpIkGOtZ658XP6qspUr4T0mgz96+U3OcSadbsRfNSVA4oF7rS27VClJUMYwKsvAmnC71BXYCZ7Cg0t9t01hzeckkAintKSmz8MP3jiQouERHrQJW9ybTTRdKyp2a7b+NDpzX5ozJoA3f8AEly5SUtohXSRVLceJb66cOYn1ocKlq8vHSVEn1JphGj3yvhSpQ/ag8NBuG3wl9UZq20/TLIPpQ6pP0n9qg0a9BtChK2vigTxWQ8Q7GrttB+EBXFUbTVXA3otmloEjG7HpSGtusuaAtG2SP8ASgynhTW29PeUhYAAOZpnX/E69QfS2wk9sUGt0Zt1Oin8QCCR1xVIyvZqJSScnkdKDSN+UptJS8pJ96ZVoj120XEOAz3NOdRnNZ8PKzvOeZFS0XwUbhkKJkD/ALqcVotL0C1smytSQVA4Pc09+HeeJ6oBxGavEE1C1aNirzDBE/misRqtlcJu0O7CpoGdxyKUier64wjS1NIVKyOAeKwFohVzeFahyrk9air5y1ZbYKlGTExNJMXGwqgYPb79agq1rjVAUngzNbG7v3nrVtEqI2jFUVo891fwN/D69K+gfw1StOjvboy7OParNS4+PX75TdvEHlXXtVS6S4r4c/WoqTLW4STx61YsIFuEqUQflFAW5sEXKw4pUTn7+lAvLFFs3ugH3FAVaf8AI7yJQBkdKpg3JWsCAcxQaXwIku3qrdX9XFbrRgfxj1or8pBwcUHz/wAS267HWnA0Qkbj+Wuo1fUFW4bD69vvQKG3ubpzcp0meZNOM6aLQpV/3Cfv6UFZr6T5qVI4JjtFPaM4tFsFKOPSg9qK1vIPxVdfw0dcS4ttKoJGJ++OKC48XAlgIUsbp6Ymi3d5t8OW9mMlQBIoCNWStQsWmZCQkfOs5qnhm6FwSN6m46d6CFn4XecUJQodc1eWHgpxTwWV4nigum9JsrNJCincnmIri9RsrQYQlZHegotV1MXzkMCFHiKb8IaFdXupea/uSkZ+IUGm1+/a0dBt0spJ28gV811+9TepDxlJBmKUjS+EtV/xTTVWzvxeWPhzTTTaHErYeWlKDjIoMlrXhtK79SLNcp5O2rrw34WFq82/cLnZnJoLnxNr7QZFvahPw4war9GYN4fOUIPXHFBY6ihDDYhXxe/36VaaLcXztmEsuAdhJmkRzWGXmLFbr6/i9a7oOqLGnLG2e6iIpgrdV151hsqAkJXkVa6R4wZvChnyFlZx2irKcA8YautpCUtTBwAJqqXqz91YItQJUvr1FS0YrW7Z21vChZPPJPNd05ALietFOvWrj9wlpKiBzjrQNUt/wjBST8Q6VBn2lzqSSQSJz61ptMRc6i+UtGAhM1Q9pDF05eOsKHEia3fgS1Xaac+24ST5xIntVmpXwu5X5l08rgbqJbMtuOGII6VFBu0LaeCE9TUboOpSgyY6CaByz89bIMQIodwtaiUKKoGeKB2zt3lMkEfAB8qVes1B1IggDmgf8PLFprba09/lX0JhIRqqHgClKxQYr+KNkWNU85uYXkk/SqK1UTbpnJ60BN60KBSAfenEKdWpsLBIPWimfEWmBenJdQMpHNVmjmLNTavzdKI6TKdpHvRvDOo/4ZqO4d+KDQ6o4L8+co7uxrzxUuzTk7k8VBK31JVslJSqCrmtE34osUMIZWBuAkzFUNt69p77CvLbg9wKqXdUfbUQ0rHpxQVLouLm4Upe74sQDTLGgvLWkKKoOYJOag0un+ErS1bF6pSVFHKav9NvbVTa9iNmwZMc1qfiX9ZPxlrFq88WwAVAfp71gb1KX39jYlJ6VKsOaK45pj+5QIbOKtL7U7S6IDTgbHXNBBptTfxsObj1zmvXdxqamVArKR0qCqc0+5cRuDm48xzW08B6patJGm3YAcOAZqwpvxRZpthvaBUVcxxVXpOpv2A8507Uzx2oiWp6pca0DtVtSs4Hen2n29N0pFuoDermivLs7S7034doVMkTzRtHe03T29ykJCzQWluLLUVLdfQFJiRWc0du3PiR5DgAQkkJnj0oil/iNpq0agHmTKDmRVVpzbZWhSlAEetFWgC0vbm4OMEVW6slxYKnI+fSoMzIXqKAjma3fhqxeaJWyfj2yaoLOqWl8taWyCTk1t/BZfVpjhuBCi6as1K+FvW4JdG4he6IHX50zpNvseCVCADzUVY3zdul4SUSRzSremuajepDI3Njk0Fqhi2YdFsSNyRWf8TfBepZbBB5kUFjo12LZAS5yaW1y7QjKQEmgqNMvXP8RQpXG6vrd/dIb0e1uQZXIHegrv4l2yHvDrF5GduTzXzuwWFADtz6UFiGwXEo6k1eXNgWLFu48sgAZjNQSSov6I4TlQGKzWiD/OuNnqaosry02JO0ZNUCm1sXJKknn60GgsL4KQGyen0qyUo7AnIBFAu6guJkEmO1G/A2xt0kuQ5OZNQWWj6eofETI6QcirH8KlCgpQgDv19qC2tmNOlvetKTiri60hpVqS0ESBOK1Iisf024b05QBMqxumaoW71VrZuiADnIOZqKyd+44/dblHgnjpmrDw9ozl7qLaUJ+UUG+c8H2qrTatSQrueBXz7XvD34a5X5SwQkwIpZxJVa1+LbOxvf8hNX9jpt7coAWpZB55oq/stIbZYUpcFQE1mr8qZvy8yIUgyAOaC707XUXbSW7jJOIJyKhqmmuKQVokpOQKCusrkWbrTbiSQOo6VPxDe/iXE+T/TEZqANnqbza0thfwnsaftml3j3mJKggfKgtTcm0aWjeCr0qeiaf57LtwVbXDJHeqM740duBahClSsjrmsIleotOT5azPBE5oH2NW1BoQ42e0xxXbi4ub1B5BIoK5myuGrguKwavdI1i5tndwUqAO3Sgs//AFqlt0yndEzIma3/APD7U/8AFNIdd27drpH6CrNS4+Q39p5t4s2y5BORMUxp1i68sJkhR7nNRTep+HS0wXHXYV2mhaJbamEOeSNqON/egr3vxFnqO+5JBnJNXd+jTdUbQ+HAHkgSO9BWOMst3CRuECk9WshcvpUlfw+lAi5aIYcaKVSQcnGPv+1fUmUfjPDbCEmdsHGYNALxptPg5LSzCkDEmvm2n2w3KX0HrQXNsG1LQ4B8SSPnV9eXwd0wWyRKzwKByx0k2mhvu3KQlKkyJrDeH/Lc8QkT8BXQfTX9DsXn21JA2xmc1VeI/DtidymiD6UGTubBdlcCAQAODVzYtKurRQQNyxzQQs2XsgtylPJ7U5a6Jbag8Nl0rf27elQai20VvTmAfMC1ROap7vUm0XnlwJB+IGqO36rW4Qy/aOErSfiSP1rSWurlzSkstAlYTHFIha61JT1gLfyyoiZ9Kx+qOHcW04j5UUki23/Dyo8Rmtx4D019hfnvNhKUjk+1JqVba3dl5tYYcnaIx0rB3b7jinAgFxQndPSlIrtOvAm/KHNqQD1NfStDYtrq1AQ4ASJgUhR7jRfLtHPJclcEjcJmvlOpP3dprDiHU/CSetWzhK5bOJS8HMJk4HEGtO1fly0CQvIwYNZVXak1vQFpgEdulV5UojaowQOZoG9JsPxCxAkhXatLcWTthbb1LCQQMzj2HrVFTpSHbp5SnDKe1a5tdultDFtlQHxH96RGI8VvJf1nyUqCwk5AqzvGbG1tmklLe88zyDRVQ/cWrkobZSFDrHPyqWhf4e47/mEATiBQLeLWGLMy1weIpXR9NZet1uKd5TOaCt/ws3F2tFundzxX1L+FtubbQnkH/wDvNWalx21/h1pNutSg/cqKu66Zt/A2ksP+cF3BV6r/ANqvlOpP+CtMf/6jj5//AN0wx4U01hlLSPNAT/5808nS+peCNI1FMPB6e4Xn9qUZ/hxorSSkLuCOxV/tTydFc/h9oi29u14H/u3ZpVX8MtIP/wDIucf+Qp5OhH+FmjFYWbm5MdCoVotN8O2On2ot2t6kj/uNPJ17VPDtjqVqq3dCwk9jxVA1/C/Rm5h+4g9JFPJ0xbfw60a3iFvH/wD1T7Pg/SWlpWEOFQ/8sU8nTuq6Pb6nYGzdKkIIiUYNZmy/hdpFpcB9FzcFQMjilh1q2dNtmWQ0lJKQIEmuOaVZOJKTbpz1HP1q8idVWpeDNN1BUrU4n2M1zSPBWm6WpRQ484FdFmp5Xp9Hh7T0JWkNmHOZNJ2ng7TbS485pToMzBNPJ069odq8sKUtziInmq5fgrTVuqcK3ZV0nFPJ0aw8H6VZNrQlK17+So5pu00GxtAfLSvPc8U8nQ0eHbJNyp6V5/pBxSt/4N0y8cKyp1ueiSKeTr1l4N0y1Vul1yONyqvEMttteUhO1ERAqycS0l/gdnCwfMVv5lVL2fhfTLVS1BtSyvnccfSp5Xquuf4e6Q/dm4DjzZJmEqq+0zS7fTmghkEwIlRk0kOm1Dckg8GqC/8ABmm31yX3VOgnoDirZ1JST38O9MdP/wAh9IHABFGb8Cae2naLh+PcVPK9TPgqxKdpuH47SK8nwRpqUlPmOwe5FPJ01pnhex09RUlS1mZgmBTOqaNb6iyG1qW2B/2mnDoNl4cs7O2UyhSyFdTTVhpdvYtKQ1uO4ZKjV4dUKvANirU1X6rt4uKMxApq98H2t2oKXdPJgcCKnk6Ex4F01p0uFxxRIionwFpm/eHXBmelPJ17WfAljqiEpVcuN7RE7QaBbfw7sbdrYm8eOOdop5OmtL8EWOnKUpD7iyozkCrjSNMa0q2Uw0tSgpZWSe5pJwtf/9k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9" name="Picture 2" descr="ÐÐ°ÑÑÐ¸Ð½ÐºÐ¸ Ð¿Ð¾ Ð·Ð°Ð¿ÑÐ¾ÑÑ ÐÐ°ÑÐµÐ´Ð°Ð½Ð¸Ðµ ÐÐµÐ¼ÑÐºÐ¾Ð³Ð¾ Ð¡Ð¾Ð±Ð¾ÑÐ° 1613 Ð³Ð¾Ð´Ð°Â». ÐÐ¸Ð½Ð¸Ð°ÑÑÑÐ° Ð¸Ð· ÑÑÐºÐ¾Ð¿Ð¸ÑÐ¸ Â«ÐÐ·Ð±ÑÐ°Ð½Ð¸Ðµ Ð½Ð° ÑÐ°ÑÑÑÐ²Ð¾ Ð. Ð¤. Ð Ð¾Ð¼Ð°Ð½Ð¾Ð²Ð°Â» 1673 Ð³Ð¾Ð´Ð°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72753" y="744939"/>
            <a:ext cx="5271247" cy="36536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57920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ÐÐ°ÑÑÐ¸Ð½ÐºÐ¸ Ð¿Ð¾ Ð·Ð°Ð¿ÑÐ¾ÑÑ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9144000" cy="51434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3757417"/>
            <a:ext cx="3419062" cy="1009846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schemeClr val="bg1"/>
                </a:solidFill>
              </a:rPr>
              <a:t>Михаил Фёдорович приходился внуком родному брату Анастасии Романовны, жены Ивана </a:t>
            </a:r>
            <a:r>
              <a:rPr lang="en-US" sz="1400" dirty="0">
                <a:solidFill>
                  <a:schemeClr val="bg1"/>
                </a:solidFill>
              </a:rPr>
              <a:t>IV</a:t>
            </a:r>
            <a:r>
              <a:rPr lang="ru-RU" sz="1400" dirty="0">
                <a:solidFill>
                  <a:schemeClr val="bg1"/>
                </a:solidFill>
              </a:rPr>
              <a:t>. </a:t>
            </a:r>
          </a:p>
        </p:txBody>
      </p:sp>
      <p:sp>
        <p:nvSpPr>
          <p:cNvPr id="7" name="Овал 6"/>
          <p:cNvSpPr/>
          <p:nvPr/>
        </p:nvSpPr>
        <p:spPr>
          <a:xfrm>
            <a:off x="6985225" y="411163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endParaRPr lang="ru-RU" sz="1200" dirty="0">
              <a:solidFill>
                <a:schemeClr val="tx1"/>
              </a:solidFill>
              <a:ea typeface="Theano Didot" panose="02060603060706020203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985225" y="895664"/>
            <a:ext cx="180616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dirty="0"/>
              <a:t>Въезд царя </a:t>
            </a:r>
          </a:p>
          <a:p>
            <a:pPr algn="ctr"/>
            <a:r>
              <a:rPr lang="ru-RU" sz="1200" dirty="0"/>
              <a:t>Михаила Фёдоровича </a:t>
            </a:r>
          </a:p>
          <a:p>
            <a:pPr algn="ctr"/>
            <a:r>
              <a:rPr lang="ru-RU" sz="1200" dirty="0"/>
              <a:t>в Москву 2 мая </a:t>
            </a:r>
          </a:p>
          <a:p>
            <a:pPr algn="ctr"/>
            <a:r>
              <a:rPr lang="ru-RU" sz="1200" dirty="0"/>
              <a:t>1613 года</a:t>
            </a:r>
          </a:p>
        </p:txBody>
      </p:sp>
    </p:spTree>
    <p:extLst>
      <p:ext uri="{BB962C8B-B14F-4D97-AF65-F5344CB8AC3E}">
        <p14:creationId xmlns:p14="http://schemas.microsoft.com/office/powerpoint/2010/main" val="3707189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1470025" y="1647976"/>
            <a:ext cx="6203950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49"/>
            <a:r>
              <a:rPr lang="ru-RU" sz="2800" dirty="0">
                <a:solidFill>
                  <a:srgbClr val="4E361E"/>
                </a:solidFill>
                <a:latin typeface="Merriweather"/>
                <a:ea typeface="Theano Didot" panose="02060603060706020203" pitchFamily="18" charset="0"/>
              </a:rPr>
              <a:t>Россия при первых Романовых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58777" y="2595527"/>
            <a:ext cx="2557463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3276602" y="2595527"/>
            <a:ext cx="2555875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227763" y="2595527"/>
            <a:ext cx="2557462" cy="900000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rtlCol="0" anchor="ctr" anchorCtr="0">
            <a:noAutofit/>
          </a:bodyPr>
          <a:lstStyle/>
          <a:p>
            <a:pPr algn="ctr" defTabSz="685749"/>
            <a:endParaRPr lang="ru-RU" sz="1403" dirty="0">
              <a:solidFill>
                <a:srgbClr val="4E361E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4" name="Прямая со стрелкой 3"/>
          <p:cNvCxnSpPr/>
          <p:nvPr/>
        </p:nvCxnSpPr>
        <p:spPr>
          <a:xfrm>
            <a:off x="3009902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Прямая со стрелкой 20"/>
          <p:cNvCxnSpPr/>
          <p:nvPr/>
        </p:nvCxnSpPr>
        <p:spPr>
          <a:xfrm>
            <a:off x="5934077" y="3045527"/>
            <a:ext cx="180975" cy="0"/>
          </a:xfrm>
          <a:prstGeom prst="straightConnector1">
            <a:avLst/>
          </a:prstGeom>
          <a:ln w="31750" cap="rnd">
            <a:solidFill>
              <a:srgbClr val="C61648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395609" y="2676195"/>
            <a:ext cx="249371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Последствия Смуты удалось преодолеть </a:t>
            </a:r>
            <a:endParaRPr lang="en-US" sz="1400" dirty="0">
              <a:solidFill>
                <a:srgbClr val="574129"/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  <a:p>
            <a:pPr algn="ctr" defTabSz="685766"/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к середине XVII века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256485" y="2676195"/>
            <a:ext cx="259610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В экономике и хозяйстве</a:t>
            </a:r>
          </a:p>
          <a:p>
            <a:pPr algn="ctr" defTabSz="685766"/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стали проявляться зачатки </a:t>
            </a:r>
          </a:p>
          <a:p>
            <a:pPr algn="ctr" defTabSz="685766"/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рыночных отношений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83574" y="2676195"/>
            <a:ext cx="244583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66"/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Они тормозились усиленным контролем </a:t>
            </a:r>
          </a:p>
          <a:p>
            <a:pPr algn="ctr" defTabSz="685766"/>
            <a:r>
              <a:rPr lang="ru-RU" sz="1400" dirty="0">
                <a:solidFill>
                  <a:srgbClr val="574129"/>
                </a:solidFill>
                <a:ea typeface="Roboto" panose="02000000000000000000" pitchFamily="2" charset="0"/>
                <a:cs typeface="Roboto" panose="02000000000000000000" pitchFamily="2" charset="0"/>
              </a:rPr>
              <a:t>со стороны государства</a:t>
            </a:r>
          </a:p>
        </p:txBody>
      </p:sp>
    </p:spTree>
    <p:extLst>
      <p:ext uri="{BB962C8B-B14F-4D97-AF65-F5344CB8AC3E}">
        <p14:creationId xmlns:p14="http://schemas.microsoft.com/office/powerpoint/2010/main" val="3242937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7" grpId="0" animBg="1"/>
      <p:bldP spid="18" grpId="0" animBg="1"/>
      <p:bldP spid="9" grpId="0"/>
      <p:bldP spid="10" grpId="0"/>
      <p:bldP spid="11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53"/>
            <a:ext cx="9144000" cy="5143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00457" y="1116105"/>
            <a:ext cx="5630649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Рост мелкого товарного производства.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98460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4369" y="178117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7" y="1911038"/>
            <a:ext cx="570605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Возникновение новых мануфактур.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9533" y="257073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2952" y="2563732"/>
            <a:ext cx="530791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Усиление специализации по производству различных товаров.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364369" y="336379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00457" y="3346705"/>
            <a:ext cx="56305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Начало формирования всероссийского рынка. </a:t>
            </a: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1804" y="825963"/>
            <a:ext cx="2000764" cy="3870894"/>
          </a:xfrm>
          <a:prstGeom prst="rect">
            <a:avLst/>
          </a:prstGeom>
        </p:spPr>
      </p:pic>
      <p:sp>
        <p:nvSpPr>
          <p:cNvPr id="23" name="Овал 22"/>
          <p:cNvSpPr/>
          <p:nvPr/>
        </p:nvSpPr>
        <p:spPr>
          <a:xfrm>
            <a:off x="367137" y="415685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5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1192095" y="4142859"/>
            <a:ext cx="5630550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Окончательная ликвидация остатков феодальной раздробленности.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58775" y="395076"/>
            <a:ext cx="902334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Россия в середине </a:t>
            </a:r>
            <a:r>
              <a:rPr lang="en-US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XVII 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века </a:t>
            </a:r>
          </a:p>
        </p:txBody>
      </p:sp>
    </p:spTree>
    <p:extLst>
      <p:ext uri="{BB962C8B-B14F-4D97-AF65-F5344CB8AC3E}">
        <p14:creationId xmlns:p14="http://schemas.microsoft.com/office/powerpoint/2010/main" val="5363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  <p:bldP spid="18" grpId="0" animBg="1"/>
      <p:bldP spid="19" grpId="0"/>
      <p:bldP spid="23" grpId="0" animBg="1"/>
      <p:bldP spid="2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7860" y="1986462"/>
            <a:ext cx="2961532" cy="1170577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В начале </a:t>
            </a:r>
            <a:r>
              <a:rPr lang="en-US" sz="1400" dirty="0">
                <a:solidFill>
                  <a:prstClr val="white"/>
                </a:solidFill>
              </a:rPr>
              <a:t>XVI</a:t>
            </a:r>
            <a:r>
              <a:rPr lang="ru-RU" sz="1400" dirty="0">
                <a:solidFill>
                  <a:prstClr val="white"/>
                </a:solidFill>
              </a:rPr>
              <a:t> века великий князь московский Иван </a:t>
            </a:r>
            <a:r>
              <a:rPr lang="en-US" sz="1400" dirty="0">
                <a:solidFill>
                  <a:prstClr val="white"/>
                </a:solidFill>
              </a:rPr>
              <a:t>III</a:t>
            </a:r>
            <a:r>
              <a:rPr lang="ru-RU" sz="1400" dirty="0">
                <a:solidFill>
                  <a:prstClr val="white"/>
                </a:solidFill>
              </a:rPr>
              <a:t> принял титул государя всея Руси, что ставило русского правителя в один ряд </a:t>
            </a:r>
            <a:endParaRPr lang="en-US" sz="1400" dirty="0">
              <a:solidFill>
                <a:prstClr val="white"/>
              </a:solidFill>
            </a:endParaRPr>
          </a:p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с монархами Европы. </a:t>
            </a:r>
          </a:p>
        </p:txBody>
      </p:sp>
      <p:pic>
        <p:nvPicPr>
          <p:cNvPr id="1026" name="Picture 2" descr="Картинки по запросу российские скипетр и держава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7253" y="756319"/>
            <a:ext cx="5226748" cy="3621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925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Box 14"/>
          <p:cNvSpPr txBox="1"/>
          <p:nvPr/>
        </p:nvSpPr>
        <p:spPr>
          <a:xfrm>
            <a:off x="693178" y="1874090"/>
            <a:ext cx="13420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Оформление </a:t>
            </a:r>
          </a:p>
          <a:p>
            <a:pPr algn="ctr" defTabSz="685749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крепостного</a:t>
            </a:r>
          </a:p>
          <a:p>
            <a:pPr algn="ctr" defTabSz="685749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права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7147318" y="1842121"/>
            <a:ext cx="13420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Ограничение казачьей вольности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546941" y="1834633"/>
            <a:ext cx="1289282" cy="755747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908184" y="1856856"/>
            <a:ext cx="134205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Усиление </a:t>
            </a:r>
          </a:p>
          <a:p>
            <a:pPr algn="ctr" defTabSz="685749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налогового </a:t>
            </a:r>
          </a:p>
          <a:p>
            <a:pPr algn="ctr" defTabSz="685749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гнёта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2274510" y="1853809"/>
            <a:ext cx="1383101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Рост </a:t>
            </a:r>
          </a:p>
          <a:p>
            <a:pPr algn="ctr" defTabSz="685749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крестьянских повинностей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cxnSp>
        <p:nvCxnSpPr>
          <p:cNvPr id="30" name="Соединительная линия уступом 29"/>
          <p:cNvCxnSpPr>
            <a:stCxn id="35" idx="1"/>
            <a:endCxn id="28" idx="1"/>
          </p:cNvCxnSpPr>
          <p:nvPr/>
        </p:nvCxnSpPr>
        <p:spPr>
          <a:xfrm rot="10800000" flipH="1" flipV="1">
            <a:off x="708804" y="2223142"/>
            <a:ext cx="494240" cy="1515542"/>
          </a:xfrm>
          <a:prstGeom prst="bentConnector3">
            <a:avLst>
              <a:gd name="adj1" fmla="val -46253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708804" y="1845268"/>
            <a:ext cx="1289282" cy="755747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22" name="Соединительная линия уступом 21"/>
          <p:cNvCxnSpPr>
            <a:stCxn id="51" idx="3"/>
            <a:endCxn id="28" idx="3"/>
          </p:cNvCxnSpPr>
          <p:nvPr/>
        </p:nvCxnSpPr>
        <p:spPr>
          <a:xfrm flipH="1">
            <a:off x="7940956" y="2212340"/>
            <a:ext cx="520648" cy="1526344"/>
          </a:xfrm>
          <a:prstGeom prst="bentConnector3">
            <a:avLst>
              <a:gd name="adj1" fmla="val -43907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оединительная линия уступом 24"/>
          <p:cNvCxnSpPr>
            <a:stCxn id="48" idx="2"/>
            <a:endCxn id="28" idx="0"/>
          </p:cNvCxnSpPr>
          <p:nvPr/>
        </p:nvCxnSpPr>
        <p:spPr>
          <a:xfrm rot="16200000" flipH="1">
            <a:off x="3303763" y="2251697"/>
            <a:ext cx="925001" cy="1611474"/>
          </a:xfrm>
          <a:prstGeom prst="bentConnector3">
            <a:avLst>
              <a:gd name="adj1" fmla="val 5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51531" y="402880"/>
            <a:ext cx="84429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83"/>
            <a:r>
              <a:rPr lang="ru-RU" sz="2800" dirty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«</a:t>
            </a:r>
            <a:r>
              <a:rPr lang="ru-RU" sz="2800" dirty="0" err="1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Бунташный</a:t>
            </a:r>
            <a:r>
              <a:rPr lang="ru-RU" sz="2800" dirty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 век»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1203044" y="3519935"/>
            <a:ext cx="6737912" cy="437497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>
              <a:defRPr/>
            </a:pPr>
            <a:r>
              <a:rPr lang="ru-RU" sz="1400" dirty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Начало многочисленных народных восстаний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5527751" y="1970196"/>
            <a:ext cx="1342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Ведение войн 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2315885" y="1839187"/>
            <a:ext cx="1289282" cy="755747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3927359" y="1841816"/>
            <a:ext cx="1289282" cy="755747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7172322" y="1834466"/>
            <a:ext cx="1289282" cy="755747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54" name="Соединительная линия уступом 24"/>
          <p:cNvCxnSpPr>
            <a:endCxn id="28" idx="0"/>
          </p:cNvCxnSpPr>
          <p:nvPr/>
        </p:nvCxnSpPr>
        <p:spPr>
          <a:xfrm>
            <a:off x="4567047" y="2606679"/>
            <a:ext cx="4953" cy="913256"/>
          </a:xfrm>
          <a:prstGeom prst="straightConnector1">
            <a:avLst/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Соединительная линия уступом 55"/>
          <p:cNvCxnSpPr/>
          <p:nvPr/>
        </p:nvCxnSpPr>
        <p:spPr>
          <a:xfrm rot="5400000">
            <a:off x="4917014" y="2245367"/>
            <a:ext cx="929555" cy="1619582"/>
          </a:xfrm>
          <a:prstGeom prst="bentConnector3">
            <a:avLst>
              <a:gd name="adj1" fmla="val 5000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1863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6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2" grpId="0"/>
      <p:bldP spid="50" grpId="0" animBg="1"/>
      <p:bldP spid="20" grpId="0"/>
      <p:bldP spid="18" grpId="0"/>
      <p:bldP spid="35" grpId="0" animBg="1"/>
      <p:bldP spid="28" grpId="0" animBg="1"/>
      <p:bldP spid="31" grpId="0"/>
      <p:bldP spid="48" grpId="0" animBg="1"/>
      <p:bldP spid="49" grpId="0" animBg="1"/>
      <p:bldP spid="51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8" name="Соединительная линия уступом 167"/>
          <p:cNvCxnSpPr>
            <a:stCxn id="36" idx="1"/>
            <a:endCxn id="103" idx="1"/>
          </p:cNvCxnSpPr>
          <p:nvPr/>
        </p:nvCxnSpPr>
        <p:spPr>
          <a:xfrm rot="10800000" flipH="1" flipV="1">
            <a:off x="1055651" y="1878653"/>
            <a:ext cx="1114629" cy="1763185"/>
          </a:xfrm>
          <a:prstGeom prst="bentConnector3">
            <a:avLst>
              <a:gd name="adj1" fmla="val -21746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0" name="TextBox 99"/>
          <p:cNvSpPr txBox="1"/>
          <p:nvPr/>
        </p:nvSpPr>
        <p:spPr>
          <a:xfrm>
            <a:off x="1042267" y="2335328"/>
            <a:ext cx="1612823" cy="755747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1" name="TextBox 100"/>
          <p:cNvSpPr txBox="1"/>
          <p:nvPr/>
        </p:nvSpPr>
        <p:spPr>
          <a:xfrm>
            <a:off x="5374288" y="3252064"/>
            <a:ext cx="1598745" cy="755747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3" name="TextBox 102"/>
          <p:cNvSpPr txBox="1"/>
          <p:nvPr/>
        </p:nvSpPr>
        <p:spPr>
          <a:xfrm>
            <a:off x="2170281" y="3263965"/>
            <a:ext cx="1598745" cy="755747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1055652" y="1647783"/>
            <a:ext cx="7032011" cy="461742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1042951" y="974414"/>
            <a:ext cx="7044713" cy="460973"/>
          </a:xfrm>
          <a:prstGeom prst="roundRect">
            <a:avLst/>
          </a:prstGeom>
          <a:noFill/>
          <a:ln w="15875">
            <a:solidFill>
              <a:srgbClr val="C61648">
                <a:alpha val="75000"/>
              </a:srgb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>
              <a:defRPr/>
            </a:pPr>
            <a:r>
              <a:rPr lang="ru-RU" sz="1400" dirty="0">
                <a:solidFill>
                  <a:srgbClr val="C61648"/>
                </a:solidFill>
                <a:ea typeface="Roboto" panose="02000000000000000000" pitchFamily="2" charset="0"/>
                <a:cs typeface="Roboto" panose="02000000000000000000" pitchFamily="2" charset="0"/>
              </a:rPr>
              <a:t>В борьбе против народных восстаний объединялась верхушка общества</a:t>
            </a:r>
          </a:p>
        </p:txBody>
      </p:sp>
      <p:cxnSp>
        <p:nvCxnSpPr>
          <p:cNvPr id="44" name="Соединительная линия уступом 43"/>
          <p:cNvCxnSpPr>
            <a:stCxn id="32" idx="3"/>
            <a:endCxn id="36" idx="3"/>
          </p:cNvCxnSpPr>
          <p:nvPr/>
        </p:nvCxnSpPr>
        <p:spPr>
          <a:xfrm flipH="1">
            <a:off x="8087663" y="1204901"/>
            <a:ext cx="1" cy="673753"/>
          </a:xfrm>
          <a:prstGeom prst="bentConnector3">
            <a:avLst>
              <a:gd name="adj1" fmla="val -22860000000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Соединительная линия уступом 44"/>
          <p:cNvCxnSpPr>
            <a:stCxn id="32" idx="1"/>
            <a:endCxn id="36" idx="1"/>
          </p:cNvCxnSpPr>
          <p:nvPr/>
        </p:nvCxnSpPr>
        <p:spPr>
          <a:xfrm rot="10800000" flipH="1" flipV="1">
            <a:off x="1042950" y="1204900"/>
            <a:ext cx="12701" cy="673753"/>
          </a:xfrm>
          <a:prstGeom prst="bentConnector3">
            <a:avLst>
              <a:gd name="adj1" fmla="val -1799858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7" name="Рисунок 7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20" name="TextBox 19"/>
          <p:cNvSpPr txBox="1"/>
          <p:nvPr/>
        </p:nvSpPr>
        <p:spPr>
          <a:xfrm>
            <a:off x="1055652" y="4234566"/>
            <a:ext cx="7032010" cy="465408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66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Царская власть и положение церкви в государстве укрепились</a:t>
            </a:r>
          </a:p>
        </p:txBody>
      </p:sp>
      <p:cxnSp>
        <p:nvCxnSpPr>
          <p:cNvPr id="24" name="Соединительная линия уступом 23"/>
          <p:cNvCxnSpPr>
            <a:stCxn id="67" idx="1"/>
            <a:endCxn id="20" idx="1"/>
          </p:cNvCxnSpPr>
          <p:nvPr/>
        </p:nvCxnSpPr>
        <p:spPr>
          <a:xfrm rot="10800000" flipH="1" flipV="1">
            <a:off x="1042952" y="2726960"/>
            <a:ext cx="12700" cy="1740310"/>
          </a:xfrm>
          <a:prstGeom prst="bentConnector3">
            <a:avLst>
              <a:gd name="adj1" fmla="val -1800000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Соединительная линия уступом 28"/>
          <p:cNvCxnSpPr>
            <a:stCxn id="83" idx="3"/>
            <a:endCxn id="20" idx="3"/>
          </p:cNvCxnSpPr>
          <p:nvPr/>
        </p:nvCxnSpPr>
        <p:spPr>
          <a:xfrm>
            <a:off x="8087662" y="2729752"/>
            <a:ext cx="12700" cy="1737518"/>
          </a:xfrm>
          <a:prstGeom prst="bentConnector3">
            <a:avLst>
              <a:gd name="adj1" fmla="val 1800000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1056336" y="1714976"/>
            <a:ext cx="70440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Бояре и дворяне стремились укрепить политические условия своего господства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1042952" y="2465350"/>
            <a:ext cx="16255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Самодержавная</a:t>
            </a:r>
          </a:p>
          <a:p>
            <a:pPr algn="ctr" defTabSz="685749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власть царя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5665318" y="3482447"/>
            <a:ext cx="10137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Церковь</a:t>
            </a:r>
          </a:p>
        </p:txBody>
      </p:sp>
      <p:sp>
        <p:nvSpPr>
          <p:cNvPr id="70" name="TextBox 69"/>
          <p:cNvSpPr txBox="1"/>
          <p:nvPr/>
        </p:nvSpPr>
        <p:spPr>
          <a:xfrm>
            <a:off x="6416680" y="2374516"/>
            <a:ext cx="174321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Государственное управление </a:t>
            </a:r>
          </a:p>
          <a:p>
            <a:pPr algn="ctr" defTabSz="685749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на местах</a:t>
            </a:r>
          </a:p>
        </p:txBody>
      </p:sp>
      <p:sp>
        <p:nvSpPr>
          <p:cNvPr id="71" name="TextBox 70"/>
          <p:cNvSpPr txBox="1"/>
          <p:nvPr/>
        </p:nvSpPr>
        <p:spPr>
          <a:xfrm>
            <a:off x="3736693" y="2379657"/>
            <a:ext cx="1670407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Государственное управление </a:t>
            </a:r>
          </a:p>
          <a:p>
            <a:pPr algn="ctr" defTabSz="685749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 центре 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242672" y="3401210"/>
            <a:ext cx="14539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Вооружённые силы</a:t>
            </a:r>
          </a:p>
        </p:txBody>
      </p:sp>
      <p:sp>
        <p:nvSpPr>
          <p:cNvPr id="83" name="TextBox 82"/>
          <p:cNvSpPr txBox="1"/>
          <p:nvPr/>
        </p:nvSpPr>
        <p:spPr>
          <a:xfrm>
            <a:off x="6488917" y="2351878"/>
            <a:ext cx="1598745" cy="755747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02" name="TextBox 101"/>
          <p:cNvSpPr txBox="1"/>
          <p:nvPr/>
        </p:nvSpPr>
        <p:spPr>
          <a:xfrm>
            <a:off x="3772627" y="2351878"/>
            <a:ext cx="1598745" cy="755747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134" name="Соединительная линия уступом 133"/>
          <p:cNvCxnSpPr>
            <a:stCxn id="36" idx="1"/>
            <a:endCxn id="67" idx="1"/>
          </p:cNvCxnSpPr>
          <p:nvPr/>
        </p:nvCxnSpPr>
        <p:spPr>
          <a:xfrm rot="10800000" flipV="1">
            <a:off x="1042952" y="1878654"/>
            <a:ext cx="12700" cy="848306"/>
          </a:xfrm>
          <a:prstGeom prst="bentConnector3">
            <a:avLst>
              <a:gd name="adj1" fmla="val 1900000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9" name="Соединительная линия уступом 148"/>
          <p:cNvCxnSpPr>
            <a:stCxn id="36" idx="3"/>
            <a:endCxn id="83" idx="3"/>
          </p:cNvCxnSpPr>
          <p:nvPr/>
        </p:nvCxnSpPr>
        <p:spPr>
          <a:xfrm flipH="1">
            <a:off x="8087662" y="1878654"/>
            <a:ext cx="1" cy="851098"/>
          </a:xfrm>
          <a:prstGeom prst="bentConnector3">
            <a:avLst>
              <a:gd name="adj1" fmla="val -22860000000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1" name="Соединительная линия уступом 160"/>
          <p:cNvCxnSpPr>
            <a:stCxn id="31" idx="3"/>
            <a:endCxn id="101" idx="3"/>
          </p:cNvCxnSpPr>
          <p:nvPr/>
        </p:nvCxnSpPr>
        <p:spPr>
          <a:xfrm flipH="1">
            <a:off x="6973033" y="1868865"/>
            <a:ext cx="1127329" cy="1761073"/>
          </a:xfrm>
          <a:prstGeom prst="bentConnector3">
            <a:avLst>
              <a:gd name="adj1" fmla="val -18893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1" name="Соединительная линия уступом 170"/>
          <p:cNvCxnSpPr>
            <a:stCxn id="36" idx="2"/>
            <a:endCxn id="102" idx="0"/>
          </p:cNvCxnSpPr>
          <p:nvPr/>
        </p:nvCxnSpPr>
        <p:spPr>
          <a:xfrm>
            <a:off x="4571658" y="2109525"/>
            <a:ext cx="342" cy="242353"/>
          </a:xfrm>
          <a:prstGeom prst="straightConnector1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" name="Соединительная линия уступом 170"/>
          <p:cNvCxnSpPr>
            <a:stCxn id="102" idx="2"/>
            <a:endCxn id="20" idx="0"/>
          </p:cNvCxnSpPr>
          <p:nvPr/>
        </p:nvCxnSpPr>
        <p:spPr>
          <a:xfrm flipH="1">
            <a:off x="4571657" y="3107625"/>
            <a:ext cx="343" cy="1126941"/>
          </a:xfrm>
          <a:prstGeom prst="straightConnector1">
            <a:avLst/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9" name="Соединительная линия уступом 178"/>
          <p:cNvCxnSpPr>
            <a:stCxn id="101" idx="2"/>
            <a:endCxn id="20" idx="0"/>
          </p:cNvCxnSpPr>
          <p:nvPr/>
        </p:nvCxnSpPr>
        <p:spPr>
          <a:xfrm rot="5400000">
            <a:off x="5259282" y="3320186"/>
            <a:ext cx="226755" cy="1602004"/>
          </a:xfrm>
          <a:prstGeom prst="bentConnector3">
            <a:avLst>
              <a:gd name="adj1" fmla="val 50000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2" name="Соединительная линия уступом 181"/>
          <p:cNvCxnSpPr>
            <a:stCxn id="103" idx="2"/>
            <a:endCxn id="20" idx="0"/>
          </p:cNvCxnSpPr>
          <p:nvPr/>
        </p:nvCxnSpPr>
        <p:spPr>
          <a:xfrm rot="16200000" flipH="1">
            <a:off x="3663228" y="3326137"/>
            <a:ext cx="214854" cy="1602003"/>
          </a:xfrm>
          <a:prstGeom prst="bentConnector3">
            <a:avLst>
              <a:gd name="adj1" fmla="val 50000"/>
            </a:avLst>
          </a:prstGeom>
          <a:ln w="15875">
            <a:solidFill>
              <a:schemeClr val="tx1">
                <a:lumMod val="75000"/>
                <a:lumOff val="2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TextBox 29"/>
          <p:cNvSpPr txBox="1"/>
          <p:nvPr/>
        </p:nvSpPr>
        <p:spPr>
          <a:xfrm>
            <a:off x="351531" y="402880"/>
            <a:ext cx="84429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83"/>
            <a:r>
              <a:rPr lang="ru-RU" sz="2800" dirty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«</a:t>
            </a:r>
            <a:r>
              <a:rPr lang="ru-RU" sz="2800" dirty="0" err="1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Бунташный</a:t>
            </a:r>
            <a:r>
              <a:rPr lang="ru-RU" sz="2800" dirty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 век» </a:t>
            </a:r>
          </a:p>
        </p:txBody>
      </p:sp>
    </p:spTree>
    <p:extLst>
      <p:ext uri="{BB962C8B-B14F-4D97-AF65-F5344CB8AC3E}">
        <p14:creationId xmlns:p14="http://schemas.microsoft.com/office/powerpoint/2010/main" val="1693267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0" dur="5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3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6" dur="5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500"/>
                            </p:stCondLst>
                            <p:childTnLst>
                              <p:par>
                                <p:cTn id="10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0" grpId="0" animBg="1"/>
      <p:bldP spid="101" grpId="0" animBg="1"/>
      <p:bldP spid="103" grpId="0" animBg="1"/>
      <p:bldP spid="36" grpId="0" animBg="1"/>
      <p:bldP spid="32" grpId="0" animBg="1"/>
      <p:bldP spid="20" grpId="0" animBg="1"/>
      <p:bldP spid="31" grpId="0"/>
      <p:bldP spid="67" grpId="0"/>
      <p:bldP spid="68" grpId="0"/>
      <p:bldP spid="70" grpId="0"/>
      <p:bldP spid="71" grpId="0"/>
      <p:bldP spid="73" grpId="0"/>
      <p:bldP spid="83" grpId="0" animBg="1"/>
      <p:bldP spid="102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2" name="Прямоугольник 11"/>
          <p:cNvSpPr/>
          <p:nvPr/>
        </p:nvSpPr>
        <p:spPr>
          <a:xfrm>
            <a:off x="358775" y="2216268"/>
            <a:ext cx="3030468" cy="71096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83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Ещё более самодержавная власть усилилась во время правления Алексея Михайловича. </a:t>
            </a:r>
          </a:p>
        </p:txBody>
      </p:sp>
      <p:pic>
        <p:nvPicPr>
          <p:cNvPr id="7" name="Picture 2" descr="Картинки по запросу алексей михайлович романов и боярин морозов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3880884" y="544401"/>
            <a:ext cx="5263116" cy="40546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1508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0" b="-9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800" dirty="0">
                <a:solidFill>
                  <a:prstClr val="white"/>
                </a:solidFill>
              </a:rPr>
              <a:t>Самодержавная власть стала опираться </a:t>
            </a:r>
          </a:p>
          <a:p>
            <a:pPr algn="ctr" defTabSz="685783"/>
            <a:r>
              <a:rPr lang="ru-RU" sz="1800" dirty="0">
                <a:solidFill>
                  <a:prstClr val="white"/>
                </a:solidFill>
              </a:rPr>
              <a:t>на государственный аппарат и армию. </a:t>
            </a:r>
          </a:p>
        </p:txBody>
      </p:sp>
    </p:spTree>
    <p:extLst>
      <p:ext uri="{BB962C8B-B14F-4D97-AF65-F5344CB8AC3E}">
        <p14:creationId xmlns:p14="http://schemas.microsoft.com/office/powerpoint/2010/main" val="2656952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t="-18000" r="-4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418769"/>
            <a:ext cx="3174274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Сословное представительство было ликвидировано.</a:t>
            </a:r>
          </a:p>
        </p:txBody>
      </p:sp>
    </p:spTree>
    <p:extLst>
      <p:ext uri="{BB962C8B-B14F-4D97-AF65-F5344CB8AC3E}">
        <p14:creationId xmlns:p14="http://schemas.microsoft.com/office/powerpoint/2010/main" val="39348781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80945" y="418769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А. Рябушкин.</a:t>
            </a:r>
          </a:p>
          <a:p>
            <a:pPr algn="ctr" defTabSz="685766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Сидение царя Михаила Фёдоровича </a:t>
            </a:r>
          </a:p>
          <a:p>
            <a:pPr algn="ctr" defTabSz="685766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с боярами в его государевой комнате.</a:t>
            </a:r>
          </a:p>
          <a:p>
            <a:pPr algn="ctr" defTabSz="685766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1893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979488"/>
            <a:ext cx="4180114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Выросли права и привилегии дворянства, ставшего опорой царского самодержавия.</a:t>
            </a:r>
          </a:p>
        </p:txBody>
      </p:sp>
    </p:spTree>
    <p:extLst>
      <p:ext uri="{BB962C8B-B14F-4D97-AF65-F5344CB8AC3E}">
        <p14:creationId xmlns:p14="http://schemas.microsoft.com/office/powerpoint/2010/main" val="4179877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53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6"/>
            <a:ext cx="8426448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Правление Алексея Михайловича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00457" y="1257707"/>
            <a:ext cx="4350489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Начала формироваться регулярная армия.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7137" y="124464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7137" y="2162235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00457" y="2313096"/>
            <a:ext cx="5208027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Была проведена церковная реформа. 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12594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00457" y="3108515"/>
            <a:ext cx="4703456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Изменилась обрядовая сторона православия.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367137" y="408964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00457" y="4089647"/>
            <a:ext cx="506381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Верующие раскололись на никониан</a:t>
            </a:r>
          </a:p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и старообрядцев. 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6881" y="1362002"/>
            <a:ext cx="1607187" cy="2936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309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  <p:bldP spid="18" grpId="0" animBg="1"/>
      <p:bldP spid="19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ÐÐ°ÑÑÐ¸Ð½ÐºÐ¸ Ð¿Ð¾ Ð·Ð°Ð¿ÑÐ¾ÑÑ ÐºÐ°ÑÑÐ° ÐµÐ²ÑÐ¾Ð¿Ñ 17 Ð²ÐµÐº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3447"/>
            <a:ext cx="9144000" cy="51569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8" name="Овал 7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800" dirty="0">
                <a:solidFill>
                  <a:prstClr val="white"/>
                </a:solidFill>
              </a:rPr>
              <a:t>Подорванный Смутой международный авторитет России удалось восстановить уже первым царям </a:t>
            </a:r>
          </a:p>
          <a:p>
            <a:pPr algn="ctr"/>
            <a:r>
              <a:rPr lang="ru-RU" sz="1800" dirty="0">
                <a:solidFill>
                  <a:prstClr val="white"/>
                </a:solidFill>
              </a:rPr>
              <a:t>из династии Романовых.</a:t>
            </a:r>
          </a:p>
        </p:txBody>
      </p:sp>
    </p:spTree>
    <p:extLst>
      <p:ext uri="{BB962C8B-B14F-4D97-AF65-F5344CB8AC3E}">
        <p14:creationId xmlns:p14="http://schemas.microsoft.com/office/powerpoint/2010/main" val="1458324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5" y="395076"/>
            <a:ext cx="8290955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Внешняя политика России в </a:t>
            </a:r>
            <a:r>
              <a:rPr lang="en-US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XVII 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веке </a:t>
            </a:r>
            <a:endParaRPr lang="en-US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1253175" y="1144232"/>
            <a:ext cx="6926575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Были установлены прочные контакты 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 европейскими государствами, а также 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с Персией и Китаем.</a:t>
            </a:r>
          </a:p>
        </p:txBody>
      </p:sp>
      <p:sp>
        <p:nvSpPr>
          <p:cNvPr id="12" name="Овал 11"/>
          <p:cNvSpPr/>
          <p:nvPr/>
        </p:nvSpPr>
        <p:spPr>
          <a:xfrm>
            <a:off x="371471" y="128973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68733" y="2337057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77466" y="2191558"/>
            <a:ext cx="5459940" cy="83099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 состав Российского государства вошла огромная территория Восточной Сибири, Дальний Восток, Левобережная Украина.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8733" y="325779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53175" y="3389294"/>
            <a:ext cx="5332553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Были возвращены смоленские земли.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Овал 17"/>
          <p:cNvSpPr/>
          <p:nvPr/>
        </p:nvSpPr>
        <p:spPr>
          <a:xfrm>
            <a:off x="369156" y="4178531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253598" y="4178531"/>
            <a:ext cx="4825805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Получить доступ к Балтийскому морю России не удалось.</a:t>
            </a:r>
          </a:p>
        </p:txBody>
      </p:sp>
      <p:pic>
        <p:nvPicPr>
          <p:cNvPr id="22" name="Picture 8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0759" y="1287695"/>
            <a:ext cx="2127328" cy="294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31173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  <p:bldP spid="18" grpId="0" animBg="1"/>
      <p:bldP spid="19" grpId="0"/>
    </p:bld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800" dirty="0">
                <a:solidFill>
                  <a:prstClr val="white"/>
                </a:solidFill>
              </a:rPr>
              <a:t>За Россией были закреплены земли, богатые природными ресурсами, она стала многонациональным государством.</a:t>
            </a:r>
          </a:p>
        </p:txBody>
      </p:sp>
    </p:spTree>
    <p:extLst>
      <p:ext uri="{BB962C8B-B14F-4D97-AF65-F5344CB8AC3E}">
        <p14:creationId xmlns:p14="http://schemas.microsoft.com/office/powerpoint/2010/main" val="3939071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1252321" y="1554137"/>
            <a:ext cx="54043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Начало оформляться при Василии III.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56800" y="141731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6800" y="2472794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40441" y="2465795"/>
            <a:ext cx="5011953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Власть царя не ограничена никаким выборным представительным органом.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56800" y="353380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49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52321" y="3526809"/>
            <a:ext cx="4443628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Власть царя опиралась только </a:t>
            </a:r>
          </a:p>
          <a:p>
            <a:pPr defTabSz="685749"/>
            <a:r>
              <a:rPr lang="ru-RU" sz="1800" dirty="0">
                <a:solidFill>
                  <a:prstClr val="white"/>
                </a:solidFill>
                <a:latin typeface="Merriweather"/>
              </a:rPr>
              <a:t>на его приближённый круг лиц.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358775" y="395076"/>
            <a:ext cx="9023349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49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Самодержавие на русских землях</a:t>
            </a:r>
            <a:endParaRPr lang="en-US" sz="2800" dirty="0">
              <a:solidFill>
                <a:srgbClr val="FFDC5A"/>
              </a:solidFill>
              <a:latin typeface="Merriweather"/>
              <a:ea typeface="Theano Didot" panose="02060603060706020203" pitchFamily="18" charset="0"/>
            </a:endParaRPr>
          </a:p>
        </p:txBody>
      </p:sp>
      <p:pic>
        <p:nvPicPr>
          <p:cNvPr id="3074" name="Picture 2" descr="ÐÐ°ÑÑÐ¸Ð½ÐºÐ¸ Ð¿Ð¾ Ð·Ð°Ð¿ÑÐ¾ÑÑ Ð²Ð°ÑÐ¸Ð»Ð¸Ð¹ 3 Ð¿Ð½Ð³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21" t="9885" r="5140" b="6839"/>
          <a:stretch/>
        </p:blipFill>
        <p:spPr bwMode="auto">
          <a:xfrm>
            <a:off x="6357974" y="1171872"/>
            <a:ext cx="2392362" cy="3106212"/>
          </a:xfrm>
          <a:prstGeom prst="flowChartConnector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2334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0" y="3972860"/>
            <a:ext cx="4259179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r>
              <a:rPr lang="ru-RU" sz="1400" dirty="0">
                <a:solidFill>
                  <a:prstClr val="white"/>
                </a:solidFill>
              </a:rPr>
              <a:t>С конца </a:t>
            </a:r>
            <a:r>
              <a:rPr lang="en-US" sz="1400" dirty="0">
                <a:solidFill>
                  <a:prstClr val="white"/>
                </a:solidFill>
              </a:rPr>
              <a:t>XVI</a:t>
            </a:r>
            <a:r>
              <a:rPr lang="ru-RU" sz="1400" dirty="0">
                <a:solidFill>
                  <a:prstClr val="white"/>
                </a:solidFill>
              </a:rPr>
              <a:t> века русские первопроходцы начали осваивать присоединённые земли</a:t>
            </a:r>
            <a:r>
              <a:rPr lang="en-US" sz="1400" dirty="0">
                <a:solidFill>
                  <a:prstClr val="white"/>
                </a:solidFill>
              </a:rPr>
              <a:t>.</a:t>
            </a:r>
            <a:endParaRPr lang="ru-RU" sz="1400" dirty="0">
              <a:solidFill>
                <a:prstClr val="white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6987537" y="388270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Воеводское управление </a:t>
            </a:r>
          </a:p>
          <a:p>
            <a:pPr algn="ctr" defTabSz="685766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 Сибири</a:t>
            </a:r>
          </a:p>
        </p:txBody>
      </p:sp>
    </p:spTree>
    <p:extLst>
      <p:ext uri="{BB962C8B-B14F-4D97-AF65-F5344CB8AC3E}">
        <p14:creationId xmlns:p14="http://schemas.microsoft.com/office/powerpoint/2010/main" val="2856171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53"/>
            <a:ext cx="9144000" cy="5143500"/>
          </a:xfrm>
          <a:prstGeom prst="rect">
            <a:avLst/>
          </a:prstGeom>
        </p:spPr>
      </p:pic>
      <p:sp>
        <p:nvSpPr>
          <p:cNvPr id="28" name="TextBox 27"/>
          <p:cNvSpPr txBox="1"/>
          <p:nvPr/>
        </p:nvSpPr>
        <p:spPr>
          <a:xfrm>
            <a:off x="358777" y="395076"/>
            <a:ext cx="7375524" cy="86177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Русские первопроходцы </a:t>
            </a:r>
          </a:p>
          <a:p>
            <a:pPr defTabSz="685766"/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 </a:t>
            </a:r>
            <a:r>
              <a:rPr lang="en-US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XVII </a:t>
            </a:r>
            <a:r>
              <a:rPr lang="ru-RU" sz="2800" dirty="0">
                <a:solidFill>
                  <a:srgbClr val="FFDC5A"/>
                </a:solidFill>
                <a:latin typeface="Merriweather"/>
                <a:ea typeface="Theano Didot" panose="02060603060706020203" pitchFamily="18" charset="0"/>
              </a:rPr>
              <a:t>веке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45877" y="1720472"/>
            <a:ext cx="4636776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Вышли к побережью Тихого океана. </a:t>
            </a:r>
          </a:p>
        </p:txBody>
      </p:sp>
      <p:sp>
        <p:nvSpPr>
          <p:cNvPr id="12" name="Овал 11"/>
          <p:cNvSpPr/>
          <p:nvPr/>
        </p:nvSpPr>
        <p:spPr>
          <a:xfrm>
            <a:off x="366939" y="162484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1</a:t>
            </a:r>
          </a:p>
        </p:txBody>
      </p:sp>
      <p:sp>
        <p:nvSpPr>
          <p:cNvPr id="13" name="Овал 12"/>
          <p:cNvSpPr/>
          <p:nvPr/>
        </p:nvSpPr>
        <p:spPr>
          <a:xfrm>
            <a:off x="358775" y="2472820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2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245877" y="2446790"/>
            <a:ext cx="4782304" cy="553998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Открыли крайнюю северо-восточную оконечность Азии.</a:t>
            </a:r>
          </a:p>
        </p:txBody>
      </p:sp>
      <p:sp>
        <p:nvSpPr>
          <p:cNvPr id="15" name="Овал 14"/>
          <p:cNvSpPr/>
          <p:nvPr/>
        </p:nvSpPr>
        <p:spPr>
          <a:xfrm>
            <a:off x="366939" y="3298478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3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241857" y="3430556"/>
            <a:ext cx="491429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Открыли земли Якутии и озеро Байкал.</a:t>
            </a: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69595" y="394910"/>
            <a:ext cx="2722526" cy="2722526"/>
          </a:xfrm>
          <a:prstGeom prst="rect">
            <a:avLst/>
          </a:prstGeom>
        </p:spPr>
      </p:pic>
      <p:sp>
        <p:nvSpPr>
          <p:cNvPr id="19" name="Овал 18"/>
          <p:cNvSpPr/>
          <p:nvPr/>
        </p:nvSpPr>
        <p:spPr>
          <a:xfrm>
            <a:off x="366939" y="4124136"/>
            <a:ext cx="540000" cy="540000"/>
          </a:xfrm>
          <a:prstGeom prst="ellipse">
            <a:avLst/>
          </a:prstGeom>
          <a:solidFill>
            <a:srgbClr val="FFDC5A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 anchorCtr="0"/>
          <a:lstStyle/>
          <a:p>
            <a:pPr algn="ctr" defTabSz="685766"/>
            <a:r>
              <a:rPr lang="ru-RU" sz="1800" dirty="0">
                <a:solidFill>
                  <a:prstClr val="black"/>
                </a:solidFill>
                <a:latin typeface="Merriweather"/>
              </a:rPr>
              <a:t>4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1249897" y="4234203"/>
            <a:ext cx="3340721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defTabSz="685766"/>
            <a:r>
              <a:rPr lang="ru-RU" sz="1800" dirty="0">
                <a:solidFill>
                  <a:prstClr val="white"/>
                </a:solidFill>
                <a:latin typeface="Merriweather"/>
              </a:rPr>
              <a:t>Побывали на Камчатке.</a:t>
            </a:r>
          </a:p>
        </p:txBody>
      </p:sp>
    </p:spTree>
    <p:extLst>
      <p:ext uri="{BB962C8B-B14F-4D97-AF65-F5344CB8AC3E}">
        <p14:creationId xmlns:p14="http://schemas.microsoft.com/office/powerpoint/2010/main" val="2322109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 animBg="1"/>
      <p:bldP spid="13" grpId="0" animBg="1"/>
      <p:bldP spid="14" grpId="0"/>
      <p:bldP spid="15" grpId="0" animBg="1"/>
      <p:bldP spid="17" grpId="0"/>
      <p:bldP spid="19" grpId="0" animBg="1"/>
      <p:bldP spid="20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А. Бенуа.</a:t>
            </a:r>
          </a:p>
          <a:p>
            <a:pPr algn="ctr" defTabSz="685766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 Немецкой слободе.</a:t>
            </a:r>
          </a:p>
          <a:p>
            <a:pPr algn="ctr" defTabSz="685766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1911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972860"/>
            <a:ext cx="3175686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События XVII века отразились </a:t>
            </a:r>
            <a:br>
              <a:rPr lang="ru-RU" sz="1400" dirty="0">
                <a:solidFill>
                  <a:prstClr val="white"/>
                </a:solidFill>
              </a:rPr>
            </a:br>
            <a:r>
              <a:rPr lang="ru-RU" sz="1400" dirty="0">
                <a:solidFill>
                  <a:prstClr val="white"/>
                </a:solidFill>
              </a:rPr>
              <a:t>на развитии русской культуры.</a:t>
            </a:r>
          </a:p>
        </p:txBody>
      </p:sp>
    </p:spTree>
    <p:extLst>
      <p:ext uri="{BB962C8B-B14F-4D97-AF65-F5344CB8AC3E}">
        <p14:creationId xmlns:p14="http://schemas.microsoft.com/office/powerpoint/2010/main" val="1200340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"/>
            <a:ext cx="9144000" cy="514349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7" name="Овал 6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ru-RU" sz="1800" dirty="0">
                <a:solidFill>
                  <a:prstClr val="white"/>
                </a:solidFill>
              </a:rPr>
              <a:t>Постоянные контакты со Швецией, </a:t>
            </a:r>
          </a:p>
          <a:p>
            <a:pPr algn="ctr"/>
            <a:r>
              <a:rPr lang="ru-RU" sz="1800" dirty="0">
                <a:solidFill>
                  <a:prstClr val="white"/>
                </a:solidFill>
              </a:rPr>
              <a:t>Речью </a:t>
            </a:r>
            <a:r>
              <a:rPr lang="ru-RU" sz="1800" dirty="0" err="1">
                <a:solidFill>
                  <a:prstClr val="white"/>
                </a:solidFill>
              </a:rPr>
              <a:t>Посполитой</a:t>
            </a:r>
            <a:r>
              <a:rPr lang="ru-RU" sz="1800" dirty="0">
                <a:solidFill>
                  <a:prstClr val="white"/>
                </a:solidFill>
              </a:rPr>
              <a:t>, Османской империей </a:t>
            </a:r>
          </a:p>
          <a:p>
            <a:pPr algn="ctr"/>
            <a:r>
              <a:rPr lang="ru-RU" sz="1800" dirty="0">
                <a:solidFill>
                  <a:prstClr val="white"/>
                </a:solidFill>
              </a:rPr>
              <a:t>и Крымским ханством привели к усилению европейского влияния в России.</a:t>
            </a:r>
          </a:p>
        </p:txBody>
      </p:sp>
    </p:spTree>
    <p:extLst>
      <p:ext uri="{BB962C8B-B14F-4D97-AF65-F5344CB8AC3E}">
        <p14:creationId xmlns:p14="http://schemas.microsoft.com/office/powerpoint/2010/main" val="34878642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2000" b="-1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А. Рябушкин.</a:t>
            </a:r>
          </a:p>
          <a:p>
            <a:pPr algn="ctr" defTabSz="685766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Школа </a:t>
            </a:r>
            <a:r>
              <a:rPr lang="en-US" sz="1200" dirty="0">
                <a:solidFill>
                  <a:prstClr val="black"/>
                </a:solidFill>
                <a:ea typeface="Theano Didot" panose="02060603060706020203" pitchFamily="18" charset="0"/>
              </a:rPr>
              <a:t>XVII </a:t>
            </a:r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века.</a:t>
            </a:r>
          </a:p>
          <a:p>
            <a:pPr algn="ctr" defTabSz="685766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1903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0" y="3972860"/>
            <a:ext cx="3620529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Начали распространяться светские знания и мировоззрения.</a:t>
            </a:r>
          </a:p>
        </p:txBody>
      </p:sp>
    </p:spTree>
    <p:extLst>
      <p:ext uri="{BB962C8B-B14F-4D97-AF65-F5344CB8AC3E}">
        <p14:creationId xmlns:p14="http://schemas.microsoft.com/office/powerpoint/2010/main" val="3130015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1000" t="-16000" r="-20000" b="-1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3" name="Овал 2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800" dirty="0">
                <a:solidFill>
                  <a:prstClr val="white"/>
                </a:solidFill>
              </a:rPr>
              <a:t>Наиболее активно развивалась литература. </a:t>
            </a:r>
          </a:p>
        </p:txBody>
      </p:sp>
    </p:spTree>
    <p:extLst>
      <p:ext uri="{BB962C8B-B14F-4D97-AF65-F5344CB8AC3E}">
        <p14:creationId xmlns:p14="http://schemas.microsoft.com/office/powerpoint/2010/main" val="15283107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ÐÐ°ÑÑÐ¸Ð½ÐºÐ¸ Ð¿Ð¾ Ð·Ð°Ð¿ÑÐ¾ÑÑ ÑÐ¾Ð±Ð¾Ñ Ð²Ð°ÑÐ¸Ð»Ð¸Ñ Ð±Ð»Ð°Ð¶ÐµÐ½Ð½Ð¾Ð³Ð¾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-14990"/>
            <a:ext cx="9144000" cy="51584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6" name="Овал 5"/>
          <p:cNvSpPr/>
          <p:nvPr/>
        </p:nvSpPr>
        <p:spPr>
          <a:xfrm>
            <a:off x="376876" y="39122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Собор </a:t>
            </a:r>
          </a:p>
          <a:p>
            <a:pPr algn="ctr" defTabSz="685766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Василия Блаженного </a:t>
            </a:r>
          </a:p>
          <a:p>
            <a:pPr algn="ctr" defTabSz="685766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 Москве</a:t>
            </a:r>
          </a:p>
        </p:txBody>
      </p:sp>
    </p:spTree>
    <p:extLst>
      <p:ext uri="{BB962C8B-B14F-4D97-AF65-F5344CB8AC3E}">
        <p14:creationId xmlns:p14="http://schemas.microsoft.com/office/powerpoint/2010/main" val="324035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0000" t="-20000" r="-10000" b="-2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С. Ушаков.</a:t>
            </a:r>
          </a:p>
          <a:p>
            <a:pPr algn="ctr" defTabSz="685766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Тайная вечеря.</a:t>
            </a:r>
          </a:p>
          <a:p>
            <a:pPr algn="ctr" defTabSz="685766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1685</a:t>
            </a:r>
          </a:p>
        </p:txBody>
      </p:sp>
    </p:spTree>
    <p:extLst>
      <p:ext uri="{BB962C8B-B14F-4D97-AF65-F5344CB8AC3E}">
        <p14:creationId xmlns:p14="http://schemas.microsoft.com/office/powerpoint/2010/main" val="3881471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3000" t="-4000" r="-4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«Букварь» </a:t>
            </a:r>
          </a:p>
          <a:p>
            <a:pPr algn="ctr" defTabSz="685766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В. </a:t>
            </a:r>
            <a:r>
              <a:rPr lang="ru-RU" sz="1200" dirty="0" err="1">
                <a:solidFill>
                  <a:prstClr val="black"/>
                </a:solidFill>
                <a:ea typeface="Theano Didot" panose="02060603060706020203" pitchFamily="18" charset="0"/>
              </a:rPr>
              <a:t>Бурцова-Протопопова</a:t>
            </a:r>
            <a:endParaRPr lang="ru-RU" sz="1200" dirty="0">
              <a:solidFill>
                <a:prstClr val="black"/>
              </a:solidFill>
              <a:ea typeface="Theano Didot" panose="020606030607060202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44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9000" b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2772000" y="771750"/>
            <a:ext cx="3600000" cy="3600000"/>
          </a:xfrm>
          <a:prstGeom prst="ellipse">
            <a:avLst/>
          </a:prstGeom>
          <a:solidFill>
            <a:srgbClr val="C61648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83"/>
            <a:r>
              <a:rPr lang="ru-RU" sz="1800" dirty="0">
                <a:solidFill>
                  <a:prstClr val="white"/>
                </a:solidFill>
              </a:rPr>
              <a:t>В </a:t>
            </a:r>
            <a:r>
              <a:rPr lang="en-US" sz="1800" dirty="0">
                <a:solidFill>
                  <a:prstClr val="white"/>
                </a:solidFill>
              </a:rPr>
              <a:t>XVII </a:t>
            </a:r>
            <a:r>
              <a:rPr lang="ru-RU" sz="1800" dirty="0">
                <a:solidFill>
                  <a:prstClr val="white"/>
                </a:solidFill>
              </a:rPr>
              <a:t>веке </a:t>
            </a:r>
            <a:endParaRPr lang="en-US" sz="1800" dirty="0">
              <a:solidFill>
                <a:prstClr val="white"/>
              </a:solidFill>
            </a:endParaRPr>
          </a:p>
          <a:p>
            <a:pPr algn="ctr" defTabSz="685783"/>
            <a:r>
              <a:rPr lang="ru-RU" sz="1800" dirty="0">
                <a:solidFill>
                  <a:prstClr val="white"/>
                </a:solidFill>
              </a:rPr>
              <a:t>в экономическом </a:t>
            </a:r>
            <a:endParaRPr lang="en-US" sz="1800" dirty="0">
              <a:solidFill>
                <a:prstClr val="white"/>
              </a:solidFill>
            </a:endParaRPr>
          </a:p>
          <a:p>
            <a:pPr algn="ctr" defTabSz="685783"/>
            <a:r>
              <a:rPr lang="ru-RU" sz="1800" dirty="0">
                <a:solidFill>
                  <a:prstClr val="white"/>
                </a:solidFill>
              </a:rPr>
              <a:t>и культурном развитии России начали проявляться новые черты, однако они были ещё очень слабы.</a:t>
            </a:r>
          </a:p>
        </p:txBody>
      </p:sp>
    </p:spTree>
    <p:extLst>
      <p:ext uri="{BB962C8B-B14F-4D97-AF65-F5344CB8AC3E}">
        <p14:creationId xmlns:p14="http://schemas.microsoft.com/office/powerpoint/2010/main" val="1682396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4580030" y="2814728"/>
            <a:ext cx="2939325" cy="661545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1850569" y="2901211"/>
            <a:ext cx="26932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</a:rPr>
              <a:t>Появление единого войска 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</a:rPr>
              <a:t>и системы связи 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1825850" y="2814729"/>
            <a:ext cx="2760844" cy="662462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55" name="Прямоугольник 54"/>
          <p:cNvSpPr/>
          <p:nvPr/>
        </p:nvSpPr>
        <p:spPr>
          <a:xfrm>
            <a:off x="1821989" y="3648189"/>
            <a:ext cx="2750401" cy="664355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582833" y="3643074"/>
            <a:ext cx="2928883" cy="664355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>
              <a:solidFill>
                <a:prstClr val="white"/>
              </a:solidFill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582834" y="2007727"/>
            <a:ext cx="2918440" cy="662462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1821989" y="2007727"/>
            <a:ext cx="2760844" cy="662462"/>
          </a:xfrm>
          <a:prstGeom prst="rect">
            <a:avLst/>
          </a:prstGeom>
          <a:solidFill>
            <a:srgbClr val="4E361E">
              <a:alpha val="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83"/>
            <a:endParaRPr lang="ru-RU" sz="1013" dirty="0">
              <a:solidFill>
                <a:prstClr val="white"/>
              </a:solidFill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29" y="4855500"/>
            <a:ext cx="1316571" cy="28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794092" y="1600399"/>
            <a:ext cx="2545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83"/>
            <a:r>
              <a:rPr lang="ru-RU" sz="1400" b="1" dirty="0">
                <a:solidFill>
                  <a:srgbClr val="C61648"/>
                </a:solidFill>
              </a:rPr>
              <a:t>Пережитки прошлого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1531" y="402880"/>
            <a:ext cx="84429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83"/>
            <a:r>
              <a:rPr lang="ru-RU" sz="2800" dirty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Российское государство в начале </a:t>
            </a:r>
            <a:r>
              <a:rPr lang="en-US" sz="2800" dirty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XVI </a:t>
            </a:r>
            <a:r>
              <a:rPr lang="ru-RU" sz="2800" dirty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века 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1898131" y="3731689"/>
            <a:ext cx="2557462" cy="487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</a:rPr>
              <a:t>Разделение территории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</a:rPr>
              <a:t>на уезды во главе</a:t>
            </a:r>
          </a:p>
          <a:p>
            <a:pPr algn="ctr" defTabSz="685783"/>
            <a:r>
              <a:rPr lang="ru-RU" sz="1200" dirty="0">
                <a:solidFill>
                  <a:prstClr val="black"/>
                </a:solidFill>
              </a:rPr>
              <a:t>с наместниками</a:t>
            </a:r>
          </a:p>
        </p:txBody>
      </p:sp>
      <p:cxnSp>
        <p:nvCxnSpPr>
          <p:cNvPr id="20" name="Прямая соединительная линия 19"/>
          <p:cNvCxnSpPr/>
          <p:nvPr/>
        </p:nvCxnSpPr>
        <p:spPr>
          <a:xfrm>
            <a:off x="4572390" y="1146709"/>
            <a:ext cx="0" cy="3627613"/>
          </a:xfrm>
          <a:prstGeom prst="line">
            <a:avLst/>
          </a:prstGeom>
          <a:ln>
            <a:solidFill>
              <a:srgbClr val="4E361E">
                <a:alpha val="25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TextBox 37"/>
          <p:cNvSpPr txBox="1"/>
          <p:nvPr/>
        </p:nvSpPr>
        <p:spPr>
          <a:xfrm>
            <a:off x="4781174" y="2938341"/>
            <a:ext cx="253437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</a:rPr>
              <a:t>Натуральный характер хозяйства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4720283" y="3844149"/>
            <a:ext cx="269324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</a:rPr>
              <a:t>Отсутствие выхода к морям 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4771754" y="2117925"/>
            <a:ext cx="25558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</a:rPr>
              <a:t>Господство феодальных порядков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1898131" y="1600399"/>
            <a:ext cx="2545625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83"/>
            <a:r>
              <a:rPr lang="ru-RU" sz="1400" b="1" dirty="0">
                <a:solidFill>
                  <a:srgbClr val="C61648"/>
                </a:solidFill>
              </a:rPr>
              <a:t>Качественные изменения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889999" y="2105196"/>
            <a:ext cx="2557462" cy="48712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80000" tIns="0" rIns="180000" bIns="0" rtlCol="0" anchor="ctr"/>
          <a:lstStyle/>
          <a:p>
            <a:pPr algn="ctr" defTabSz="685783"/>
            <a:r>
              <a:rPr lang="ru-RU" sz="1200" dirty="0">
                <a:solidFill>
                  <a:prstClr val="black"/>
                </a:solidFill>
              </a:rPr>
              <a:t>Создание первых общегосударственных учреждений</a:t>
            </a:r>
          </a:p>
        </p:txBody>
      </p:sp>
    </p:spTree>
    <p:extLst>
      <p:ext uri="{BB962C8B-B14F-4D97-AF65-F5344CB8AC3E}">
        <p14:creationId xmlns:p14="http://schemas.microsoft.com/office/powerpoint/2010/main" val="1360336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 animBg="1"/>
      <p:bldP spid="33" grpId="0"/>
      <p:bldP spid="25" grpId="0" animBg="1"/>
      <p:bldP spid="55" grpId="0" animBg="1"/>
      <p:bldP spid="24" grpId="0" animBg="1"/>
      <p:bldP spid="22" grpId="0" animBg="1"/>
      <p:bldP spid="21" grpId="0" animBg="1"/>
      <p:bldP spid="9" grpId="0"/>
      <p:bldP spid="14" grpId="0"/>
      <p:bldP spid="38" grpId="0"/>
      <p:bldP spid="39" grpId="0"/>
      <p:bldP spid="58" grpId="0"/>
      <p:bldP spid="29" grpId="0"/>
      <p:bldP spid="3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1" y="4855500"/>
            <a:ext cx="1316571" cy="288000"/>
          </a:xfrm>
          <a:prstGeom prst="rect">
            <a:avLst/>
          </a:prstGeom>
        </p:spPr>
      </p:pic>
      <p:sp>
        <p:nvSpPr>
          <p:cNvPr id="29" name="TextBox 28"/>
          <p:cNvSpPr txBox="1"/>
          <p:nvPr/>
        </p:nvSpPr>
        <p:spPr>
          <a:xfrm>
            <a:off x="2015445" y="1151444"/>
            <a:ext cx="5110868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cxnSp>
        <p:nvCxnSpPr>
          <p:cNvPr id="30" name="Соединительная линия уступом 29"/>
          <p:cNvCxnSpPr>
            <a:stCxn id="29" idx="1"/>
            <a:endCxn id="35" idx="1"/>
          </p:cNvCxnSpPr>
          <p:nvPr/>
        </p:nvCxnSpPr>
        <p:spPr>
          <a:xfrm rot="10800000" flipV="1">
            <a:off x="470261" y="1490406"/>
            <a:ext cx="1545185" cy="1301601"/>
          </a:xfrm>
          <a:prstGeom prst="bentConnector3">
            <a:avLst>
              <a:gd name="adj1" fmla="val 114794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TextBox 34"/>
          <p:cNvSpPr txBox="1"/>
          <p:nvPr/>
        </p:nvSpPr>
        <p:spPr>
          <a:xfrm>
            <a:off x="470260" y="2453045"/>
            <a:ext cx="2627311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664139" y="1228797"/>
            <a:ext cx="37993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Внешнеполитические задачи единого Российского государства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41774" y="2535838"/>
            <a:ext cx="22405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Получение выхода </a:t>
            </a:r>
          </a:p>
          <a:p>
            <a:pPr algn="ctr" defTabSz="685749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к Балтийскому морю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258344" y="2450689"/>
            <a:ext cx="2627313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03849" y="2528042"/>
            <a:ext cx="2424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Борьба с ВКЛ </a:t>
            </a:r>
          </a:p>
          <a:p>
            <a:pPr algn="ctr" defTabSz="685749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за западнорусские земли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045308" y="2450689"/>
            <a:ext cx="2627313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00101" y="2405783"/>
            <a:ext cx="235015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Подчинение татарских ханств на южных</a:t>
            </a:r>
          </a:p>
          <a:p>
            <a:pPr algn="ctr" defTabSz="685749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 и восточных границах</a:t>
            </a:r>
          </a:p>
        </p:txBody>
      </p:sp>
      <p:cxnSp>
        <p:nvCxnSpPr>
          <p:cNvPr id="22" name="Соединительная линия уступом 21"/>
          <p:cNvCxnSpPr>
            <a:stCxn id="29" idx="3"/>
            <a:endCxn id="19" idx="3"/>
          </p:cNvCxnSpPr>
          <p:nvPr/>
        </p:nvCxnSpPr>
        <p:spPr>
          <a:xfrm>
            <a:off x="7126313" y="1490407"/>
            <a:ext cx="1546308" cy="1299245"/>
          </a:xfrm>
          <a:prstGeom prst="bentConnector3">
            <a:avLst>
              <a:gd name="adj1" fmla="val 114784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Соединительная линия уступом 24"/>
          <p:cNvCxnSpPr>
            <a:stCxn id="29" idx="2"/>
            <a:endCxn id="17" idx="0"/>
          </p:cNvCxnSpPr>
          <p:nvPr/>
        </p:nvCxnSpPr>
        <p:spPr>
          <a:xfrm>
            <a:off x="4570879" y="1829370"/>
            <a:ext cx="1122" cy="621319"/>
          </a:xfrm>
          <a:prstGeom prst="straightConnector1">
            <a:avLst/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51531" y="402880"/>
            <a:ext cx="8442931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85783"/>
            <a:r>
              <a:rPr lang="ru-RU" sz="2800" dirty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Россия в царствование Василия </a:t>
            </a:r>
            <a:r>
              <a:rPr lang="en-US" sz="2800" dirty="0">
                <a:solidFill>
                  <a:srgbClr val="4E361E"/>
                </a:solidFill>
                <a:latin typeface="+mj-lt"/>
                <a:ea typeface="Theano Didot" panose="02060603060706020203" pitchFamily="18" charset="0"/>
              </a:rPr>
              <a:t>III </a:t>
            </a:r>
            <a:endParaRPr lang="ru-RU" sz="2800" dirty="0">
              <a:solidFill>
                <a:srgbClr val="4E361E"/>
              </a:solidFill>
              <a:latin typeface="+mj-lt"/>
              <a:ea typeface="Theano Didot" panose="02060603060706020203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72514" y="3665992"/>
            <a:ext cx="2627311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258344" y="3680769"/>
            <a:ext cx="2627313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3154240" y="3665992"/>
            <a:ext cx="283665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Присоединение черниговских, новгород-северских земель, Смоленска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044178" y="3665992"/>
            <a:ext cx="2627313" cy="677926"/>
          </a:xfrm>
          <a:prstGeom prst="roundRect">
            <a:avLst/>
          </a:prstGeom>
          <a:noFill/>
          <a:ln w="15875">
            <a:solidFill>
              <a:schemeClr val="tx1">
                <a:lumMod val="75000"/>
                <a:lumOff val="25000"/>
                <a:alpha val="75000"/>
              </a:schemeClr>
            </a:solidFill>
          </a:ln>
        </p:spPr>
        <p:txBody>
          <a:bodyPr wrap="square" tIns="90000" bIns="90000" rtlCol="0">
            <a:noAutofit/>
          </a:bodyPr>
          <a:lstStyle/>
          <a:p>
            <a:pPr algn="ctr" defTabSz="685749"/>
            <a:endParaRPr lang="ru-RU" sz="1400" dirty="0">
              <a:solidFill>
                <a:prstClr val="black">
                  <a:lumMod val="75000"/>
                  <a:lumOff val="25000"/>
                </a:prstClr>
              </a:solidFill>
              <a:ea typeface="Roboto" panose="02000000000000000000" pitchFamily="2" charset="0"/>
              <a:cs typeface="Roboto" panose="02000000000000000000" pitchFamily="2" charset="0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5947815" y="3729787"/>
            <a:ext cx="279365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Долгая борьба с Казанским </a:t>
            </a:r>
          </a:p>
          <a:p>
            <a:pPr algn="ctr" defTabSz="685749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и Крымским ханствами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71774" y="3743344"/>
            <a:ext cx="24242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749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Отсутствие выхода</a:t>
            </a:r>
          </a:p>
          <a:p>
            <a:pPr algn="ctr" defTabSz="685749"/>
            <a:r>
              <a:rPr lang="ru-RU" sz="1400" dirty="0">
                <a:solidFill>
                  <a:prstClr val="black">
                    <a:lumMod val="75000"/>
                    <a:lumOff val="25000"/>
                  </a:prstClr>
                </a:solidFill>
                <a:ea typeface="Roboto" panose="02000000000000000000" pitchFamily="2" charset="0"/>
                <a:cs typeface="Roboto" panose="02000000000000000000" pitchFamily="2" charset="0"/>
              </a:rPr>
              <a:t>к Балтийскому морю</a:t>
            </a:r>
          </a:p>
        </p:txBody>
      </p:sp>
      <p:cxnSp>
        <p:nvCxnSpPr>
          <p:cNvPr id="41" name="Соединительная линия уступом 40"/>
          <p:cNvCxnSpPr>
            <a:stCxn id="35" idx="1"/>
            <a:endCxn id="33" idx="1"/>
          </p:cNvCxnSpPr>
          <p:nvPr/>
        </p:nvCxnSpPr>
        <p:spPr>
          <a:xfrm rot="10800000" flipH="1" flipV="1">
            <a:off x="470260" y="2792007"/>
            <a:ext cx="2254" cy="1212947"/>
          </a:xfrm>
          <a:prstGeom prst="bentConnector3">
            <a:avLst>
              <a:gd name="adj1" fmla="val -10141970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Соединительная линия уступом 41"/>
          <p:cNvCxnSpPr>
            <a:stCxn id="19" idx="3"/>
            <a:endCxn id="38" idx="3"/>
          </p:cNvCxnSpPr>
          <p:nvPr/>
        </p:nvCxnSpPr>
        <p:spPr>
          <a:xfrm flipH="1">
            <a:off x="8671491" y="2789652"/>
            <a:ext cx="1130" cy="1215303"/>
          </a:xfrm>
          <a:prstGeom prst="bentConnector3">
            <a:avLst>
              <a:gd name="adj1" fmla="val -20230088"/>
            </a:avLst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Соединительная линия уступом 42"/>
          <p:cNvCxnSpPr>
            <a:stCxn id="17" idx="2"/>
            <a:endCxn id="36" idx="0"/>
          </p:cNvCxnSpPr>
          <p:nvPr/>
        </p:nvCxnSpPr>
        <p:spPr>
          <a:xfrm>
            <a:off x="4572001" y="3128615"/>
            <a:ext cx="0" cy="552154"/>
          </a:xfrm>
          <a:prstGeom prst="straightConnector1">
            <a:avLst/>
          </a:prstGeom>
          <a:ln w="15875">
            <a:solidFill>
              <a:schemeClr val="tx1">
                <a:lumMod val="75000"/>
                <a:lumOff val="25000"/>
                <a:alpha val="75000"/>
              </a:schemeClr>
            </a:solidFill>
            <a:prstDash val="sysDot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3455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5" grpId="0" animBg="1"/>
      <p:bldP spid="4" grpId="0"/>
      <p:bldP spid="15" grpId="0"/>
      <p:bldP spid="17" grpId="0" animBg="1"/>
      <p:bldP spid="18" grpId="0"/>
      <p:bldP spid="19" grpId="0" animBg="1"/>
      <p:bldP spid="20" grpId="0"/>
      <p:bldP spid="33" grpId="0" animBg="1"/>
      <p:bldP spid="36" grpId="0" animBg="1"/>
      <p:bldP spid="37" grpId="0"/>
      <p:bldP spid="38" grpId="0" animBg="1"/>
      <p:bldP spid="39" grpId="0"/>
      <p:bldP spid="4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7000" t="-9000" r="-5000" b="-10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7071761" y="376238"/>
            <a:ext cx="1800000" cy="1800000"/>
          </a:xfrm>
          <a:prstGeom prst="ellipse">
            <a:avLst/>
          </a:prstGeom>
          <a:solidFill>
            <a:srgbClr val="FFDC5A">
              <a:alpha val="93725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defTabSz="685766"/>
            <a:r>
              <a:rPr lang="ru-RU" sz="1200" dirty="0">
                <a:solidFill>
                  <a:prstClr val="black"/>
                </a:solidFill>
                <a:ea typeface="Theano Didot" panose="02060603060706020203" pitchFamily="18" charset="0"/>
              </a:rPr>
              <a:t>Василий </a:t>
            </a:r>
            <a:r>
              <a:rPr lang="en-US" sz="1200" dirty="0">
                <a:solidFill>
                  <a:prstClr val="black"/>
                </a:solidFill>
                <a:ea typeface="Theano Didot" panose="02060603060706020203" pitchFamily="18" charset="0"/>
              </a:rPr>
              <a:t>III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1" y="3985217"/>
            <a:ext cx="4427537" cy="794403"/>
          </a:xfrm>
          <a:prstGeom prst="rect">
            <a:avLst/>
          </a:prstGeom>
          <a:solidFill>
            <a:srgbClr val="C61648">
              <a:alpha val="95000"/>
            </a:srgbClr>
          </a:solidFill>
        </p:spPr>
        <p:txBody>
          <a:bodyPr wrap="square" lIns="360000" tIns="180000" rIns="180000" bIns="180000" rtlCol="0">
            <a:spAutoFit/>
          </a:bodyPr>
          <a:lstStyle/>
          <a:p>
            <a:pPr defTabSz="685783"/>
            <a:r>
              <a:rPr lang="ru-RU" sz="1400" dirty="0">
                <a:solidFill>
                  <a:prstClr val="white"/>
                </a:solidFill>
              </a:rPr>
              <a:t>Подчёркивая внешнюю независимость Руси, Василий </a:t>
            </a:r>
            <a:r>
              <a:rPr lang="en-US" sz="1400" dirty="0">
                <a:solidFill>
                  <a:prstClr val="white"/>
                </a:solidFill>
              </a:rPr>
              <a:t>III</a:t>
            </a:r>
            <a:r>
              <a:rPr lang="ru-RU" sz="1400" dirty="0">
                <a:solidFill>
                  <a:prstClr val="white"/>
                </a:solidFill>
              </a:rPr>
              <a:t> стал именоваться самодержцем. </a:t>
            </a:r>
          </a:p>
        </p:txBody>
      </p:sp>
    </p:spTree>
    <p:extLst>
      <p:ext uri="{BB962C8B-B14F-4D97-AF65-F5344CB8AC3E}">
        <p14:creationId xmlns:p14="http://schemas.microsoft.com/office/powerpoint/2010/main" val="1665862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7430" y="4855500"/>
            <a:ext cx="1316571" cy="288000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683883" y="1505304"/>
            <a:ext cx="3646379" cy="213289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/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После смерти Василия </a:t>
            </a:r>
            <a:r>
              <a:rPr lang="en-US" sz="1400" dirty="0">
                <a:solidFill>
                  <a:prstClr val="white"/>
                </a:solidFill>
              </a:rPr>
              <a:t>III </a:t>
            </a:r>
            <a:r>
              <a:rPr lang="ru-RU" sz="1400" dirty="0">
                <a:solidFill>
                  <a:prstClr val="white"/>
                </a:solidFill>
              </a:rPr>
              <a:t>в 1533 году </a:t>
            </a:r>
          </a:p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на престол вступил его трёхлетний </a:t>
            </a:r>
          </a:p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сын Иван IV Васильевич. </a:t>
            </a:r>
          </a:p>
          <a:p>
            <a:pPr defTabSz="685766">
              <a:lnSpc>
                <a:spcPct val="110000"/>
              </a:lnSpc>
            </a:pPr>
            <a:endParaRPr lang="ru-RU" sz="1400" dirty="0">
              <a:solidFill>
                <a:prstClr val="white"/>
              </a:solidFill>
            </a:endParaRPr>
          </a:p>
          <a:p>
            <a:pPr defTabSz="685766">
              <a:lnSpc>
                <a:spcPct val="110000"/>
              </a:lnSpc>
            </a:pPr>
            <a:endParaRPr lang="ru-RU" sz="1400" dirty="0">
              <a:solidFill>
                <a:prstClr val="white"/>
              </a:solidFill>
            </a:endParaRPr>
          </a:p>
          <a:p>
            <a:pPr defTabSz="685766">
              <a:lnSpc>
                <a:spcPct val="110000"/>
              </a:lnSpc>
            </a:pPr>
            <a:endParaRPr lang="ru-RU" sz="1400" dirty="0">
              <a:solidFill>
                <a:prstClr val="white"/>
              </a:solidFill>
            </a:endParaRPr>
          </a:p>
          <a:p>
            <a:pPr defTabSz="685766">
              <a:lnSpc>
                <a:spcPct val="110000"/>
              </a:lnSpc>
            </a:pPr>
            <a:r>
              <a:rPr lang="ru-RU" sz="1400" dirty="0">
                <a:solidFill>
                  <a:prstClr val="white"/>
                </a:solidFill>
              </a:rPr>
              <a:t>До достижения Иваном совершеннолетия Российским государством правила его мать Елена Глинская. </a:t>
            </a:r>
          </a:p>
        </p:txBody>
      </p:sp>
      <p:pic>
        <p:nvPicPr>
          <p:cNvPr id="1028" name="Picture 4" descr="ÐÐ°ÑÑÐ¸Ð½ÐºÐ¸ Ð¿Ð¾ Ð·Ð°Ð¿ÑÐ¾ÑÑ ÐµÐ»ÐµÐ½Ð° Ð³Ð»Ð¸Ð½ÑÐºÐ°Ñ Ð¸ Ð¸Ð²Ð°Ð½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16462" y="1015394"/>
            <a:ext cx="4427537" cy="31127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2916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8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BJ">
      <a:majorFont>
        <a:latin typeface="Merriweather"/>
        <a:ea typeface=""/>
        <a:cs typeface=""/>
      </a:majorFont>
      <a:minorFont>
        <a:latin typeface="Roboto"/>
        <a:ea typeface=""/>
        <a:cs typeface="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1333</Words>
  <Application>Microsoft Office PowerPoint</Application>
  <PresentationFormat>Экран (16:9)</PresentationFormat>
  <Paragraphs>372</Paragraphs>
  <Slides>59</Slides>
  <Notes>58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4</vt:i4>
      </vt:variant>
      <vt:variant>
        <vt:lpstr>Заголовки слайдов</vt:lpstr>
      </vt:variant>
      <vt:variant>
        <vt:i4>59</vt:i4>
      </vt:variant>
    </vt:vector>
  </HeadingPairs>
  <TitlesOfParts>
    <vt:vector size="68" baseType="lpstr">
      <vt:lpstr>Merriweather</vt:lpstr>
      <vt:lpstr>Arial</vt:lpstr>
      <vt:lpstr>Roboto</vt:lpstr>
      <vt:lpstr>Times New Roman</vt:lpstr>
      <vt:lpstr>Calibri</vt:lpstr>
      <vt:lpstr>Тема Office</vt:lpstr>
      <vt:lpstr>1_Тема Office</vt:lpstr>
      <vt:lpstr>8_Тема Office</vt:lpstr>
      <vt:lpstr>2_Тема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lastModifiedBy/>
  <cp:revision>1</cp:revision>
  <dcterms:created xsi:type="dcterms:W3CDTF">2019-01-22T09:10:37Z</dcterms:created>
  <dcterms:modified xsi:type="dcterms:W3CDTF">2019-01-22T09:10:43Z</dcterms:modified>
</cp:coreProperties>
</file>