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86"/>
  </p:notesMasterIdLst>
  <p:sldIdLst>
    <p:sldId id="256" r:id="rId2"/>
    <p:sldId id="389" r:id="rId3"/>
    <p:sldId id="463" r:id="rId4"/>
    <p:sldId id="497" r:id="rId5"/>
    <p:sldId id="394" r:id="rId6"/>
    <p:sldId id="397" r:id="rId7"/>
    <p:sldId id="400" r:id="rId8"/>
    <p:sldId id="403" r:id="rId9"/>
    <p:sldId id="404" r:id="rId10"/>
    <p:sldId id="410" r:id="rId11"/>
    <p:sldId id="413" r:id="rId12"/>
    <p:sldId id="407" r:id="rId13"/>
    <p:sldId id="262" r:id="rId14"/>
    <p:sldId id="422" r:id="rId15"/>
    <p:sldId id="416" r:id="rId16"/>
    <p:sldId id="419" r:id="rId17"/>
    <p:sldId id="425" r:id="rId18"/>
    <p:sldId id="428" r:id="rId19"/>
    <p:sldId id="481" r:id="rId20"/>
    <p:sldId id="482" r:id="rId21"/>
    <p:sldId id="483" r:id="rId22"/>
    <p:sldId id="484" r:id="rId23"/>
    <p:sldId id="485" r:id="rId24"/>
    <p:sldId id="486" r:id="rId25"/>
    <p:sldId id="487" r:id="rId26"/>
    <p:sldId id="488" r:id="rId27"/>
    <p:sldId id="489" r:id="rId28"/>
    <p:sldId id="490" r:id="rId29"/>
    <p:sldId id="431" r:id="rId30"/>
    <p:sldId id="434" r:id="rId31"/>
    <p:sldId id="437" r:id="rId32"/>
    <p:sldId id="440" r:id="rId33"/>
    <p:sldId id="443" r:id="rId34"/>
    <p:sldId id="492" r:id="rId35"/>
    <p:sldId id="493" r:id="rId36"/>
    <p:sldId id="494" r:id="rId37"/>
    <p:sldId id="495" r:id="rId38"/>
    <p:sldId id="496" r:id="rId39"/>
    <p:sldId id="467" r:id="rId40"/>
    <p:sldId id="466" r:id="rId41"/>
    <p:sldId id="468" r:id="rId42"/>
    <p:sldId id="469" r:id="rId43"/>
    <p:sldId id="470" r:id="rId44"/>
    <p:sldId id="515" r:id="rId45"/>
    <p:sldId id="395" r:id="rId46"/>
    <p:sldId id="398" r:id="rId47"/>
    <p:sldId id="401" r:id="rId48"/>
    <p:sldId id="498" r:id="rId49"/>
    <p:sldId id="405" r:id="rId50"/>
    <p:sldId id="411" r:id="rId51"/>
    <p:sldId id="414" r:id="rId52"/>
    <p:sldId id="417" r:id="rId53"/>
    <p:sldId id="408" r:id="rId54"/>
    <p:sldId id="456" r:id="rId55"/>
    <p:sldId id="459" r:id="rId56"/>
    <p:sldId id="420" r:id="rId57"/>
    <p:sldId id="423" r:id="rId58"/>
    <p:sldId id="426" r:id="rId59"/>
    <p:sldId id="429" r:id="rId60"/>
    <p:sldId id="432" r:id="rId61"/>
    <p:sldId id="435" r:id="rId62"/>
    <p:sldId id="438" r:id="rId63"/>
    <p:sldId id="441" r:id="rId64"/>
    <p:sldId id="444" r:id="rId65"/>
    <p:sldId id="447" r:id="rId66"/>
    <p:sldId id="450" r:id="rId67"/>
    <p:sldId id="453" r:id="rId68"/>
    <p:sldId id="500" r:id="rId69"/>
    <p:sldId id="499" r:id="rId70"/>
    <p:sldId id="501" r:id="rId71"/>
    <p:sldId id="502" r:id="rId72"/>
    <p:sldId id="503" r:id="rId73"/>
    <p:sldId id="504" r:id="rId74"/>
    <p:sldId id="505" r:id="rId75"/>
    <p:sldId id="506" r:id="rId76"/>
    <p:sldId id="507" r:id="rId77"/>
    <p:sldId id="508" r:id="rId78"/>
    <p:sldId id="509" r:id="rId79"/>
    <p:sldId id="510" r:id="rId80"/>
    <p:sldId id="511" r:id="rId81"/>
    <p:sldId id="512" r:id="rId82"/>
    <p:sldId id="516" r:id="rId83"/>
    <p:sldId id="513" r:id="rId84"/>
    <p:sldId id="514" r:id="rId8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87"/>
      <p:bold r:id="rId88"/>
      <p:italic r:id="rId89"/>
      <p:boldItalic r:id="rId90"/>
    </p:embeddedFont>
    <p:embeddedFont>
      <p:font typeface="Open Sans" panose="020B0606030504020204" pitchFamily="34" charset="0"/>
      <p:regular r:id="rId91"/>
      <p:bold r:id="rId92"/>
      <p:italic r:id="rId93"/>
      <p:boldItalic r:id="rId94"/>
    </p:embeddedFont>
    <p:embeddedFont>
      <p:font typeface="Roboto Slab" pitchFamily="2" charset="0"/>
      <p:regular r:id="rId95"/>
      <p:bold r:id="rId96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993" userDrawn="1">
          <p15:clr>
            <a:srgbClr val="A4A3A4"/>
          </p15:clr>
        </p15:guide>
        <p15:guide id="6" pos="2767" userDrawn="1">
          <p15:clr>
            <a:srgbClr val="A4A3A4"/>
          </p15:clr>
        </p15:guide>
        <p15:guide id="7" pos="1882" userDrawn="1">
          <p15:clr>
            <a:srgbClr val="A4A3A4"/>
          </p15:clr>
        </p15:guide>
        <p15:guide id="8" pos="5284" userDrawn="1">
          <p15:clr>
            <a:srgbClr val="A4A3A4"/>
          </p15:clr>
        </p15:guide>
        <p15:guide id="9" pos="2086" userDrawn="1">
          <p15:clr>
            <a:srgbClr val="A4A3A4"/>
          </p15:clr>
        </p15:guide>
        <p15:guide id="10" pos="3674" userDrawn="1">
          <p15:clr>
            <a:srgbClr val="A4A3A4"/>
          </p15:clr>
        </p15:guide>
        <p15:guide id="13" orient="horz" pos="7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530"/>
    <a:srgbClr val="050607"/>
    <a:srgbClr val="777232"/>
    <a:srgbClr val="F7F6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83" autoAdjust="0"/>
    <p:restoredTop sz="94434" autoAdjust="0"/>
  </p:normalViewPr>
  <p:slideViewPr>
    <p:cSldViewPr snapToGrid="0">
      <p:cViewPr varScale="1">
        <p:scale>
          <a:sx n="112" d="100"/>
          <a:sy n="112" d="100"/>
        </p:scale>
        <p:origin x="1104" y="96"/>
      </p:cViewPr>
      <p:guideLst>
        <p:guide orient="horz" pos="237"/>
        <p:guide pos="226"/>
        <p:guide pos="5534"/>
        <p:guide orient="horz" pos="3003"/>
        <p:guide pos="2993"/>
        <p:guide pos="2767"/>
        <p:guide pos="1882"/>
        <p:guide pos="5284"/>
        <p:guide pos="2086"/>
        <p:guide pos="3674"/>
        <p:guide orient="horz" pos="73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font" Target="fonts/font3.fntdata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1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font" Target="fonts/font4.fntdata"/><Relationship Id="rId95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font" Target="fonts/font7.fntdata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2.fntdata"/><Relationship Id="rId91" Type="http://schemas.openxmlformats.org/officeDocument/2006/relationships/font" Target="fonts/font5.fntdata"/><Relationship Id="rId96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94" Type="http://schemas.openxmlformats.org/officeDocument/2006/relationships/font" Target="fonts/font8.fntdata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1B41E-17B3-44CE-8E19-FCB63DD51A28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1DEFC-839A-4688-A129-6AA2F4833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357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041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105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099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845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402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590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224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443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865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771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636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836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260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069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515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55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6E679-DC75-4745-852D-F583D5FA2C9D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17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slide" Target="slide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slide" Target="slide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slide" Target="slide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slide" Target="slide5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slide" Target="slide5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slide" Target="slide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slide" Target="slide5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slide" Target="slide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slide" Target="slide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59.xml"/><Relationship Id="rId4" Type="http://schemas.openxmlformats.org/officeDocument/2006/relationships/slide" Target="slide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slide" Target="slide60.xml"/><Relationship Id="rId4" Type="http://schemas.openxmlformats.org/officeDocument/2006/relationships/slide" Target="slide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61.xml"/><Relationship Id="rId4" Type="http://schemas.openxmlformats.org/officeDocument/2006/relationships/slide" Target="slide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2.xml"/><Relationship Id="rId5" Type="http://schemas.openxmlformats.org/officeDocument/2006/relationships/slide" Target="slide2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5" Type="http://schemas.openxmlformats.org/officeDocument/2006/relationships/slide" Target="slide63.xml"/><Relationship Id="rId4" Type="http://schemas.openxmlformats.org/officeDocument/2006/relationships/slide" Target="slide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slide" Target="slide64.xml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slide" Target="slide6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slide" Target="slide6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slide" Target="slide6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slide" Target="slide68.xml"/><Relationship Id="rId4" Type="http://schemas.openxmlformats.org/officeDocument/2006/relationships/slide" Target="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slide" Target="slide6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17.xml"/><Relationship Id="rId18" Type="http://schemas.openxmlformats.org/officeDocument/2006/relationships/slide" Target="slide13.xml"/><Relationship Id="rId3" Type="http://schemas.openxmlformats.org/officeDocument/2006/relationships/slide" Target="slide3.xml"/><Relationship Id="rId21" Type="http://schemas.openxmlformats.org/officeDocument/2006/relationships/slide" Target="slide19.xml"/><Relationship Id="rId7" Type="http://schemas.openxmlformats.org/officeDocument/2006/relationships/slide" Target="slide5.xml"/><Relationship Id="rId12" Type="http://schemas.openxmlformats.org/officeDocument/2006/relationships/slide" Target="slide22.xml"/><Relationship Id="rId17" Type="http://schemas.openxmlformats.org/officeDocument/2006/relationships/slide" Target="slide18.xml"/><Relationship Id="rId25" Type="http://schemas.openxmlformats.org/officeDocument/2006/relationships/slide" Target="slide4.xml"/><Relationship Id="rId2" Type="http://schemas.openxmlformats.org/officeDocument/2006/relationships/notesSlide" Target="../notesSlides/notesSlide2.xml"/><Relationship Id="rId16" Type="http://schemas.openxmlformats.org/officeDocument/2006/relationships/slide" Target="slide23.xml"/><Relationship Id="rId20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11" Type="http://schemas.openxmlformats.org/officeDocument/2006/relationships/slide" Target="slide6.xml"/><Relationship Id="rId24" Type="http://schemas.openxmlformats.org/officeDocument/2006/relationships/image" Target="../media/image3.png"/><Relationship Id="rId5" Type="http://schemas.openxmlformats.org/officeDocument/2006/relationships/slide" Target="slide15.xml"/><Relationship Id="rId15" Type="http://schemas.openxmlformats.org/officeDocument/2006/relationships/slide" Target="slide7.xml"/><Relationship Id="rId23" Type="http://schemas.openxmlformats.org/officeDocument/2006/relationships/slide" Target="slide9.xml"/><Relationship Id="rId10" Type="http://schemas.openxmlformats.org/officeDocument/2006/relationships/slide" Target="slide11.xml"/><Relationship Id="rId19" Type="http://schemas.openxmlformats.org/officeDocument/2006/relationships/slide" Target="slide8.xml"/><Relationship Id="rId4" Type="http://schemas.openxmlformats.org/officeDocument/2006/relationships/slide" Target="slide20.xml"/><Relationship Id="rId9" Type="http://schemas.openxmlformats.org/officeDocument/2006/relationships/slide" Target="slide16.xml"/><Relationship Id="rId14" Type="http://schemas.openxmlformats.org/officeDocument/2006/relationships/slide" Target="slide12.xml"/><Relationship Id="rId22" Type="http://schemas.openxmlformats.org/officeDocument/2006/relationships/slide" Target="slide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slide" Target="slide7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slide" Target="slide7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slide" Target="slide7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slide" Target="slide7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slide" Target="slide74.xml"/><Relationship Id="rId4" Type="http://schemas.openxmlformats.org/officeDocument/2006/relationships/slide" Target="slide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slide" Target="slide75.xml"/><Relationship Id="rId4" Type="http://schemas.openxmlformats.org/officeDocument/2006/relationships/slide" Target="slide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slide" Target="slide7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slide" Target="slide77.xml"/><Relationship Id="rId4" Type="http://schemas.openxmlformats.org/officeDocument/2006/relationships/slide" Target="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slide" Target="slide7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9.xml"/><Relationship Id="rId1" Type="http://schemas.openxmlformats.org/officeDocument/2006/relationships/slideLayout" Target="../slideLayouts/slideLayout1.xml"/><Relationship Id="rId5" Type="http://schemas.openxmlformats.org/officeDocument/2006/relationships/slide" Target="slide79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37.xml"/><Relationship Id="rId18" Type="http://schemas.openxmlformats.org/officeDocument/2006/relationships/slide" Target="slide33.xml"/><Relationship Id="rId3" Type="http://schemas.openxmlformats.org/officeDocument/2006/relationships/slide" Target="slide4.xml"/><Relationship Id="rId21" Type="http://schemas.openxmlformats.org/officeDocument/2006/relationships/slide" Target="slide39.xml"/><Relationship Id="rId7" Type="http://schemas.openxmlformats.org/officeDocument/2006/relationships/slide" Target="slide25.xml"/><Relationship Id="rId12" Type="http://schemas.openxmlformats.org/officeDocument/2006/relationships/slide" Target="slide42.xml"/><Relationship Id="rId17" Type="http://schemas.openxmlformats.org/officeDocument/2006/relationships/slide" Target="slide38.xml"/><Relationship Id="rId2" Type="http://schemas.openxmlformats.org/officeDocument/2006/relationships/notesSlide" Target="../notesSlides/notesSlide3.xml"/><Relationship Id="rId16" Type="http://schemas.openxmlformats.org/officeDocument/2006/relationships/slide" Target="slide43.xml"/><Relationship Id="rId20" Type="http://schemas.openxmlformats.org/officeDocument/2006/relationships/slide" Target="slide4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0.xml"/><Relationship Id="rId11" Type="http://schemas.openxmlformats.org/officeDocument/2006/relationships/slide" Target="slide26.xml"/><Relationship Id="rId24" Type="http://schemas.openxmlformats.org/officeDocument/2006/relationships/image" Target="../media/image3.png"/><Relationship Id="rId5" Type="http://schemas.openxmlformats.org/officeDocument/2006/relationships/slide" Target="slide35.xml"/><Relationship Id="rId15" Type="http://schemas.openxmlformats.org/officeDocument/2006/relationships/slide" Target="slide27.xml"/><Relationship Id="rId23" Type="http://schemas.openxmlformats.org/officeDocument/2006/relationships/slide" Target="slide29.xml"/><Relationship Id="rId10" Type="http://schemas.openxmlformats.org/officeDocument/2006/relationships/slide" Target="slide31.xml"/><Relationship Id="rId19" Type="http://schemas.openxmlformats.org/officeDocument/2006/relationships/slide" Target="slide28.xml"/><Relationship Id="rId4" Type="http://schemas.openxmlformats.org/officeDocument/2006/relationships/slide" Target="slide40.xml"/><Relationship Id="rId9" Type="http://schemas.openxmlformats.org/officeDocument/2006/relationships/slide" Target="slide36.xml"/><Relationship Id="rId14" Type="http://schemas.openxmlformats.org/officeDocument/2006/relationships/slide" Target="slide32.xml"/><Relationship Id="rId22" Type="http://schemas.openxmlformats.org/officeDocument/2006/relationships/slide" Target="slide3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slide" Target="slide8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slide" Target="slide8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slide" Target="slide82.xml"/><Relationship Id="rId4" Type="http://schemas.openxmlformats.org/officeDocument/2006/relationships/slide" Target="slide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slide" Target="slide8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slide" Target="slide84.xml"/><Relationship Id="rId4" Type="http://schemas.openxmlformats.org/officeDocument/2006/relationships/slide" Target="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slide" Target="slide5.xml"/><Relationship Id="rId4" Type="http://schemas.openxmlformats.org/officeDocument/2006/relationships/slide" Target="slide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slide" Target="slide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slide" Target="slide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slide" Target="slide3.xml"/><Relationship Id="rId4" Type="http://schemas.openxmlformats.org/officeDocument/2006/relationships/slide" Target="slide6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slide" Target="slide4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slide" Target="slide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slide" Target="slide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slide" Target="slide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slide" Target="slide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slide" Target="slide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slide" Target="slide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slide" Target="slide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slide" Target="slide4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slide" Target="slide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slide" Target="slide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slide" Target="slide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slide" Target="slide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slide" Target="slide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slide" Target="slide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slide" Target="slide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slide" Target="slide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slide" Target="slide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slide" Target="slide4.xml"/><Relationship Id="rId4" Type="http://schemas.openxmlformats.org/officeDocument/2006/relationships/slide" Target="slide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slide" Target="slide4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slide" Target="slide4.xml"/><Relationship Id="rId4" Type="http://schemas.openxmlformats.org/officeDocument/2006/relationships/slide" Target="slide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slide" Target="slide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slide" Target="slide6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slide" Target="slide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slide" Target="slide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7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slide" Target="slide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7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slide" Target="slide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7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slide" Target="slide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7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slide" Target="slide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7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slide" Target="slide4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8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slide" Target="slide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slide" Target="slide4.xml"/><Relationship Id="rId4" Type="http://schemas.openxmlformats.org/officeDocument/2006/relationships/slide" Target="slide6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8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slide" Target="slide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83.xml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" Target="slide84.xml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slide" Target="slide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>
            <a:hlinkClick r:id="rId3" action="ppaction://hlinksldjump"/>
            <a:extLst>
              <a:ext uri="{FF2B5EF4-FFF2-40B4-BE49-F238E27FC236}">
                <a16:creationId xmlns:a16="http://schemas.microsoft.com/office/drawing/2014/main" id="{8E1797DA-703D-4259-A359-66ADC8E9C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0"/>
          <a:stretch/>
        </p:blipFill>
        <p:spPr bwMode="auto">
          <a:xfrm>
            <a:off x="4751388" y="1"/>
            <a:ext cx="43926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358777" y="376238"/>
            <a:ext cx="3851274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4000" b="1" dirty="0">
                <a:solidFill>
                  <a:srgbClr val="7030A0"/>
                </a:solidFill>
                <a:latin typeface="+mj-lt"/>
              </a:rPr>
              <a:t>Эпоха Екатерины Великой</a:t>
            </a:r>
          </a:p>
        </p:txBody>
      </p:sp>
      <p:sp>
        <p:nvSpPr>
          <p:cNvPr id="19" name="Скругленный прямоугольник 18">
            <a:hlinkClick r:id="rId6" action="ppaction://hlinksldjump"/>
          </p:cNvPr>
          <p:cNvSpPr/>
          <p:nvPr/>
        </p:nvSpPr>
        <p:spPr>
          <a:xfrm>
            <a:off x="1174660" y="3516038"/>
            <a:ext cx="2219508" cy="67460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254000" dist="190500" dir="5400000" sx="90000" sy="90000" algn="t" rotWithShape="0">
              <a:schemeClr val="accent6">
                <a:lumMod val="50000"/>
                <a:alpha val="6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+mj-lt"/>
              </a:rPr>
              <a:t>Начать игру</a:t>
            </a:r>
          </a:p>
        </p:txBody>
      </p:sp>
      <p:sp>
        <p:nvSpPr>
          <p:cNvPr id="20" name="TextBox 19">
            <a:hlinkClick r:id="rId7" action="ppaction://hlinksldjump"/>
          </p:cNvPr>
          <p:cNvSpPr txBox="1"/>
          <p:nvPr/>
        </p:nvSpPr>
        <p:spPr>
          <a:xfrm>
            <a:off x="1439471" y="4428709"/>
            <a:ext cx="1689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ru-RU" sz="1600" u="sng" dirty="0">
                <a:solidFill>
                  <a:schemeClr val="bg1"/>
                </a:solidFill>
                <a:latin typeface="Roboto Slab"/>
                <a:hlinkClick r:id="" action="ppaction://noaction"/>
              </a:rPr>
              <a:t>Правила игры</a:t>
            </a:r>
            <a:endParaRPr lang="ru-RU" sz="1600" u="sng" dirty="0">
              <a:solidFill>
                <a:schemeClr val="bg1"/>
              </a:solidFill>
              <a:latin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21641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10331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Именно в этом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прусском (ныне польском) </a:t>
            </a:r>
          </a:p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городе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родилась</a:t>
            </a:r>
            <a:r>
              <a:rPr lang="en-US" sz="1600" dirty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София Августа Фредерика </a:t>
            </a:r>
            <a:endParaRPr lang="en-US" sz="1600" dirty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Ангальт-Цербстская, будущая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императрица Всероссийская.</a:t>
            </a:r>
          </a:p>
        </p:txBody>
      </p:sp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376142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6146" name="Picture 2" descr="ÐÐ°ÑÑÐ¸Ð½ÐºÐ¸ Ð¿Ð¾ Ð·Ð°Ð¿ÑÐ¾ÑÑ Ð¨ÑÐµÑÑÐ¸Ð½ÑÐºÐ¸Ð¹ Ð·Ð°Ð¼Ð¾Ðº">
            <a:hlinkClick r:id="rId2" action="ppaction://hlinksldjump"/>
            <a:extLst>
              <a:ext uri="{FF2B5EF4-FFF2-40B4-BE49-F238E27FC236}">
                <a16:creationId xmlns:a16="http://schemas.microsoft.com/office/drawing/2014/main" id="{2FB8AAD8-A3CD-41C0-8C53-302EC704A9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3" r="13195"/>
          <a:stretch/>
        </p:blipFill>
        <p:spPr bwMode="auto">
          <a:xfrm>
            <a:off x="4949301" y="1166813"/>
            <a:ext cx="3439049" cy="343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5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3840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Где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начинается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и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где заканчивается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знаменитая литературная «поездка»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из произведения 1790 года, эпиграфом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к которому стала фраза: «Чудище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обло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,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озорно, огромно,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стозевно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и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лаяй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»?</a:t>
            </a:r>
          </a:p>
        </p:txBody>
      </p:sp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8204" name="Picture 12" descr="ÐÐ¾ÑÐ¾Ð¶ÐµÐµ Ð¸Ð·Ð¾Ð±ÑÐ°Ð¶ÐµÐ½Ð¸Ðµ">
            <a:hlinkClick r:id="rId2" action="ppaction://hlinksldjump"/>
            <a:extLst>
              <a:ext uri="{FF2B5EF4-FFF2-40B4-BE49-F238E27FC236}">
                <a16:creationId xmlns:a16="http://schemas.microsoft.com/office/drawing/2014/main" id="{6C4EDD45-D31C-4BBA-8E44-A775698D3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r="1"/>
          <a:stretch/>
        </p:blipFill>
        <p:spPr bwMode="auto">
          <a:xfrm>
            <a:off x="5824458" y="1166813"/>
            <a:ext cx="2563892" cy="297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24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8225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Где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 разницей в 110 лет родились знаменитые предводители народных восстаний, одно из которых переросло в Крестьянскую войну?</a:t>
            </a:r>
          </a:p>
        </p:txBody>
      </p:sp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4" name="Рисунок 3">
            <a:hlinkClick r:id="rId2" action="ppaction://hlinksldjump"/>
            <a:extLst>
              <a:ext uri="{FF2B5EF4-FFF2-40B4-BE49-F238E27FC236}">
                <a16:creationId xmlns:a16="http://schemas.microsoft.com/office/drawing/2014/main" id="{34B481ED-5D76-4E91-8DD7-4799AE8AC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2584" y="1166813"/>
            <a:ext cx="3395766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9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8" name="Прямоугольник 7">
            <a:hlinkClick r:id="rId2" action="ppaction://hlinksldjump"/>
            <a:extLst>
              <a:ext uri="{FF2B5EF4-FFF2-40B4-BE49-F238E27FC236}">
                <a16:creationId xmlns:a16="http://schemas.microsoft.com/office/drawing/2014/main" id="{4CC1705E-F150-424C-99A9-D6AE14F4B7EB}"/>
              </a:ext>
            </a:extLst>
          </p:cNvPr>
          <p:cNvSpPr/>
          <p:nvPr/>
        </p:nvSpPr>
        <p:spPr>
          <a:xfrm flipH="1">
            <a:off x="358775" y="1166813"/>
            <a:ext cx="5473700" cy="13840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 этом молдавском (ныне румынском) городе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29 декабря 1791 года был заключён мирный договор между Россией и Османской империей, согласно которому Россия получила Очаков,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а также земли между Бугом и Днепром. </a:t>
            </a:r>
          </a:p>
        </p:txBody>
      </p:sp>
      <p:pic>
        <p:nvPicPr>
          <p:cNvPr id="9" name="Рисунок 8">
            <a:hlinkClick r:id="rId2" action="ppaction://hlinksldjump"/>
            <a:extLst>
              <a:ext uri="{FF2B5EF4-FFF2-40B4-BE49-F238E27FC236}">
                <a16:creationId xmlns:a16="http://schemas.microsoft.com/office/drawing/2014/main" id="{367A6A19-08D8-49C7-9B82-FA67377BC0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3531" y="1166449"/>
            <a:ext cx="2520000" cy="357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4765884" cy="13840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Где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находится памятник архитектуры, построенный по распоряжению императрицы Екатерины II в подарок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к бракосочетанию её внука Александра Павловича по проекту Джакомо Кваренги?</a:t>
            </a:r>
          </a:p>
        </p:txBody>
      </p:sp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2" name="Рисунок 1">
            <a:hlinkClick r:id="rId2" action="ppaction://hlinksldjump"/>
            <a:extLst>
              <a:ext uri="{FF2B5EF4-FFF2-40B4-BE49-F238E27FC236}">
                <a16:creationId xmlns:a16="http://schemas.microsoft.com/office/drawing/2014/main" id="{5CEF02D1-CB52-4423-8A01-BDF8D2F2D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2475" y="1166813"/>
            <a:ext cx="2555874" cy="340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0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022522" cy="8225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latin typeface="+mj-lt"/>
              </a:rPr>
              <a:t>Дворцовый переворот, в результате которого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latin typeface="+mj-lt"/>
              </a:rPr>
              <a:t>к власти пришла Екатерина </a:t>
            </a:r>
            <a:r>
              <a:rPr lang="en-US" sz="1600" dirty="0">
                <a:latin typeface="+mj-lt"/>
              </a:rPr>
              <a:t>II</a:t>
            </a:r>
            <a:r>
              <a:rPr lang="ru-RU" sz="1600" dirty="0">
                <a:latin typeface="+mj-lt"/>
              </a:rPr>
              <a:t>,</a:t>
            </a:r>
            <a:r>
              <a:rPr lang="en-US" sz="1600" dirty="0">
                <a:latin typeface="+mj-lt"/>
              </a:rPr>
              <a:t> </a:t>
            </a:r>
            <a:r>
              <a:rPr lang="ru-RU" sz="1600" dirty="0">
                <a:latin typeface="+mj-lt"/>
              </a:rPr>
              <a:t>произошёл именно в этот </a:t>
            </a:r>
            <a:r>
              <a:rPr lang="ru-RU" sz="1600" b="1" dirty="0">
                <a:latin typeface="+mj-lt"/>
              </a:rPr>
              <a:t>день, месяц и год.</a:t>
            </a:r>
            <a:endParaRPr lang="ru-RU" sz="16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6386" name="Picture 2" descr="https://upload.wikimedia.org/wikipedia/commons/f/f5/%D0%95%D0%BA%D0%B0%D1%82%D0%B5%D1%80%D0%B8%D0%BD%D0%B0_%D0%BD%D0%B0_%D0%B1%D0%B0%D0%BB%D0%BA%D0%BE%D0%BD%D0%B5.jpg">
            <a:hlinkClick r:id="rId2" action="ppaction://hlinksldjump"/>
            <a:extLst>
              <a:ext uri="{FF2B5EF4-FFF2-40B4-BE49-F238E27FC236}">
                <a16:creationId xmlns:a16="http://schemas.microsoft.com/office/drawing/2014/main" id="{D5974523-CF1D-49AF-B3C3-3A7A7F924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9" r="6211"/>
          <a:stretch/>
        </p:blipFill>
        <p:spPr bwMode="auto">
          <a:xfrm>
            <a:off x="5831542" y="1166814"/>
            <a:ext cx="2556808" cy="286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56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10331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Георгиевский трактат Российской империи с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Картлийско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-Кахетинским царством о переходе Грузии под протекторат России был подписан именно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 этом году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 </a:t>
            </a:r>
          </a:p>
        </p:txBody>
      </p:sp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8434" name="Picture 2" descr="https://upload.wikimedia.org/wikipedia/commons/4/4a/Treaty_of_Georgievsk_of_1783_%28Esadze%2C_1913%29.JPG">
            <a:hlinkClick r:id="rId2" action="ppaction://hlinksldjump"/>
            <a:extLst>
              <a:ext uri="{FF2B5EF4-FFF2-40B4-BE49-F238E27FC236}">
                <a16:creationId xmlns:a16="http://schemas.microsoft.com/office/drawing/2014/main" id="{749D067B-64B3-4313-BC8C-B7C4E72D42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" t="5599" r="4320" b="9183"/>
          <a:stretch/>
        </p:blipFill>
        <p:spPr bwMode="auto">
          <a:xfrm>
            <a:off x="4813433" y="2082349"/>
            <a:ext cx="3580481" cy="263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38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54188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В каком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году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Россия получила Западную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Беларусь, Литву, Украину и Курляндию?</a:t>
            </a:r>
          </a:p>
        </p:txBody>
      </p:sp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20482" name="Picture 2" descr="ÐÐ¾ÑÐ¾Ð¶ÐµÐµ Ð¸Ð·Ð¾Ð±ÑÐ°Ð¶ÐµÐ½Ð¸Ðµ">
            <a:hlinkClick r:id="rId2" action="ppaction://hlinksldjump"/>
            <a:extLst>
              <a:ext uri="{FF2B5EF4-FFF2-40B4-BE49-F238E27FC236}">
                <a16:creationId xmlns:a16="http://schemas.microsoft.com/office/drawing/2014/main" id="{03294FBA-54A5-48F4-8D58-2CDC21F094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9" t="2083" r="37757" b="2083"/>
          <a:stretch/>
        </p:blipFill>
        <p:spPr bwMode="auto">
          <a:xfrm>
            <a:off x="5844432" y="1166813"/>
            <a:ext cx="2543917" cy="312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46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4" y="1166813"/>
            <a:ext cx="5411896" cy="166475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В каком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году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от имени «Петра III, императора и самодержца Всероссийского» был провозглашён Манифест во всенародное известие жителям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Пензы и Пензенской провинции, в котором объявлялось об освобождении крестьян от крепостной зависимости и от налогообложения.</a:t>
            </a:r>
          </a:p>
        </p:txBody>
      </p:sp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22530" name="Picture 2" descr="ÐÐ°ÑÑÐ¸Ð½ÐºÐ¸ Ð¿Ð¾ Ð·Ð°Ð¿ÑÐ¾ÑÑ ÐÐ°Ð½Ð¸ÑÐµÑÑ ÐÐ¼ÐµÐ»ÑÑÐ½Ð° Ð¿ÑÐ³Ð°ÑÑÐ²Ð°">
            <a:hlinkClick r:id="rId2" action="ppaction://hlinksldjump"/>
            <a:extLst>
              <a:ext uri="{FF2B5EF4-FFF2-40B4-BE49-F238E27FC236}">
                <a16:creationId xmlns:a16="http://schemas.microsoft.com/office/drawing/2014/main" id="{A7493A4E-ED08-4A86-BDB8-78347E0BD6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" b="10114"/>
          <a:stretch/>
        </p:blipFill>
        <p:spPr bwMode="auto">
          <a:xfrm>
            <a:off x="6196143" y="1166813"/>
            <a:ext cx="2589082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7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4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3840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 каком году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 Москве вспыхнуло восстание, причиной которого стал запрет архиепископа Амвросия на проведение массовых молебнов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для предотвращения распространения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острого инфекционного заболевания?</a:t>
            </a:r>
          </a:p>
        </p:txBody>
      </p:sp>
      <p:sp>
        <p:nvSpPr>
          <p:cNvPr id="20" name="Скругленный прямоугольник 19">
            <a:hlinkClick r:id="rId5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24578" name="Picture 2" descr="https://upload.wikimedia.org/wikipedia/commons/7/74/Chumbunt.png">
            <a:hlinkClick r:id="rId2" action="ppaction://hlinksldjump"/>
            <a:extLst>
              <a:ext uri="{FF2B5EF4-FFF2-40B4-BE49-F238E27FC236}">
                <a16:creationId xmlns:a16="http://schemas.microsoft.com/office/drawing/2014/main" id="{7585B28E-F711-4B16-8A70-06D78D37D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826" y="2290107"/>
            <a:ext cx="3270173" cy="247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54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1" name="TextBox 10">
            <a:hlinkClick r:id="rId2" action="ppaction://hlinksldjump"/>
          </p:cNvPr>
          <p:cNvSpPr txBox="1"/>
          <p:nvPr/>
        </p:nvSpPr>
        <p:spPr>
          <a:xfrm>
            <a:off x="358775" y="938741"/>
            <a:ext cx="6372765" cy="31775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400" dirty="0">
                <a:solidFill>
                  <a:prstClr val="black"/>
                </a:solidFill>
              </a:rPr>
              <a:t>Игра индивидуальная и состоит из двух раундов. Каждый раунд состоит из 20 вопросов, которые разбиты на 4 темы. Чем больше баллов </a:t>
            </a:r>
          </a:p>
          <a:p>
            <a:pPr defTabSz="914377">
              <a:lnSpc>
                <a:spcPct val="114000"/>
              </a:lnSpc>
            </a:pPr>
            <a:r>
              <a:rPr lang="ru-RU" sz="1400" dirty="0">
                <a:solidFill>
                  <a:prstClr val="black"/>
                </a:solidFill>
              </a:rPr>
              <a:t>у вопроса, тем он сложнее. </a:t>
            </a:r>
          </a:p>
          <a:p>
            <a:pPr defTabSz="914377">
              <a:lnSpc>
                <a:spcPct val="114000"/>
              </a:lnSpc>
            </a:pPr>
            <a:endParaRPr lang="ru-RU" sz="1400" dirty="0">
              <a:solidFill>
                <a:prstClr val="black"/>
              </a:solidFill>
            </a:endParaRPr>
          </a:p>
          <a:p>
            <a:pPr defTabSz="914377">
              <a:lnSpc>
                <a:spcPct val="114000"/>
              </a:lnSpc>
            </a:pPr>
            <a:r>
              <a:rPr lang="ru-RU" sz="1400" dirty="0">
                <a:solidFill>
                  <a:prstClr val="black"/>
                </a:solidFill>
              </a:rPr>
              <a:t>Если ученик отвечает правильно, то он получает то количество баллов, которое стоил вопрос, и право выбора следующего вопроса. Если ответ неверный – у него вычитается это же количество баллов, а другие ученики получают возможность ответить на тот же вопрос.</a:t>
            </a:r>
          </a:p>
          <a:p>
            <a:pPr defTabSz="914377">
              <a:lnSpc>
                <a:spcPct val="114000"/>
              </a:lnSpc>
            </a:pPr>
            <a:endParaRPr lang="ru-RU" sz="1400" dirty="0">
              <a:solidFill>
                <a:prstClr val="black"/>
              </a:solidFill>
            </a:endParaRPr>
          </a:p>
          <a:p>
            <a:pPr defTabSz="914377">
              <a:lnSpc>
                <a:spcPct val="114000"/>
              </a:lnSpc>
            </a:pPr>
            <a:r>
              <a:rPr lang="ru-RU" sz="1400" dirty="0">
                <a:solidFill>
                  <a:prstClr val="black"/>
                </a:solidFill>
              </a:rPr>
              <a:t>Победитель определяется по наибольшему количеству набранных баллов.</a:t>
            </a:r>
          </a:p>
          <a:p>
            <a:pPr defTabSz="914377">
              <a:lnSpc>
                <a:spcPct val="114000"/>
              </a:lnSpc>
            </a:pPr>
            <a:endParaRPr lang="ru-RU" sz="1400" dirty="0">
              <a:solidFill>
                <a:prstClr val="black"/>
              </a:solidFill>
            </a:endParaRPr>
          </a:p>
          <a:p>
            <a:pPr defTabSz="914377">
              <a:lnSpc>
                <a:spcPct val="114000"/>
              </a:lnSpc>
            </a:pPr>
            <a:r>
              <a:rPr lang="ru-RU" sz="1400" dirty="0">
                <a:solidFill>
                  <a:prstClr val="black"/>
                </a:solidFill>
              </a:rPr>
              <a:t>Успехов!</a:t>
            </a:r>
          </a:p>
        </p:txBody>
      </p:sp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3132000" y="4499"/>
            <a:ext cx="288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445730" y="107151"/>
            <a:ext cx="22525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Правила игры</a:t>
            </a:r>
          </a:p>
        </p:txBody>
      </p:sp>
      <p:sp>
        <p:nvSpPr>
          <p:cNvPr id="19" name="Скругленный прямоугольник 18">
            <a:hlinkClick r:id="rId4" action="ppaction://hlinksldjump"/>
          </p:cNvPr>
          <p:cNvSpPr/>
          <p:nvPr/>
        </p:nvSpPr>
        <p:spPr>
          <a:xfrm>
            <a:off x="358776" y="4361858"/>
            <a:ext cx="178435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Вернуться в меню</a:t>
            </a:r>
          </a:p>
        </p:txBody>
      </p:sp>
      <p:pic>
        <p:nvPicPr>
          <p:cNvPr id="8" name="Рисунок 7">
            <a:hlinkClick r:id="rId2" action="ppaction://hlinksldjump"/>
            <a:extLst>
              <a:ext uri="{FF2B5EF4-FFF2-40B4-BE49-F238E27FC236}">
                <a16:creationId xmlns:a16="http://schemas.microsoft.com/office/drawing/2014/main" id="{E1A45E04-1E54-4480-842B-EC76CF8FF2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2685"/>
          <a:stretch/>
        </p:blipFill>
        <p:spPr>
          <a:xfrm>
            <a:off x="7463489" y="1166813"/>
            <a:ext cx="1321736" cy="39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5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4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4" action="ppaction://hlinksldjump"/>
          </p:cNvPr>
          <p:cNvSpPr/>
          <p:nvPr/>
        </p:nvSpPr>
        <p:spPr>
          <a:xfrm flipH="1">
            <a:off x="358775" y="1166813"/>
            <a:ext cx="5473700" cy="110331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Этот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важный правовой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документ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, содержавший концепцию просвещённого абсолютизма, был написан Екатериной </a:t>
            </a:r>
            <a:r>
              <a:rPr lang="en-US" sz="1600" dirty="0">
                <a:solidFill>
                  <a:prstClr val="black"/>
                </a:solidFill>
                <a:latin typeface="Roboto Slab"/>
              </a:rPr>
              <a:t>II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 зачитан ею депутатам Уложенной комиссии.  </a:t>
            </a:r>
          </a:p>
        </p:txBody>
      </p:sp>
      <p:sp>
        <p:nvSpPr>
          <p:cNvPr id="20" name="Скругленный прямоугольник 19">
            <a:hlinkClick r:id="rId5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2050" name="Picture 2" descr="https://upload.wikimedia.org/wikipedia/commons/4/41/Catherine_2_nakaz.JPG">
            <a:hlinkClick r:id="rId2" action="ppaction://hlinksldjump"/>
            <a:extLst>
              <a:ext uri="{FF2B5EF4-FFF2-40B4-BE49-F238E27FC236}">
                <a16:creationId xmlns:a16="http://schemas.microsoft.com/office/drawing/2014/main" id="{28C0E9FF-2DF6-432E-B96E-2BCA93A94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655" b="184"/>
          <a:stretch/>
        </p:blipFill>
        <p:spPr bwMode="auto">
          <a:xfrm>
            <a:off x="5180867" y="2330189"/>
            <a:ext cx="3207483" cy="243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37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4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4" action="ppaction://hlinksldjump"/>
          </p:cNvPr>
          <p:cNvSpPr/>
          <p:nvPr/>
        </p:nvSpPr>
        <p:spPr>
          <a:xfrm flipH="1">
            <a:off x="358775" y="1166813"/>
            <a:ext cx="5473700" cy="8225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В 1764 году Екатерина </a:t>
            </a:r>
            <a:r>
              <a:rPr lang="en-US" sz="1600" dirty="0">
                <a:solidFill>
                  <a:prstClr val="black"/>
                </a:solidFill>
                <a:latin typeface="Roboto Slab"/>
              </a:rPr>
              <a:t>II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положила начало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этому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крупнейшему в России культурно-историческому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музею.</a:t>
            </a:r>
          </a:p>
        </p:txBody>
      </p:sp>
      <p:sp>
        <p:nvSpPr>
          <p:cNvPr id="20" name="Скругленный прямоугольник 19">
            <a:hlinkClick r:id="rId5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4" name="Рисунок 3">
            <a:hlinkClick r:id="rId2" action="ppaction://hlinksldjump"/>
            <a:extLst>
              <a:ext uri="{FF2B5EF4-FFF2-40B4-BE49-F238E27FC236}">
                <a16:creationId xmlns:a16="http://schemas.microsoft.com/office/drawing/2014/main" id="{F07538CF-B221-4CD5-ABE7-97600C3659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1467" y="1159147"/>
            <a:ext cx="2556884" cy="277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1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5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5" action="ppaction://hlinksldjump"/>
          </p:cNvPr>
          <p:cNvSpPr/>
          <p:nvPr/>
        </p:nvSpPr>
        <p:spPr>
          <a:xfrm flipH="1">
            <a:off x="358775" y="1166813"/>
            <a:ext cx="5473700" cy="110331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Что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разработал российский физик, соратник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и друг Ломоносова, который погиб при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проведении опытов с атмосферным электричеством?</a:t>
            </a:r>
          </a:p>
        </p:txBody>
      </p:sp>
      <p:sp>
        <p:nvSpPr>
          <p:cNvPr id="20" name="Скругленный прямоугольник 19">
            <a:hlinkClick r:id="rId6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26626" name="Picture 2" descr="Richmann Georg Wilhelm.jpg">
            <a:hlinkClick r:id="rId3" action="ppaction://hlinksldjump"/>
            <a:extLst>
              <a:ext uri="{FF2B5EF4-FFF2-40B4-BE49-F238E27FC236}">
                <a16:creationId xmlns:a16="http://schemas.microsoft.com/office/drawing/2014/main" id="{6E9405A5-770A-4AD5-B9E5-ECCC5A2F6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5" r="8481" b="11326"/>
          <a:stretch/>
        </p:blipFill>
        <p:spPr bwMode="auto">
          <a:xfrm>
            <a:off x="5832475" y="1166814"/>
            <a:ext cx="2555875" cy="328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11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4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4" action="ppaction://hlinksldjump"/>
          </p:cNvPr>
          <p:cNvSpPr/>
          <p:nvPr/>
        </p:nvSpPr>
        <p:spPr>
          <a:xfrm flipH="1">
            <a:off x="358775" y="1166813"/>
            <a:ext cx="5473700" cy="8225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Что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согласно мнению историка Н. И. Павленко во время правления Екатерины </a:t>
            </a:r>
            <a:r>
              <a:rPr lang="en-US" sz="1600" dirty="0">
                <a:solidFill>
                  <a:prstClr val="black"/>
                </a:solidFill>
                <a:latin typeface="Roboto Slab"/>
              </a:rPr>
              <a:t>II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«развивалось вглубь и вширь»?</a:t>
            </a:r>
          </a:p>
        </p:txBody>
      </p:sp>
      <p:sp>
        <p:nvSpPr>
          <p:cNvPr id="20" name="Скругленный прямоугольник 19">
            <a:hlinkClick r:id="rId5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026" name="Picture 2" descr="ÐÐ¾ÑÐ¾Ð¶ÐµÐµ Ð¸Ð·Ð¾Ð±ÑÐ°Ð¶ÐµÐ½Ð¸Ðµ">
            <a:hlinkClick r:id="rId6" action="ppaction://hlinksldjump"/>
            <a:extLst>
              <a:ext uri="{FF2B5EF4-FFF2-40B4-BE49-F238E27FC236}">
                <a16:creationId xmlns:a16="http://schemas.microsoft.com/office/drawing/2014/main" id="{7DB1348B-0B1B-4DC1-BA3D-3E1C9AFAC9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" t="689" r="665" b="4965"/>
          <a:stretch/>
        </p:blipFill>
        <p:spPr bwMode="auto">
          <a:xfrm>
            <a:off x="5000625" y="2359032"/>
            <a:ext cx="3387726" cy="240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22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4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3840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Что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по заказу Екатерины </a:t>
            </a:r>
            <a:r>
              <a:rPr lang="en-US" sz="1600" dirty="0">
                <a:solidFill>
                  <a:prstClr val="black"/>
                </a:solidFill>
                <a:latin typeface="Roboto Slab"/>
              </a:rPr>
              <a:t>II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создал французский скульптор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Этьен Морис Фальконе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, если его «творение» располагается на Сенатской площади Санкт-Петербурга, а также широко известно благодаря поэме А. С. Пушкина?</a:t>
            </a:r>
          </a:p>
        </p:txBody>
      </p:sp>
      <p:sp>
        <p:nvSpPr>
          <p:cNvPr id="20" name="Скругленный прямоугольник 19">
            <a:hlinkClick r:id="rId5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1" name="Picture 4" descr="Ð­ÑÑÐµÐ½Ð½ ÐÐ¾ÑÐ¸Ñ Ð¤Ð°Ð»ÑÐºÐ¾Ð½Ðµ">
            <a:hlinkClick r:id="rId2" action="ppaction://hlinksldjump"/>
            <a:extLst>
              <a:ext uri="{FF2B5EF4-FFF2-40B4-BE49-F238E27FC236}">
                <a16:creationId xmlns:a16="http://schemas.microsoft.com/office/drawing/2014/main" id="{9ADC7FFF-D27F-4E6B-BBE3-5BA1F92A1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875" r="1191" b="2813"/>
          <a:stretch/>
        </p:blipFill>
        <p:spPr bwMode="auto">
          <a:xfrm>
            <a:off x="6105525" y="1176338"/>
            <a:ext cx="2282825" cy="290512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62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8225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Он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– человек-энциклопедист, физик, химик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первый великий русский учёный-естествоиспытатель мирового уровня.</a:t>
            </a:r>
          </a:p>
        </p:txBody>
      </p:sp>
      <p:sp>
        <p:nvSpPr>
          <p:cNvPr id="20" name="Скругленный прямоугольник 19">
            <a:hlinkClick r:id="rId4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8194" name="Picture 2" descr="Mikhail Lomonosov (1757).jpg">
            <a:hlinkClick r:id="rId2" action="ppaction://hlinksldjump"/>
            <a:extLst>
              <a:ext uri="{FF2B5EF4-FFF2-40B4-BE49-F238E27FC236}">
                <a16:creationId xmlns:a16="http://schemas.microsoft.com/office/drawing/2014/main" id="{288BB1B4-AEC8-4C3A-AD6F-9914ADFC8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" t="16286" r="6407" b="8704"/>
          <a:stretch/>
        </p:blipFill>
        <p:spPr bwMode="auto">
          <a:xfrm>
            <a:off x="5832475" y="1178190"/>
            <a:ext cx="2557463" cy="308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69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8225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Фамилия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этого уроженца Нижнего Новгорода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стала нарицательным символом народной смекалки и изобретательности. </a:t>
            </a:r>
          </a:p>
        </p:txBody>
      </p:sp>
      <p:sp>
        <p:nvSpPr>
          <p:cNvPr id="20" name="Скругленный прямоугольник 19">
            <a:hlinkClick r:id="rId4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0242" name="Picture 2" descr="Kulibin I P.jpg">
            <a:hlinkClick r:id="rId2" action="ppaction://hlinksldjump"/>
            <a:extLst>
              <a:ext uri="{FF2B5EF4-FFF2-40B4-BE49-F238E27FC236}">
                <a16:creationId xmlns:a16="http://schemas.microsoft.com/office/drawing/2014/main" id="{A2A641B7-DCC4-4664-B4B5-9A8521F3E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9075" b="10370"/>
          <a:stretch/>
        </p:blipFill>
        <p:spPr bwMode="auto">
          <a:xfrm>
            <a:off x="6129338" y="1166813"/>
            <a:ext cx="2259012" cy="260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1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54188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Кто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стал основоположником русской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исторической живописи? </a:t>
            </a:r>
          </a:p>
        </p:txBody>
      </p:sp>
      <p:sp>
        <p:nvSpPr>
          <p:cNvPr id="20" name="Скругленный прямоугольник 19">
            <a:hlinkClick r:id="rId4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2292" name="Picture 4" descr="ÐÐ·Ð¾Ð±ÑÐ°Ð¶ÐµÐ½Ð¸Ðµ">
            <a:hlinkClick r:id="rId2" action="ppaction://hlinksldjump"/>
            <a:extLst>
              <a:ext uri="{FF2B5EF4-FFF2-40B4-BE49-F238E27FC236}">
                <a16:creationId xmlns:a16="http://schemas.microsoft.com/office/drawing/2014/main" id="{781337DB-DDFA-411D-B5F2-96A9CF970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73"/>
          <a:stretch/>
        </p:blipFill>
        <p:spPr bwMode="auto">
          <a:xfrm>
            <a:off x="5832475" y="1166812"/>
            <a:ext cx="2555875" cy="359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89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4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4" y="1166813"/>
            <a:ext cx="5603875" cy="110331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Этот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великий русский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полководец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за всю свою карьеру не проиграл ни одного сражения,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а в 1789 году ему было присвоено почётное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звание графа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Рымницкого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</a:t>
            </a:r>
          </a:p>
        </p:txBody>
      </p:sp>
      <p:sp>
        <p:nvSpPr>
          <p:cNvPr id="20" name="Скругленный прямоугольник 19">
            <a:hlinkClick r:id="rId5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5362" name="Picture 2" descr="Joseph Kreutzinger - Portrait of Count Alexander Suvorov - WGA12281.jpg">
            <a:hlinkClick r:id="rId2" action="ppaction://hlinksldjump"/>
            <a:extLst>
              <a:ext uri="{FF2B5EF4-FFF2-40B4-BE49-F238E27FC236}">
                <a16:creationId xmlns:a16="http://schemas.microsoft.com/office/drawing/2014/main" id="{98D2B919-ABFE-4903-BBA7-235E97EB72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t="22685" r="7058"/>
          <a:stretch/>
        </p:blipFill>
        <p:spPr bwMode="auto">
          <a:xfrm>
            <a:off x="5832474" y="1162316"/>
            <a:ext cx="2555875" cy="300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98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3840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Этот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русский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государственный деятель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был ближайшим сподвижником Екатерины </a:t>
            </a:r>
            <a:r>
              <a:rPr lang="en-US" sz="1600" dirty="0">
                <a:solidFill>
                  <a:prstClr val="black"/>
                </a:solidFill>
                <a:latin typeface="Roboto Slab"/>
              </a:rPr>
              <a:t>II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Во время её правления руководил внешней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политикой России, а также выступил одним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из инициаторов разделов Польши.</a:t>
            </a:r>
          </a:p>
        </p:txBody>
      </p:sp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6386" name="Picture 2" descr="https://upload.wikimedia.org/wikipedia/commons/5/52/A.A.Bezborodko_by_Lampi_%281794%2C_Hermitage%29.jpg">
            <a:hlinkClick r:id="rId2" action="ppaction://hlinksldjump"/>
            <a:extLst>
              <a:ext uri="{FF2B5EF4-FFF2-40B4-BE49-F238E27FC236}">
                <a16:creationId xmlns:a16="http://schemas.microsoft.com/office/drawing/2014/main" id="{D3EFBCF4-F082-4A2B-8E27-A11AF53E32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t="12456" r="4282"/>
          <a:stretch/>
        </p:blipFill>
        <p:spPr bwMode="auto">
          <a:xfrm>
            <a:off x="5826852" y="1181464"/>
            <a:ext cx="2561498" cy="325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86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Прямоугольник с двумя скругленными соседними углами 633">
            <a:hlinkClick r:id="rId3" action="ppaction://hlinksldjump"/>
          </p:cNvPr>
          <p:cNvSpPr/>
          <p:nvPr/>
        </p:nvSpPr>
        <p:spPr>
          <a:xfrm rot="10800000">
            <a:off x="2857500" y="4498"/>
            <a:ext cx="3429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35" name="TextBox 634">
            <a:hlinkClick r:id="rId3" action="ppaction://hlinksldjump"/>
          </p:cNvPr>
          <p:cNvSpPr txBox="1"/>
          <p:nvPr/>
        </p:nvSpPr>
        <p:spPr>
          <a:xfrm>
            <a:off x="3213296" y="107151"/>
            <a:ext cx="27174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Выберите ячейку</a:t>
            </a:r>
          </a:p>
        </p:txBody>
      </p:sp>
      <p:sp>
        <p:nvSpPr>
          <p:cNvPr id="225" name="Прямоугольник 224">
            <a:hlinkClick r:id="rId3" action="ppaction://hlinksldjump"/>
          </p:cNvPr>
          <p:cNvSpPr/>
          <p:nvPr/>
        </p:nvSpPr>
        <p:spPr>
          <a:xfrm>
            <a:off x="358775" y="3562786"/>
            <a:ext cx="2902093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+mj-lt"/>
            </a:endParaRPr>
          </a:p>
        </p:txBody>
      </p:sp>
      <p:sp>
        <p:nvSpPr>
          <p:cNvPr id="226" name="Прямоугольник 225">
            <a:hlinkClick r:id="rId3" action="ppaction://hlinksldjump"/>
          </p:cNvPr>
          <p:cNvSpPr/>
          <p:nvPr/>
        </p:nvSpPr>
        <p:spPr>
          <a:xfrm>
            <a:off x="358775" y="2842624"/>
            <a:ext cx="2902093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+mj-lt"/>
            </a:endParaRPr>
          </a:p>
        </p:txBody>
      </p:sp>
      <p:sp>
        <p:nvSpPr>
          <p:cNvPr id="227" name="Прямоугольник 226">
            <a:hlinkClick r:id="rId3" action="ppaction://hlinksldjump"/>
          </p:cNvPr>
          <p:cNvSpPr/>
          <p:nvPr/>
        </p:nvSpPr>
        <p:spPr>
          <a:xfrm>
            <a:off x="358775" y="2122642"/>
            <a:ext cx="2902093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+mj-lt"/>
            </a:endParaRPr>
          </a:p>
        </p:txBody>
      </p:sp>
      <p:sp>
        <p:nvSpPr>
          <p:cNvPr id="228" name="Прямоугольник 227">
            <a:hlinkClick r:id="rId3" action="ppaction://hlinksldjump"/>
          </p:cNvPr>
          <p:cNvSpPr/>
          <p:nvPr/>
        </p:nvSpPr>
        <p:spPr>
          <a:xfrm>
            <a:off x="358775" y="1402480"/>
            <a:ext cx="2901907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+mj-lt"/>
            </a:endParaRPr>
          </a:p>
        </p:txBody>
      </p:sp>
      <p:sp>
        <p:nvSpPr>
          <p:cNvPr id="231" name="Прямоугольник 230">
            <a:hlinkClick r:id="rId4" action="ppaction://hlinksldjump"/>
          </p:cNvPr>
          <p:cNvSpPr/>
          <p:nvPr/>
        </p:nvSpPr>
        <p:spPr>
          <a:xfrm>
            <a:off x="3251617" y="3562786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+mj-lt"/>
              </a:rPr>
              <a:t>1</a:t>
            </a:r>
            <a:r>
              <a:rPr lang="en-US" sz="2400" dirty="0">
                <a:latin typeface="+mj-lt"/>
              </a:rPr>
              <a:t>0</a:t>
            </a:r>
            <a:endParaRPr lang="ru-RU" sz="2400" dirty="0">
              <a:latin typeface="+mj-lt"/>
            </a:endParaRPr>
          </a:p>
        </p:txBody>
      </p:sp>
      <p:sp>
        <p:nvSpPr>
          <p:cNvPr id="232" name="Прямоугольник 231">
            <a:hlinkClick r:id="rId5" action="ppaction://hlinksldjump"/>
          </p:cNvPr>
          <p:cNvSpPr/>
          <p:nvPr/>
        </p:nvSpPr>
        <p:spPr>
          <a:xfrm>
            <a:off x="3251617" y="2842624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10</a:t>
            </a:r>
          </a:p>
        </p:txBody>
      </p:sp>
      <p:sp>
        <p:nvSpPr>
          <p:cNvPr id="233" name="Прямоугольник 232">
            <a:hlinkClick r:id="rId6" action="ppaction://hlinksldjump"/>
          </p:cNvPr>
          <p:cNvSpPr/>
          <p:nvPr/>
        </p:nvSpPr>
        <p:spPr>
          <a:xfrm>
            <a:off x="3251617" y="2122643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10</a:t>
            </a:r>
          </a:p>
        </p:txBody>
      </p:sp>
      <p:sp>
        <p:nvSpPr>
          <p:cNvPr id="234" name="Прямоугольник 233">
            <a:hlinkClick r:id="rId7" action="ppaction://hlinksldjump"/>
          </p:cNvPr>
          <p:cNvSpPr/>
          <p:nvPr/>
        </p:nvSpPr>
        <p:spPr>
          <a:xfrm>
            <a:off x="3251617" y="1402480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+mj-lt"/>
              </a:rPr>
              <a:t>10</a:t>
            </a:r>
          </a:p>
        </p:txBody>
      </p:sp>
      <p:sp>
        <p:nvSpPr>
          <p:cNvPr id="236" name="Прямоугольник 235">
            <a:hlinkClick r:id="rId8" action="ppaction://hlinksldjump"/>
          </p:cNvPr>
          <p:cNvSpPr/>
          <p:nvPr/>
        </p:nvSpPr>
        <p:spPr>
          <a:xfrm>
            <a:off x="4334914" y="3562786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20</a:t>
            </a:r>
          </a:p>
        </p:txBody>
      </p:sp>
      <p:sp>
        <p:nvSpPr>
          <p:cNvPr id="237" name="Прямоугольник 236">
            <a:hlinkClick r:id="rId9" action="ppaction://hlinksldjump"/>
          </p:cNvPr>
          <p:cNvSpPr/>
          <p:nvPr/>
        </p:nvSpPr>
        <p:spPr>
          <a:xfrm>
            <a:off x="4334914" y="2842624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20</a:t>
            </a:r>
          </a:p>
        </p:txBody>
      </p:sp>
      <p:sp>
        <p:nvSpPr>
          <p:cNvPr id="238" name="Прямоугольник 237">
            <a:hlinkClick r:id="rId10" action="ppaction://hlinksldjump"/>
          </p:cNvPr>
          <p:cNvSpPr/>
          <p:nvPr/>
        </p:nvSpPr>
        <p:spPr>
          <a:xfrm>
            <a:off x="4334914" y="2122643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20</a:t>
            </a:r>
          </a:p>
        </p:txBody>
      </p:sp>
      <p:sp>
        <p:nvSpPr>
          <p:cNvPr id="239" name="Прямоугольник 238">
            <a:hlinkClick r:id="rId11" action="ppaction://hlinksldjump"/>
          </p:cNvPr>
          <p:cNvSpPr/>
          <p:nvPr/>
        </p:nvSpPr>
        <p:spPr>
          <a:xfrm>
            <a:off x="4334914" y="1402480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+mj-lt"/>
              </a:rPr>
              <a:t>20</a:t>
            </a:r>
          </a:p>
        </p:txBody>
      </p:sp>
      <p:sp>
        <p:nvSpPr>
          <p:cNvPr id="243" name="Прямоугольник 242">
            <a:hlinkClick r:id="rId12" action="ppaction://hlinksldjump"/>
          </p:cNvPr>
          <p:cNvSpPr/>
          <p:nvPr/>
        </p:nvSpPr>
        <p:spPr>
          <a:xfrm>
            <a:off x="5418034" y="3563307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30</a:t>
            </a:r>
          </a:p>
        </p:txBody>
      </p:sp>
      <p:sp>
        <p:nvSpPr>
          <p:cNvPr id="244" name="Прямоугольник 243">
            <a:hlinkClick r:id="rId13" action="ppaction://hlinksldjump"/>
          </p:cNvPr>
          <p:cNvSpPr/>
          <p:nvPr/>
        </p:nvSpPr>
        <p:spPr>
          <a:xfrm>
            <a:off x="5418213" y="2842624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30</a:t>
            </a:r>
          </a:p>
        </p:txBody>
      </p:sp>
      <p:sp>
        <p:nvSpPr>
          <p:cNvPr id="245" name="Прямоугольник 244">
            <a:hlinkClick r:id="rId14" action="ppaction://hlinksldjump"/>
          </p:cNvPr>
          <p:cNvSpPr/>
          <p:nvPr/>
        </p:nvSpPr>
        <p:spPr>
          <a:xfrm>
            <a:off x="5418213" y="2122643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30</a:t>
            </a:r>
          </a:p>
        </p:txBody>
      </p:sp>
      <p:sp>
        <p:nvSpPr>
          <p:cNvPr id="246" name="Прямоугольник 245">
            <a:hlinkClick r:id="rId15" action="ppaction://hlinksldjump"/>
          </p:cNvPr>
          <p:cNvSpPr/>
          <p:nvPr/>
        </p:nvSpPr>
        <p:spPr>
          <a:xfrm>
            <a:off x="5418213" y="1402480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+mj-lt"/>
              </a:rPr>
              <a:t>30</a:t>
            </a:r>
          </a:p>
        </p:txBody>
      </p:sp>
      <p:sp>
        <p:nvSpPr>
          <p:cNvPr id="248" name="Прямоугольник 247">
            <a:hlinkClick r:id="rId16" action="ppaction://hlinksldjump"/>
          </p:cNvPr>
          <p:cNvSpPr/>
          <p:nvPr/>
        </p:nvSpPr>
        <p:spPr>
          <a:xfrm>
            <a:off x="6501694" y="3562786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40</a:t>
            </a:r>
          </a:p>
        </p:txBody>
      </p:sp>
      <p:sp>
        <p:nvSpPr>
          <p:cNvPr id="249" name="Прямоугольник 248">
            <a:hlinkClick r:id="rId17" action="ppaction://hlinksldjump"/>
          </p:cNvPr>
          <p:cNvSpPr/>
          <p:nvPr/>
        </p:nvSpPr>
        <p:spPr>
          <a:xfrm>
            <a:off x="6501694" y="2842624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40</a:t>
            </a:r>
          </a:p>
        </p:txBody>
      </p:sp>
      <p:sp>
        <p:nvSpPr>
          <p:cNvPr id="250" name="Прямоугольник 249">
            <a:hlinkClick r:id="rId18" action="ppaction://hlinksldjump"/>
          </p:cNvPr>
          <p:cNvSpPr/>
          <p:nvPr/>
        </p:nvSpPr>
        <p:spPr>
          <a:xfrm>
            <a:off x="6501694" y="2122643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40</a:t>
            </a:r>
          </a:p>
        </p:txBody>
      </p:sp>
      <p:sp>
        <p:nvSpPr>
          <p:cNvPr id="251" name="Прямоугольник 250">
            <a:hlinkClick r:id="rId19" action="ppaction://hlinksldjump"/>
          </p:cNvPr>
          <p:cNvSpPr/>
          <p:nvPr/>
        </p:nvSpPr>
        <p:spPr>
          <a:xfrm>
            <a:off x="6501694" y="1402480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+mj-lt"/>
              </a:rPr>
              <a:t>40</a:t>
            </a:r>
          </a:p>
        </p:txBody>
      </p:sp>
      <p:sp>
        <p:nvSpPr>
          <p:cNvPr id="276" name="Прямоугольник 275">
            <a:hlinkClick r:id="rId20" action="ppaction://hlinksldjump"/>
          </p:cNvPr>
          <p:cNvSpPr/>
          <p:nvPr/>
        </p:nvSpPr>
        <p:spPr>
          <a:xfrm>
            <a:off x="7584989" y="3562786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50</a:t>
            </a:r>
          </a:p>
        </p:txBody>
      </p:sp>
      <p:sp>
        <p:nvSpPr>
          <p:cNvPr id="277" name="Прямоугольник 276">
            <a:hlinkClick r:id="rId21" action="ppaction://hlinksldjump"/>
          </p:cNvPr>
          <p:cNvSpPr/>
          <p:nvPr/>
        </p:nvSpPr>
        <p:spPr>
          <a:xfrm>
            <a:off x="7584989" y="2842624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50</a:t>
            </a:r>
          </a:p>
        </p:txBody>
      </p:sp>
      <p:sp>
        <p:nvSpPr>
          <p:cNvPr id="278" name="Прямоугольник 277">
            <a:hlinkClick r:id="rId22" action="ppaction://hlinksldjump"/>
          </p:cNvPr>
          <p:cNvSpPr/>
          <p:nvPr/>
        </p:nvSpPr>
        <p:spPr>
          <a:xfrm>
            <a:off x="7584989" y="2122643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50</a:t>
            </a:r>
          </a:p>
        </p:txBody>
      </p:sp>
      <p:sp>
        <p:nvSpPr>
          <p:cNvPr id="279" name="Прямоугольник 278">
            <a:hlinkClick r:id="rId23" action="ppaction://hlinksldjump"/>
          </p:cNvPr>
          <p:cNvSpPr/>
          <p:nvPr/>
        </p:nvSpPr>
        <p:spPr>
          <a:xfrm>
            <a:off x="7584989" y="1402480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50</a:t>
            </a:r>
          </a:p>
        </p:txBody>
      </p:sp>
      <p:pic>
        <p:nvPicPr>
          <p:cNvPr id="35" name="Рисунок 3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2" name="TextBox 1">
            <a:hlinkClick r:id="rId3" action="ppaction://hlinksldjump"/>
            <a:extLst>
              <a:ext uri="{FF2B5EF4-FFF2-40B4-BE49-F238E27FC236}">
                <a16:creationId xmlns:a16="http://schemas.microsoft.com/office/drawing/2014/main" id="{38932BB0-E226-4B6B-BCA6-06B642F9862B}"/>
              </a:ext>
            </a:extLst>
          </p:cNvPr>
          <p:cNvSpPr txBox="1"/>
          <p:nvPr/>
        </p:nvSpPr>
        <p:spPr>
          <a:xfrm>
            <a:off x="1497451" y="1562506"/>
            <a:ext cx="615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Кто?</a:t>
            </a:r>
          </a:p>
        </p:txBody>
      </p:sp>
      <p:sp>
        <p:nvSpPr>
          <p:cNvPr id="31" name="TextBox 30">
            <a:hlinkClick r:id="rId3" action="ppaction://hlinksldjump"/>
            <a:extLst>
              <a:ext uri="{FF2B5EF4-FFF2-40B4-BE49-F238E27FC236}">
                <a16:creationId xmlns:a16="http://schemas.microsoft.com/office/drawing/2014/main" id="{D9E8DF0E-56AC-404E-B047-5D0924778C08}"/>
              </a:ext>
            </a:extLst>
          </p:cNvPr>
          <p:cNvSpPr txBox="1"/>
          <p:nvPr/>
        </p:nvSpPr>
        <p:spPr>
          <a:xfrm>
            <a:off x="1509524" y="2276347"/>
            <a:ext cx="600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Где?</a:t>
            </a:r>
          </a:p>
        </p:txBody>
      </p:sp>
      <p:sp>
        <p:nvSpPr>
          <p:cNvPr id="32" name="TextBox 31">
            <a:hlinkClick r:id="rId3" action="ppaction://hlinksldjump"/>
            <a:extLst>
              <a:ext uri="{FF2B5EF4-FFF2-40B4-BE49-F238E27FC236}">
                <a16:creationId xmlns:a16="http://schemas.microsoft.com/office/drawing/2014/main" id="{D232AE54-23BB-46A9-B371-F520D6AB0922}"/>
              </a:ext>
            </a:extLst>
          </p:cNvPr>
          <p:cNvSpPr txBox="1"/>
          <p:nvPr/>
        </p:nvSpPr>
        <p:spPr>
          <a:xfrm>
            <a:off x="281388" y="2996420"/>
            <a:ext cx="3047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Когда?</a:t>
            </a:r>
          </a:p>
        </p:txBody>
      </p:sp>
      <p:sp>
        <p:nvSpPr>
          <p:cNvPr id="33" name="TextBox 32">
            <a:hlinkClick r:id="rId3" action="ppaction://hlinksldjump"/>
            <a:extLst>
              <a:ext uri="{FF2B5EF4-FFF2-40B4-BE49-F238E27FC236}">
                <a16:creationId xmlns:a16="http://schemas.microsoft.com/office/drawing/2014/main" id="{03F545F0-9E90-4460-9908-33E10159E079}"/>
              </a:ext>
            </a:extLst>
          </p:cNvPr>
          <p:cNvSpPr txBox="1"/>
          <p:nvPr/>
        </p:nvSpPr>
        <p:spPr>
          <a:xfrm>
            <a:off x="1497451" y="3724185"/>
            <a:ext cx="60439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dirty="0">
                <a:solidFill>
                  <a:schemeClr val="bg1"/>
                </a:solidFill>
              </a:rPr>
              <a:t>Что?</a:t>
            </a:r>
          </a:p>
        </p:txBody>
      </p:sp>
      <p:sp>
        <p:nvSpPr>
          <p:cNvPr id="36" name="Скругленный прямоугольник 18">
            <a:hlinkClick r:id="rId25" action="ppaction://hlinksldjump"/>
            <a:extLst>
              <a:ext uri="{FF2B5EF4-FFF2-40B4-BE49-F238E27FC236}">
                <a16:creationId xmlns:a16="http://schemas.microsoft.com/office/drawing/2014/main" id="{67B6E492-D542-4A85-B566-6DD6B7555B3B}"/>
              </a:ext>
            </a:extLst>
          </p:cNvPr>
          <p:cNvSpPr/>
          <p:nvPr/>
        </p:nvSpPr>
        <p:spPr>
          <a:xfrm>
            <a:off x="358775" y="4361858"/>
            <a:ext cx="225563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Перейти ко 2-му раунду</a:t>
            </a:r>
          </a:p>
        </p:txBody>
      </p:sp>
      <p:sp>
        <p:nvSpPr>
          <p:cNvPr id="38" name="TextBox 37">
            <a:hlinkClick r:id="rId3" action="ppaction://hlinksldjump"/>
            <a:extLst>
              <a:ext uri="{FF2B5EF4-FFF2-40B4-BE49-F238E27FC236}">
                <a16:creationId xmlns:a16="http://schemas.microsoft.com/office/drawing/2014/main" id="{0400104A-71FB-4DF6-B987-94B5FB7C6D93}"/>
              </a:ext>
            </a:extLst>
          </p:cNvPr>
          <p:cNvSpPr txBox="1"/>
          <p:nvPr/>
        </p:nvSpPr>
        <p:spPr>
          <a:xfrm>
            <a:off x="3792794" y="807527"/>
            <a:ext cx="1873909" cy="456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914377">
              <a:lnSpc>
                <a:spcPct val="114000"/>
              </a:lnSpc>
            </a:pPr>
            <a:r>
              <a:rPr lang="ru-RU" sz="2800" b="1" dirty="0">
                <a:solidFill>
                  <a:prstClr val="black"/>
                </a:solidFill>
                <a:latin typeface="+mj-lt"/>
              </a:rPr>
              <a:t>1-й раунд</a:t>
            </a:r>
          </a:p>
        </p:txBody>
      </p:sp>
    </p:spTree>
    <p:extLst>
      <p:ext uri="{BB962C8B-B14F-4D97-AF65-F5344CB8AC3E}">
        <p14:creationId xmlns:p14="http://schemas.microsoft.com/office/powerpoint/2010/main" val="247754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</p:childTnLst>
        </p:cTn>
      </p:par>
    </p:tnLst>
    <p:bldLst>
      <p:bldP spid="231" grpId="0" animBg="1"/>
      <p:bldP spid="232" grpId="0" animBg="1"/>
      <p:bldP spid="233" grpId="0" animBg="1"/>
      <p:bldP spid="234" grpId="0" animBg="1"/>
      <p:bldP spid="236" grpId="0" animBg="1"/>
      <p:bldP spid="237" grpId="0" animBg="1"/>
      <p:bldP spid="238" grpId="0" animBg="1"/>
      <p:bldP spid="239" grpId="0" animBg="1"/>
      <p:bldP spid="243" grpId="0" animBg="1"/>
      <p:bldP spid="244" grpId="0" animBg="1"/>
      <p:bldP spid="245" grpId="0" animBg="1"/>
      <p:bldP spid="246" grpId="0" animBg="1"/>
      <p:bldP spid="248" grpId="0" animBg="1"/>
      <p:bldP spid="249" grpId="0" animBg="1"/>
      <p:bldP spid="250" grpId="0" animBg="1"/>
      <p:bldP spid="251" grpId="0" animBg="1"/>
      <p:bldP spid="276" grpId="0" animBg="1"/>
      <p:bldP spid="277" grpId="0" animBg="1"/>
      <p:bldP spid="278" grpId="0" animBg="1"/>
      <p:bldP spid="27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94546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Где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10 июля 1774 года был заключён мирный договор между Россией и Османской империей, который завершил первую турецкую войну императрицы Екатерины II? 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По его условиям Россия получила право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иметь свой флот на Чёрном море и право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прохода через проливы Босфор и Дарданеллы.</a:t>
            </a:r>
          </a:p>
        </p:txBody>
      </p:sp>
      <p:sp>
        <p:nvSpPr>
          <p:cNvPr id="14" name="Скругленный прямоугольник 13">
            <a:hlinkClick r:id="rId4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8434" name="Picture 2" descr="https://upload.wikimedia.org/wikipedia/commons/thumb/8/87/Treaty_of_K%C3%BC%C3%A7%C3%BCk_Kaynarca_1774.jpg/1024px-Treaty_of_K%C3%BC%C3%A7%C3%BCk_Kaynarca_1774.jpg">
            <a:hlinkClick r:id="rId2" action="ppaction://hlinksldjump"/>
            <a:extLst>
              <a:ext uri="{FF2B5EF4-FFF2-40B4-BE49-F238E27FC236}">
                <a16:creationId xmlns:a16="http://schemas.microsoft.com/office/drawing/2014/main" id="{BB4F5449-210F-4DEA-B36E-FDC4D41E8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2586199"/>
            <a:ext cx="3270250" cy="218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37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56143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Где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в начале 1780-х годов зародилось движение единоверия?</a:t>
            </a:r>
          </a:p>
        </p:txBody>
      </p:sp>
      <p:sp>
        <p:nvSpPr>
          <p:cNvPr id="18" name="Скругленный прямоугольник 17">
            <a:hlinkClick r:id="rId4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026" name="Picture 2" descr="ÐÐ°ÑÑÐ¸Ð½ÐºÐ¸ Ð¿Ð¾ Ð·Ð°Ð¿ÑÐ¾ÑÑ ÐµÐ´Ð¸Ð½Ð¾Ð²ÐµÑÐ¸Ðµ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1166813"/>
            <a:ext cx="2555875" cy="340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04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84215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Где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в 1772 году было заключено секретное соглашение между Пруссией и Россией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о разделе Речи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Посполитой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?</a:t>
            </a:r>
          </a:p>
        </p:txBody>
      </p:sp>
      <p:sp>
        <p:nvSpPr>
          <p:cNvPr id="20" name="Скругленный прямоугольник 19">
            <a:hlinkClick r:id="rId4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415" y="1166813"/>
            <a:ext cx="2529935" cy="312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5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8225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Где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 течение 8 лет находился «безымянный узник», убитый в 1764 году, который мог претендовать на российский престол?</a:t>
            </a:r>
          </a:p>
        </p:txBody>
      </p:sp>
      <p:sp>
        <p:nvSpPr>
          <p:cNvPr id="20" name="Скругленный прямоугольник 19">
            <a:hlinkClick r:id="rId4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5450" y="1827488"/>
            <a:ext cx="2939775" cy="293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0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4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10331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Где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установлен этот памятник поэту-сказителю, национальному герою одного из народов России, который был активным участником Крестьянской войны 1773–1775 годов?</a:t>
            </a:r>
          </a:p>
        </p:txBody>
      </p:sp>
      <p:sp>
        <p:nvSpPr>
          <p:cNvPr id="20" name="Скругленный прямоугольник 19">
            <a:hlinkClick r:id="rId5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2" name="Рисунок 1">
            <a:hlinkClick r:id="rId2" action="ppaction://hlinksldjump"/>
            <a:extLst>
              <a:ext uri="{FF2B5EF4-FFF2-40B4-BE49-F238E27FC236}">
                <a16:creationId xmlns:a16="http://schemas.microsoft.com/office/drawing/2014/main" id="{B574BA88-1EAD-4FD4-86E8-571DFAE08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5425" y="2062493"/>
            <a:ext cx="3082925" cy="270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0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4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12287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каком году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между Россией и Швецией был заключён договор, подтверждавший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незыблемость постановлений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Ништадского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и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Абоского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мирных договоров?</a:t>
            </a:r>
          </a:p>
        </p:txBody>
      </p:sp>
      <p:sp>
        <p:nvSpPr>
          <p:cNvPr id="20" name="Скругленный прямоугольник 19">
            <a:hlinkClick r:id="rId5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7170" name="Picture 2" descr="Ilmoitus Varalanrauhasta.pn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 t="1751" r="1857" b="1098"/>
          <a:stretch/>
        </p:blipFill>
        <p:spPr bwMode="auto">
          <a:xfrm>
            <a:off x="5832475" y="1166813"/>
            <a:ext cx="2555875" cy="299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12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8225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Включение Крымского ханства в состав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Российской империи состоялось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именно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 этом году.</a:t>
            </a:r>
          </a:p>
        </p:txBody>
      </p:sp>
      <p:sp>
        <p:nvSpPr>
          <p:cNvPr id="20" name="Скругленный прямоугольник 19">
            <a:hlinkClick r:id="rId4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9" name="Picture 2" descr="ÐÐ°ÑÑÐ¸Ð½ÐºÐ¸ Ð¿Ð¾ Ð·Ð°Ð¿ÑÐ¾ÑÑ ÐÐºÐ»ÑÑÐµÐ½Ð¸Ðµ ÐÑÑÐ¼ÑÐºÐ¾Ð³Ð¾ ÑÐ°Ð½ÑÑÐ²Ð° Ð² Ð Ð¾ÑÑÐ¸Ð¹ÑÐºÑÑ Ð¸Ð¼Ð¿ÐµÑÐ¸Ñ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1" t="8094" r="11596" b="12302"/>
          <a:stretch/>
        </p:blipFill>
        <p:spPr bwMode="auto">
          <a:xfrm>
            <a:off x="5092860" y="1524842"/>
            <a:ext cx="3278279" cy="324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38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4" action="ppaction://hlinksldjump"/>
          </p:cNvPr>
          <p:cNvSpPr/>
          <p:nvPr/>
        </p:nvSpPr>
        <p:spPr>
          <a:xfrm flipH="1">
            <a:off x="358775" y="1166813"/>
            <a:ext cx="5473700" cy="84215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 каком году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Екатериной II был издан законодательный акт, регламентирующий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правовой статус «городских обывателей»? </a:t>
            </a:r>
          </a:p>
        </p:txBody>
      </p:sp>
      <p:sp>
        <p:nvSpPr>
          <p:cNvPr id="20" name="Скругленный прямоугольник 19">
            <a:hlinkClick r:id="rId5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8" name="Picture 2" descr="ÐÐ°ÑÑÐ¸Ð½ÐºÐ¸ Ð¿Ð¾ Ð·Ð°Ð¿ÑÐ¾ÑÑ ÐÐ°Ð»Ð¾Ð²Ð°Ð½Ð½Ð°Ñ Ð³ÑÐ°Ð¼Ð¾ÑÐ° Ð³Ð¾ÑÐ¾Ð´Ð°Ð¼ 1785 Ð³ .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" t="3305" r="2732" b="4232"/>
          <a:stretch/>
        </p:blipFill>
        <p:spPr bwMode="auto">
          <a:xfrm>
            <a:off x="5832475" y="1175924"/>
            <a:ext cx="2555875" cy="346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7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56143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В каком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году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произошло событие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изображённое на картине? </a:t>
            </a:r>
          </a:p>
        </p:txBody>
      </p:sp>
      <p:sp>
        <p:nvSpPr>
          <p:cNvPr id="20" name="Скругленный прямоугольник 19">
            <a:hlinkClick r:id="rId4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2290" name="Picture 2" descr="ÐÐ¾ÑÐ¾Ð¶ÐµÐµ Ð¸Ð·Ð¾Ð±ÑÐ°Ð¶ÐµÐ½Ð¸Ðµ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2096369"/>
            <a:ext cx="3636962" cy="267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59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10331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Назовите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число и месяц,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когда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России отмечается День воинской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славы в честь события,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изображённого на картине? </a:t>
            </a:r>
          </a:p>
        </p:txBody>
      </p:sp>
      <p:pic>
        <p:nvPicPr>
          <p:cNvPr id="9" name="Picture 2" descr="ÐÐ°ÑÑÐ¸Ð½ÐºÐ¸ Ð¿Ð¾ Ð·Ð°Ð¿ÑÐ¾ÑÑ Ð´ÐµÐ½Ñ Ð²Ð¾Ð¸Ð½ÑÐºÐ¾Ð¹ ÑÐ»Ð°Ð²Ñ ÑÐ¾ÑÑÐ¸Ð¸ Ð´ÐµÐ½Ñ Ð²Ð·ÑÑÐ¸Ñ ÑÑÑÐµÑÐºÐ¾Ð¹ ÐºÑÐµÐ¿Ð¾ÑÑÐ¸ Ð¸Ð·Ð¼Ð°Ð¸Ð»">
            <a:hlinkClick r:id="rId2" action="ppaction://hlinksldjump"/>
            <a:extLst>
              <a:ext uri="{FF2B5EF4-FFF2-40B4-BE49-F238E27FC236}">
                <a16:creationId xmlns:a16="http://schemas.microsoft.com/office/drawing/2014/main" id="{F5F35DBF-66F1-44E8-BD05-E36BCCEA9F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"/>
          <a:stretch/>
        </p:blipFill>
        <p:spPr bwMode="auto">
          <a:xfrm>
            <a:off x="4392613" y="1541436"/>
            <a:ext cx="4392612" cy="322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9">
            <a:hlinkClick r:id="rId5" action="ppaction://hlinksldjump"/>
            <a:extLst>
              <a:ext uri="{FF2B5EF4-FFF2-40B4-BE49-F238E27FC236}">
                <a16:creationId xmlns:a16="http://schemas.microsoft.com/office/drawing/2014/main" id="{6509321E-7158-40E2-9419-1B3F1FF96B3E}"/>
              </a:ext>
            </a:extLst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323333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Прямоугольник с двумя скругленными соседними углами 633">
            <a:hlinkClick r:id="rId3" action="ppaction://hlinksldjump"/>
          </p:cNvPr>
          <p:cNvSpPr/>
          <p:nvPr/>
        </p:nvSpPr>
        <p:spPr>
          <a:xfrm rot="10800000">
            <a:off x="2857500" y="4498"/>
            <a:ext cx="3429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35" name="TextBox 634"/>
          <p:cNvSpPr txBox="1"/>
          <p:nvPr/>
        </p:nvSpPr>
        <p:spPr>
          <a:xfrm>
            <a:off x="3213296" y="107151"/>
            <a:ext cx="27174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Выберите ячейку</a:t>
            </a:r>
          </a:p>
        </p:txBody>
      </p:sp>
      <p:sp>
        <p:nvSpPr>
          <p:cNvPr id="225" name="Прямоугольник 224">
            <a:hlinkClick r:id="rId3" action="ppaction://hlinksldjump"/>
          </p:cNvPr>
          <p:cNvSpPr/>
          <p:nvPr/>
        </p:nvSpPr>
        <p:spPr>
          <a:xfrm>
            <a:off x="358775" y="3566112"/>
            <a:ext cx="2902093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+mj-lt"/>
            </a:endParaRPr>
          </a:p>
        </p:txBody>
      </p:sp>
      <p:sp>
        <p:nvSpPr>
          <p:cNvPr id="226" name="Прямоугольник 225">
            <a:hlinkClick r:id="rId3" action="ppaction://hlinksldjump"/>
          </p:cNvPr>
          <p:cNvSpPr/>
          <p:nvPr/>
        </p:nvSpPr>
        <p:spPr>
          <a:xfrm>
            <a:off x="358775" y="2845950"/>
            <a:ext cx="2902093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+mj-lt"/>
            </a:endParaRPr>
          </a:p>
        </p:txBody>
      </p:sp>
      <p:sp>
        <p:nvSpPr>
          <p:cNvPr id="227" name="Прямоугольник 226">
            <a:hlinkClick r:id="rId3" action="ppaction://hlinksldjump"/>
          </p:cNvPr>
          <p:cNvSpPr/>
          <p:nvPr/>
        </p:nvSpPr>
        <p:spPr>
          <a:xfrm>
            <a:off x="358775" y="2125968"/>
            <a:ext cx="2902093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+mj-lt"/>
            </a:endParaRPr>
          </a:p>
        </p:txBody>
      </p:sp>
      <p:sp>
        <p:nvSpPr>
          <p:cNvPr id="228" name="Прямоугольник 227">
            <a:hlinkClick r:id="rId3" action="ppaction://hlinksldjump"/>
          </p:cNvPr>
          <p:cNvSpPr/>
          <p:nvPr/>
        </p:nvSpPr>
        <p:spPr>
          <a:xfrm>
            <a:off x="358775" y="1405806"/>
            <a:ext cx="2901907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+mj-lt"/>
            </a:endParaRPr>
          </a:p>
        </p:txBody>
      </p:sp>
      <p:sp>
        <p:nvSpPr>
          <p:cNvPr id="231" name="Прямоугольник 230">
            <a:hlinkClick r:id="rId4" action="ppaction://hlinksldjump"/>
          </p:cNvPr>
          <p:cNvSpPr/>
          <p:nvPr/>
        </p:nvSpPr>
        <p:spPr>
          <a:xfrm>
            <a:off x="3251617" y="3566112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20</a:t>
            </a:r>
          </a:p>
        </p:txBody>
      </p:sp>
      <p:sp>
        <p:nvSpPr>
          <p:cNvPr id="232" name="Прямоугольник 231">
            <a:hlinkClick r:id="rId5" action="ppaction://hlinksldjump"/>
          </p:cNvPr>
          <p:cNvSpPr/>
          <p:nvPr/>
        </p:nvSpPr>
        <p:spPr>
          <a:xfrm>
            <a:off x="3251617" y="2845950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20</a:t>
            </a:r>
          </a:p>
        </p:txBody>
      </p:sp>
      <p:sp>
        <p:nvSpPr>
          <p:cNvPr id="233" name="Прямоугольник 232">
            <a:hlinkClick r:id="rId6" action="ppaction://hlinksldjump"/>
          </p:cNvPr>
          <p:cNvSpPr/>
          <p:nvPr/>
        </p:nvSpPr>
        <p:spPr>
          <a:xfrm>
            <a:off x="3251617" y="2125969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20</a:t>
            </a:r>
          </a:p>
        </p:txBody>
      </p:sp>
      <p:sp>
        <p:nvSpPr>
          <p:cNvPr id="234" name="Прямоугольник 233">
            <a:hlinkClick r:id="rId7" action="ppaction://hlinksldjump"/>
          </p:cNvPr>
          <p:cNvSpPr/>
          <p:nvPr/>
        </p:nvSpPr>
        <p:spPr>
          <a:xfrm>
            <a:off x="3251617" y="1405806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+mj-lt"/>
              </a:rPr>
              <a:t>20</a:t>
            </a:r>
          </a:p>
        </p:txBody>
      </p:sp>
      <p:sp>
        <p:nvSpPr>
          <p:cNvPr id="236" name="Прямоугольник 235">
            <a:hlinkClick r:id="rId8" action="ppaction://hlinksldjump"/>
          </p:cNvPr>
          <p:cNvSpPr/>
          <p:nvPr/>
        </p:nvSpPr>
        <p:spPr>
          <a:xfrm>
            <a:off x="4334914" y="3566112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40</a:t>
            </a:r>
          </a:p>
        </p:txBody>
      </p:sp>
      <p:sp>
        <p:nvSpPr>
          <p:cNvPr id="237" name="Прямоугольник 236">
            <a:hlinkClick r:id="rId9" action="ppaction://hlinksldjump"/>
          </p:cNvPr>
          <p:cNvSpPr/>
          <p:nvPr/>
        </p:nvSpPr>
        <p:spPr>
          <a:xfrm>
            <a:off x="4334914" y="2845950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40</a:t>
            </a:r>
          </a:p>
        </p:txBody>
      </p:sp>
      <p:sp>
        <p:nvSpPr>
          <p:cNvPr id="238" name="Прямоугольник 237">
            <a:hlinkClick r:id="rId10" action="ppaction://hlinksldjump"/>
          </p:cNvPr>
          <p:cNvSpPr/>
          <p:nvPr/>
        </p:nvSpPr>
        <p:spPr>
          <a:xfrm>
            <a:off x="4334914" y="2125969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40</a:t>
            </a:r>
          </a:p>
        </p:txBody>
      </p:sp>
      <p:sp>
        <p:nvSpPr>
          <p:cNvPr id="239" name="Прямоугольник 238">
            <a:hlinkClick r:id="rId11" action="ppaction://hlinksldjump"/>
          </p:cNvPr>
          <p:cNvSpPr/>
          <p:nvPr/>
        </p:nvSpPr>
        <p:spPr>
          <a:xfrm>
            <a:off x="4334914" y="1405806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+mj-lt"/>
              </a:rPr>
              <a:t>40</a:t>
            </a:r>
          </a:p>
        </p:txBody>
      </p:sp>
      <p:sp>
        <p:nvSpPr>
          <p:cNvPr id="243" name="Прямоугольник 242">
            <a:hlinkClick r:id="rId12" action="ppaction://hlinksldjump"/>
          </p:cNvPr>
          <p:cNvSpPr/>
          <p:nvPr/>
        </p:nvSpPr>
        <p:spPr>
          <a:xfrm>
            <a:off x="5418034" y="3566633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60</a:t>
            </a:r>
          </a:p>
        </p:txBody>
      </p:sp>
      <p:sp>
        <p:nvSpPr>
          <p:cNvPr id="244" name="Прямоугольник 243">
            <a:hlinkClick r:id="rId13" action="ppaction://hlinksldjump"/>
          </p:cNvPr>
          <p:cNvSpPr/>
          <p:nvPr/>
        </p:nvSpPr>
        <p:spPr>
          <a:xfrm>
            <a:off x="5418213" y="2845950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60</a:t>
            </a:r>
          </a:p>
        </p:txBody>
      </p:sp>
      <p:sp>
        <p:nvSpPr>
          <p:cNvPr id="245" name="Прямоугольник 244">
            <a:hlinkClick r:id="rId14" action="ppaction://hlinksldjump"/>
          </p:cNvPr>
          <p:cNvSpPr/>
          <p:nvPr/>
        </p:nvSpPr>
        <p:spPr>
          <a:xfrm>
            <a:off x="5418213" y="2125969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60</a:t>
            </a:r>
          </a:p>
        </p:txBody>
      </p:sp>
      <p:sp>
        <p:nvSpPr>
          <p:cNvPr id="246" name="Прямоугольник 245">
            <a:hlinkClick r:id="rId15" action="ppaction://hlinksldjump"/>
          </p:cNvPr>
          <p:cNvSpPr/>
          <p:nvPr/>
        </p:nvSpPr>
        <p:spPr>
          <a:xfrm>
            <a:off x="5418213" y="1405806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+mj-lt"/>
              </a:rPr>
              <a:t>60</a:t>
            </a:r>
          </a:p>
        </p:txBody>
      </p:sp>
      <p:sp>
        <p:nvSpPr>
          <p:cNvPr id="248" name="Прямоугольник 247">
            <a:hlinkClick r:id="rId16" action="ppaction://hlinksldjump"/>
          </p:cNvPr>
          <p:cNvSpPr/>
          <p:nvPr/>
        </p:nvSpPr>
        <p:spPr>
          <a:xfrm>
            <a:off x="6501694" y="3566112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80</a:t>
            </a:r>
          </a:p>
        </p:txBody>
      </p:sp>
      <p:sp>
        <p:nvSpPr>
          <p:cNvPr id="249" name="Прямоугольник 248">
            <a:hlinkClick r:id="rId17" action="ppaction://hlinksldjump"/>
          </p:cNvPr>
          <p:cNvSpPr/>
          <p:nvPr/>
        </p:nvSpPr>
        <p:spPr>
          <a:xfrm>
            <a:off x="6501694" y="2845950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80</a:t>
            </a:r>
          </a:p>
        </p:txBody>
      </p:sp>
      <p:sp>
        <p:nvSpPr>
          <p:cNvPr id="250" name="Прямоугольник 249">
            <a:hlinkClick r:id="rId18" action="ppaction://hlinksldjump"/>
          </p:cNvPr>
          <p:cNvSpPr/>
          <p:nvPr/>
        </p:nvSpPr>
        <p:spPr>
          <a:xfrm>
            <a:off x="6501694" y="2125969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80</a:t>
            </a:r>
          </a:p>
        </p:txBody>
      </p:sp>
      <p:sp>
        <p:nvSpPr>
          <p:cNvPr id="251" name="Прямоугольник 250">
            <a:hlinkClick r:id="rId19" action="ppaction://hlinksldjump"/>
          </p:cNvPr>
          <p:cNvSpPr/>
          <p:nvPr/>
        </p:nvSpPr>
        <p:spPr>
          <a:xfrm>
            <a:off x="6501694" y="1405806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+mj-lt"/>
              </a:rPr>
              <a:t>80</a:t>
            </a:r>
          </a:p>
        </p:txBody>
      </p:sp>
      <p:sp>
        <p:nvSpPr>
          <p:cNvPr id="276" name="Прямоугольник 275">
            <a:hlinkClick r:id="rId20" action="ppaction://hlinksldjump"/>
          </p:cNvPr>
          <p:cNvSpPr/>
          <p:nvPr/>
        </p:nvSpPr>
        <p:spPr>
          <a:xfrm>
            <a:off x="7584989" y="3566112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100</a:t>
            </a:r>
          </a:p>
        </p:txBody>
      </p:sp>
      <p:sp>
        <p:nvSpPr>
          <p:cNvPr id="277" name="Прямоугольник 276">
            <a:hlinkClick r:id="rId21" action="ppaction://hlinksldjump"/>
          </p:cNvPr>
          <p:cNvSpPr/>
          <p:nvPr/>
        </p:nvSpPr>
        <p:spPr>
          <a:xfrm>
            <a:off x="7584989" y="2845950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100</a:t>
            </a:r>
          </a:p>
        </p:txBody>
      </p:sp>
      <p:sp>
        <p:nvSpPr>
          <p:cNvPr id="278" name="Прямоугольник 277">
            <a:hlinkClick r:id="rId22" action="ppaction://hlinksldjump"/>
          </p:cNvPr>
          <p:cNvSpPr/>
          <p:nvPr/>
        </p:nvSpPr>
        <p:spPr>
          <a:xfrm>
            <a:off x="7584989" y="2125969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100</a:t>
            </a:r>
          </a:p>
        </p:txBody>
      </p:sp>
      <p:sp>
        <p:nvSpPr>
          <p:cNvPr id="279" name="Прямоугольник 278">
            <a:hlinkClick r:id="rId23" action="ppaction://hlinksldjump"/>
          </p:cNvPr>
          <p:cNvSpPr/>
          <p:nvPr/>
        </p:nvSpPr>
        <p:spPr>
          <a:xfrm>
            <a:off x="7584989" y="1405806"/>
            <a:ext cx="1082356" cy="645965"/>
          </a:xfrm>
          <a:prstGeom prst="rect">
            <a:avLst/>
          </a:prstGeom>
          <a:solidFill>
            <a:srgbClr val="7030A0"/>
          </a:solidFill>
          <a:ln w="127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100</a:t>
            </a:r>
          </a:p>
        </p:txBody>
      </p:sp>
      <p:pic>
        <p:nvPicPr>
          <p:cNvPr id="35" name="Рисунок 3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2" name="TextBox 1">
            <a:hlinkClick r:id="rId3" action="ppaction://hlinksldjump"/>
            <a:extLst>
              <a:ext uri="{FF2B5EF4-FFF2-40B4-BE49-F238E27FC236}">
                <a16:creationId xmlns:a16="http://schemas.microsoft.com/office/drawing/2014/main" id="{38932BB0-E226-4B6B-BCA6-06B642F9862B}"/>
              </a:ext>
            </a:extLst>
          </p:cNvPr>
          <p:cNvSpPr txBox="1"/>
          <p:nvPr/>
        </p:nvSpPr>
        <p:spPr>
          <a:xfrm>
            <a:off x="1497460" y="1559511"/>
            <a:ext cx="615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Кто?</a:t>
            </a:r>
          </a:p>
        </p:txBody>
      </p:sp>
      <p:sp>
        <p:nvSpPr>
          <p:cNvPr id="31" name="TextBox 30">
            <a:hlinkClick r:id="rId3" action="ppaction://hlinksldjump"/>
            <a:extLst>
              <a:ext uri="{FF2B5EF4-FFF2-40B4-BE49-F238E27FC236}">
                <a16:creationId xmlns:a16="http://schemas.microsoft.com/office/drawing/2014/main" id="{D9E8DF0E-56AC-404E-B047-5D0924778C08}"/>
              </a:ext>
            </a:extLst>
          </p:cNvPr>
          <p:cNvSpPr txBox="1"/>
          <p:nvPr/>
        </p:nvSpPr>
        <p:spPr>
          <a:xfrm>
            <a:off x="1505017" y="2279673"/>
            <a:ext cx="600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Где?</a:t>
            </a:r>
          </a:p>
        </p:txBody>
      </p:sp>
      <p:sp>
        <p:nvSpPr>
          <p:cNvPr id="32" name="TextBox 31">
            <a:hlinkClick r:id="rId3" action="ppaction://hlinksldjump"/>
            <a:extLst>
              <a:ext uri="{FF2B5EF4-FFF2-40B4-BE49-F238E27FC236}">
                <a16:creationId xmlns:a16="http://schemas.microsoft.com/office/drawing/2014/main" id="{D232AE54-23BB-46A9-B371-F520D6AB0922}"/>
              </a:ext>
            </a:extLst>
          </p:cNvPr>
          <p:cNvSpPr txBox="1"/>
          <p:nvPr/>
        </p:nvSpPr>
        <p:spPr>
          <a:xfrm>
            <a:off x="1199083" y="2999655"/>
            <a:ext cx="1212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Когда?</a:t>
            </a:r>
          </a:p>
        </p:txBody>
      </p:sp>
      <p:sp>
        <p:nvSpPr>
          <p:cNvPr id="33" name="TextBox 32">
            <a:hlinkClick r:id="rId3" action="ppaction://hlinksldjump"/>
            <a:extLst>
              <a:ext uri="{FF2B5EF4-FFF2-40B4-BE49-F238E27FC236}">
                <a16:creationId xmlns:a16="http://schemas.microsoft.com/office/drawing/2014/main" id="{03F545F0-9E90-4460-9908-33E10159E079}"/>
              </a:ext>
            </a:extLst>
          </p:cNvPr>
          <p:cNvSpPr txBox="1"/>
          <p:nvPr/>
        </p:nvSpPr>
        <p:spPr>
          <a:xfrm>
            <a:off x="1488635" y="3719817"/>
            <a:ext cx="633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Что?</a:t>
            </a:r>
          </a:p>
        </p:txBody>
      </p:sp>
      <p:sp>
        <p:nvSpPr>
          <p:cNvPr id="34" name="TextBox 33">
            <a:hlinkClick r:id="rId3" action="ppaction://hlinksldjump"/>
            <a:extLst>
              <a:ext uri="{FF2B5EF4-FFF2-40B4-BE49-F238E27FC236}">
                <a16:creationId xmlns:a16="http://schemas.microsoft.com/office/drawing/2014/main" id="{4FF3EEFF-8BD5-4A1E-B6CF-D9550B2F646F}"/>
              </a:ext>
            </a:extLst>
          </p:cNvPr>
          <p:cNvSpPr txBox="1"/>
          <p:nvPr/>
        </p:nvSpPr>
        <p:spPr>
          <a:xfrm>
            <a:off x="3792794" y="812028"/>
            <a:ext cx="1835273" cy="456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914377">
              <a:lnSpc>
                <a:spcPct val="114000"/>
              </a:lnSpc>
            </a:pPr>
            <a:r>
              <a:rPr lang="ru-RU" sz="2800" b="1" dirty="0">
                <a:solidFill>
                  <a:prstClr val="black"/>
                </a:solidFill>
                <a:latin typeface="+mj-lt"/>
              </a:rPr>
              <a:t>2-й раунд</a:t>
            </a:r>
          </a:p>
        </p:txBody>
      </p:sp>
    </p:spTree>
    <p:extLst>
      <p:ext uri="{BB962C8B-B14F-4D97-AF65-F5344CB8AC3E}">
        <p14:creationId xmlns:p14="http://schemas.microsoft.com/office/powerpoint/2010/main" val="146777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</p:childTnLst>
        </p:cTn>
      </p:par>
    </p:tnLst>
    <p:bldLst>
      <p:bldP spid="231" grpId="0" animBg="1"/>
      <p:bldP spid="232" grpId="0" animBg="1"/>
      <p:bldP spid="233" grpId="0" animBg="1"/>
      <p:bldP spid="234" grpId="0" animBg="1"/>
      <p:bldP spid="236" grpId="0" animBg="1"/>
      <p:bldP spid="237" grpId="0" animBg="1"/>
      <p:bldP spid="238" grpId="0" animBg="1"/>
      <p:bldP spid="239" grpId="0" animBg="1"/>
      <p:bldP spid="243" grpId="0" animBg="1"/>
      <p:bldP spid="244" grpId="0" animBg="1"/>
      <p:bldP spid="245" grpId="0" animBg="1"/>
      <p:bldP spid="246" grpId="0" animBg="1"/>
      <p:bldP spid="248" grpId="0" animBg="1"/>
      <p:bldP spid="249" grpId="0" animBg="1"/>
      <p:bldP spid="250" grpId="0" animBg="1"/>
      <p:bldP spid="251" grpId="0" animBg="1"/>
      <p:bldP spid="276" grpId="0" animBg="1"/>
      <p:bldP spid="277" grpId="0" animBg="1"/>
      <p:bldP spid="278" grpId="0" animBg="1"/>
      <p:bldP spid="27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10331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Назовите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периодическое издание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 злоупотреблениях помещиков и взяточничестве, которое издавал Н. И. Новиков, учитывая, что это издание носило «жужжащее» название. </a:t>
            </a:r>
          </a:p>
        </p:txBody>
      </p:sp>
      <p:sp>
        <p:nvSpPr>
          <p:cNvPr id="20" name="Скругленный прямоугольник 19">
            <a:hlinkClick r:id="rId4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«Правильный ответ</a:t>
            </a:r>
          </a:p>
        </p:txBody>
      </p:sp>
      <p:pic>
        <p:nvPicPr>
          <p:cNvPr id="4102" name="Picture 6" descr="NI Novikov.jpg">
            <a:hlinkClick r:id="rId2" action="ppaction://hlinksldjump"/>
            <a:extLst>
              <a:ext uri="{FF2B5EF4-FFF2-40B4-BE49-F238E27FC236}">
                <a16:creationId xmlns:a16="http://schemas.microsoft.com/office/drawing/2014/main" id="{30F9CB7B-502A-4CBF-B3AE-0A651D499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806" y="1179516"/>
            <a:ext cx="2551544" cy="323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78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8225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Что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с 1791 года ограничивало территорию проживания еврейского населения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в Российской империи?</a:t>
            </a:r>
          </a:p>
        </p:txBody>
      </p:sp>
      <p:sp>
        <p:nvSpPr>
          <p:cNvPr id="20" name="Скругленный прямоугольник 19">
            <a:hlinkClick r:id="rId4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2" name="Рисунок 1">
            <a:hlinkClick r:id="rId2" action="ppaction://hlinksldjump"/>
            <a:extLst>
              <a:ext uri="{FF2B5EF4-FFF2-40B4-BE49-F238E27FC236}">
                <a16:creationId xmlns:a16="http://schemas.microsoft.com/office/drawing/2014/main" id="{8D89E08E-99F9-4588-A684-7E862706E5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50" t="3535" r="6875" b="9999"/>
          <a:stretch/>
        </p:blipFill>
        <p:spPr>
          <a:xfrm>
            <a:off x="3760261" y="2291344"/>
            <a:ext cx="4628089" cy="247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4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4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8225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Именно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это учебное заведение,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основанное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в 1764 году, положило начало женскому образованию в Российской империи.</a:t>
            </a:r>
          </a:p>
        </p:txBody>
      </p:sp>
      <p:sp>
        <p:nvSpPr>
          <p:cNvPr id="20" name="Скругленный прямоугольник 19">
            <a:hlinkClick r:id="rId5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026" name="Picture 2" descr="https://upload.wikimedia.org/wikipedia/commons/b/b6/Galaktionov_Smolny_institute_1823.jpg">
            <a:hlinkClick r:id="rId2" action="ppaction://hlinksldjump"/>
            <a:extLst>
              <a:ext uri="{FF2B5EF4-FFF2-40B4-BE49-F238E27FC236}">
                <a16:creationId xmlns:a16="http://schemas.microsoft.com/office/drawing/2014/main" id="{EE737231-1645-4363-89EE-04ED7F78D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2353069"/>
            <a:ext cx="3635581" cy="242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2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721812" cy="13840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Что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было построено неподалёку от Херсонеса Таврического по приказу императрицы Екатерины II на месте «где ныне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Ахтиар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и где должны быть Адмиралтейство, верфь для первого ранга кораблей, порт и военное поселение»? </a:t>
            </a:r>
          </a:p>
        </p:txBody>
      </p:sp>
      <p:sp>
        <p:nvSpPr>
          <p:cNvPr id="20" name="Скругленный прямоугольник 19">
            <a:hlinkClick r:id="rId4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6146" name="Picture 2" descr="ÐÐ¾ÑÐ¾Ð¶ÐµÐµ Ð¸Ð·Ð¾Ð±ÑÐ°Ð¶ÐµÐ½Ð¸Ðµ">
            <a:hlinkClick r:id="rId2" action="ppaction://hlinksldjump"/>
            <a:extLst>
              <a:ext uri="{FF2B5EF4-FFF2-40B4-BE49-F238E27FC236}">
                <a16:creationId xmlns:a16="http://schemas.microsoft.com/office/drawing/2014/main" id="{3D378D7F-D319-438F-9C10-F69CBE11B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544" y="2409825"/>
            <a:ext cx="3536157" cy="23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21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4" action="ppaction://hlinksldjump"/>
          </p:cNvPr>
          <p:cNvSpPr/>
          <p:nvPr/>
        </p:nvSpPr>
        <p:spPr>
          <a:xfrm flipH="1">
            <a:off x="358775" y="1166813"/>
            <a:ext cx="5473700" cy="8225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Что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было образовано Екатериной </a:t>
            </a:r>
            <a:r>
              <a:rPr lang="en-US" sz="1600" dirty="0">
                <a:solidFill>
                  <a:prstClr val="black"/>
                </a:solidFill>
                <a:latin typeface="Roboto Slab"/>
              </a:rPr>
              <a:t>II 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в 1764 году на землях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Новосербии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</a:t>
            </a:r>
            <a:br>
              <a:rPr lang="ru-RU" sz="1600" dirty="0">
                <a:solidFill>
                  <a:prstClr val="black"/>
                </a:solidFill>
                <a:latin typeface="Roboto Slab"/>
              </a:rPr>
            </a:br>
            <a:r>
              <a:rPr lang="ru-RU" sz="1600" dirty="0">
                <a:solidFill>
                  <a:prstClr val="black"/>
                </a:solidFill>
                <a:latin typeface="Roboto Slab"/>
              </a:rPr>
              <a:t>и Новослободского казацкого полка?</a:t>
            </a:r>
          </a:p>
        </p:txBody>
      </p:sp>
      <p:sp>
        <p:nvSpPr>
          <p:cNvPr id="20" name="Скругленный прямоугольник 19">
            <a:hlinkClick r:id="rId5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2050" name="Picture 2" descr="https://upload.wikimedia.org/wikipedia/commons/thumb/1/15/Mappa_Generalis_Gubernii_Novae_Russiae.jpg/1024px-Mappa_Generalis_Gubernii_Novae_Russiae.jpg">
            <a:hlinkClick r:id="rId4" action="ppaction://hlinksldjump"/>
            <a:extLst>
              <a:ext uri="{FF2B5EF4-FFF2-40B4-BE49-F238E27FC236}">
                <a16:creationId xmlns:a16="http://schemas.microsoft.com/office/drawing/2014/main" id="{D1AB2CB6-84D5-4D08-8124-E208887A8F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" t="7315" r="7256" b="5741"/>
          <a:stretch/>
        </p:blipFill>
        <p:spPr bwMode="auto">
          <a:xfrm>
            <a:off x="4392613" y="1523537"/>
            <a:ext cx="3995737" cy="326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27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sp>
        <p:nvSpPr>
          <p:cNvPr id="13" name="Прямоугольник 12">
            <a:hlinkClick r:id="rId5" action="ppaction://hlinksldjump"/>
            <a:extLst>
              <a:ext uri="{FF2B5EF4-FFF2-40B4-BE49-F238E27FC236}">
                <a16:creationId xmlns:a16="http://schemas.microsoft.com/office/drawing/2014/main" id="{8127C1E2-6AF5-4E0E-AC15-4356340D7FC8}"/>
              </a:ext>
            </a:extLst>
          </p:cNvPr>
          <p:cNvSpPr/>
          <p:nvPr/>
        </p:nvSpPr>
        <p:spPr>
          <a:xfrm flipH="1">
            <a:off x="358775" y="1166813"/>
            <a:ext cx="5473700" cy="8225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Фике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(«Маленькой Фредерикой») в детстве называли будущую императрицу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Екатерину </a:t>
            </a:r>
            <a:r>
              <a:rPr lang="en-US" sz="1600" b="1" dirty="0">
                <a:solidFill>
                  <a:prstClr val="black"/>
                </a:solidFill>
                <a:latin typeface="Roboto Slab"/>
              </a:rPr>
              <a:t>II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, которая от рождения носила имя София Августа Фредерика.</a:t>
            </a:r>
          </a:p>
        </p:txBody>
      </p:sp>
      <p:pic>
        <p:nvPicPr>
          <p:cNvPr id="17" name="Picture 2" descr="https://upload.wikimedia.org/wikipedia/commons/d/d9/Grand_Duchess_Catherine_Alexeevna_by_L.Caravaque_%281745%2C_Gatchina_museum%29.jpg">
            <a:hlinkClick r:id="rId2" action="ppaction://hlinksldjump"/>
            <a:extLst>
              <a:ext uri="{FF2B5EF4-FFF2-40B4-BE49-F238E27FC236}">
                <a16:creationId xmlns:a16="http://schemas.microsoft.com/office/drawing/2014/main" id="{E1A7E39F-9670-48D3-90FE-8478C7F39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" t="2196" r="3246" b="2827"/>
          <a:stretch/>
        </p:blipFill>
        <p:spPr bwMode="auto">
          <a:xfrm>
            <a:off x="5773564" y="1182471"/>
            <a:ext cx="2615738" cy="33289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88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411964" y="1166813"/>
            <a:ext cx="4482154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Первой женщиной в мире, которая управляла Академией наук стала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Екатерина Романовна Воронцова-Дашкова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 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pic>
        <p:nvPicPr>
          <p:cNvPr id="8" name="Picture 2" descr="ÐÐºÐ°ÑÐµÑÐ¸Ð½Ð° ÐÐ°ÑÐºÐ¾Ð²Ð°">
            <a:hlinkClick r:id="rId2" action="ppaction://hlinksldjump"/>
            <a:extLst>
              <a:ext uri="{FF2B5EF4-FFF2-40B4-BE49-F238E27FC236}">
                <a16:creationId xmlns:a16="http://schemas.microsoft.com/office/drawing/2014/main" id="{CD7B6822-93F1-4A24-90A3-C7F35E227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1166813"/>
            <a:ext cx="2555875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76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411964" y="1166813"/>
            <a:ext cx="448215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Создателем Черноморского военного флота России и его первым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главноначальствующим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стал Светлейший князь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Григорий Александрович Потёмкин-Таврический.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pic>
        <p:nvPicPr>
          <p:cNvPr id="9" name="Picture 2" descr="https://upload.wikimedia.org/wikipedia/commons/1/1c/Princepotemkin.jpg">
            <a:hlinkClick r:id="rId2" action="ppaction://hlinksldjump"/>
            <a:extLst>
              <a:ext uri="{FF2B5EF4-FFF2-40B4-BE49-F238E27FC236}">
                <a16:creationId xmlns:a16="http://schemas.microsoft.com/office/drawing/2014/main" id="{921C9911-4571-477C-97CA-4BDADC57A2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 b="7315"/>
          <a:stretch/>
        </p:blipFill>
        <p:spPr bwMode="auto">
          <a:xfrm>
            <a:off x="5832475" y="1166813"/>
            <a:ext cx="2555875" cy="305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13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4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6" name="Скругленный прямоугольник 15">
            <a:hlinkClick r:id="rId5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sp>
        <p:nvSpPr>
          <p:cNvPr id="12" name="TextBox 11">
            <a:hlinkClick r:id="rId2" action="ppaction://hlinksldjump"/>
            <a:extLst>
              <a:ext uri="{FF2B5EF4-FFF2-40B4-BE49-F238E27FC236}">
                <a16:creationId xmlns:a16="http://schemas.microsoft.com/office/drawing/2014/main" id="{0C245381-1CA6-4E7E-A11E-55281F9DC47C}"/>
              </a:ext>
            </a:extLst>
          </p:cNvPr>
          <p:cNvSpPr txBox="1"/>
          <p:nvPr/>
        </p:nvSpPr>
        <p:spPr>
          <a:xfrm>
            <a:off x="411964" y="1166813"/>
            <a:ext cx="4482154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В оде «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Фелица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»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Гавриил Романович Державин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прославляет просвещённую монархию, которую олицетворяет правление Екатерины II. </a:t>
            </a:r>
          </a:p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За эту оду императрица щедро его вознаградила. В целом же, творчество Державина представляет собой вершину русского классицизма в литературе.</a:t>
            </a:r>
          </a:p>
        </p:txBody>
      </p:sp>
      <p:pic>
        <p:nvPicPr>
          <p:cNvPr id="8" name="Picture 2" descr="ÐÐ°Ð²ÑÐ¸Ð¸Ð» Ð Ð¾Ð¼Ð°Ð½Ð¾Ð²Ð¸Ñ ÐÐµÑÐ¶Ð°Ð²Ð¸Ð½">
            <a:hlinkClick r:id="rId2" action="ppaction://hlinksldjump"/>
            <a:extLst>
              <a:ext uri="{FF2B5EF4-FFF2-40B4-BE49-F238E27FC236}">
                <a16:creationId xmlns:a16="http://schemas.microsoft.com/office/drawing/2014/main" id="{80D9243B-B2DF-488C-9F76-9AEB369E4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" t="8889" r="6295"/>
          <a:stretch/>
        </p:blipFill>
        <p:spPr bwMode="auto">
          <a:xfrm>
            <a:off x="5880101" y="1166813"/>
            <a:ext cx="2530014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87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sp>
        <p:nvSpPr>
          <p:cNvPr id="9" name="Прямоугольник 8">
            <a:hlinkClick r:id="rId2" action="ppaction://hlinksldjump"/>
            <a:extLst>
              <a:ext uri="{FF2B5EF4-FFF2-40B4-BE49-F238E27FC236}">
                <a16:creationId xmlns:a16="http://schemas.microsoft.com/office/drawing/2014/main" id="{4BF7CFD9-B404-4BF8-80A9-9ACB09B17C90}"/>
              </a:ext>
            </a:extLst>
          </p:cNvPr>
          <p:cNvSpPr/>
          <p:nvPr/>
        </p:nvSpPr>
        <p:spPr>
          <a:xfrm flipH="1">
            <a:off x="358775" y="1166813"/>
            <a:ext cx="5473700" cy="166475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Владимир Лукич </a:t>
            </a:r>
            <a:r>
              <a:rPr lang="ru-RU" sz="1600" b="1" dirty="0" err="1">
                <a:solidFill>
                  <a:prstClr val="black"/>
                </a:solidFill>
                <a:latin typeface="Roboto Slab"/>
              </a:rPr>
              <a:t>Боровиковский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был иконописцем в Миргороде, когда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выполнял работы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по росписи интерьера дома в Кременчуге, предназначавшегося для приёма императрицы. Екатерина II отметила работу художника и повелела ему переехать в Петербург.</a:t>
            </a:r>
          </a:p>
        </p:txBody>
      </p:sp>
      <p:pic>
        <p:nvPicPr>
          <p:cNvPr id="11" name="Picture 2" descr="ÐÐ¾ÑÑÑÐµÑ ÑÐ°Ð±Ð¾ÑÑ Ð. Ð¡. ÐÑÐ³Ð°ÐµÐ²ÑÐºÐ¾Ð³Ð¾-ÐÐ»Ð°Ð³Ð¾Ð´Ð°ÑÐ½Ð¾Ð³Ð¾ (1825)">
            <a:hlinkClick r:id="rId2" action="ppaction://hlinksldjump"/>
            <a:extLst>
              <a:ext uri="{FF2B5EF4-FFF2-40B4-BE49-F238E27FC236}">
                <a16:creationId xmlns:a16="http://schemas.microsoft.com/office/drawing/2014/main" id="{AF2B606C-24D2-48A5-B12F-9966DB0D1B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" t="12456" r="7131"/>
          <a:stretch/>
        </p:blipFill>
        <p:spPr bwMode="auto">
          <a:xfrm>
            <a:off x="6018848" y="1166813"/>
            <a:ext cx="2369502" cy="307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53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8225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Эту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великую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женщину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в детстве все домашние звали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Фике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, что в переводе означает «Маленькая Фредерика».</a:t>
            </a:r>
          </a:p>
        </p:txBody>
      </p:sp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9" name="Picture 2" descr="https://upload.wikimedia.org/wikipedia/commons/d/d9/Grand_Duchess_Catherine_Alexeevna_by_L.Caravaque_%281745%2C_Gatchina_museum%29.jpg">
            <a:hlinkClick r:id="rId2" action="ppaction://hlinksldjump"/>
            <a:extLst>
              <a:ext uri="{FF2B5EF4-FFF2-40B4-BE49-F238E27FC236}">
                <a16:creationId xmlns:a16="http://schemas.microsoft.com/office/drawing/2014/main" id="{3F4C0041-CE50-431F-A008-B3CC247743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" t="2196" r="3246" b="2827"/>
          <a:stretch/>
        </p:blipFill>
        <p:spPr bwMode="auto">
          <a:xfrm>
            <a:off x="5773564" y="1182471"/>
            <a:ext cx="2615738" cy="33289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87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411964" y="1166813"/>
            <a:ext cx="5004098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София Августа Фредерика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Ангальт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-</a:t>
            </a:r>
          </a:p>
          <a:p>
            <a:pPr defTabSz="914377"/>
            <a:r>
              <a:rPr lang="ru-RU" sz="1600" dirty="0" err="1">
                <a:solidFill>
                  <a:prstClr val="black"/>
                </a:solidFill>
                <a:latin typeface="Roboto Slab"/>
              </a:rPr>
              <a:t>Цербстская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, в православии Екатерина </a:t>
            </a:r>
          </a:p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Алексеевна, родилась в Пруссии, </a:t>
            </a:r>
          </a:p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в городе </a:t>
            </a:r>
            <a:r>
              <a:rPr lang="ru-RU" sz="1600" b="1" dirty="0" err="1">
                <a:solidFill>
                  <a:prstClr val="black"/>
                </a:solidFill>
                <a:latin typeface="Roboto Slab"/>
              </a:rPr>
              <a:t>Штеттин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(Щецин).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pic>
        <p:nvPicPr>
          <p:cNvPr id="11" name="Picture 2" descr="ÐÐ°ÑÑÐ¸Ð½ÐºÐ¸ Ð¿Ð¾ Ð·Ð°Ð¿ÑÐ¾ÑÑ Ð¨ÑÐµÑÑÐ¸Ð½ÑÐºÐ¸Ð¹ Ð·Ð°Ð¼Ð¾Ðº">
            <a:hlinkClick r:id="rId2" action="ppaction://hlinksldjump"/>
            <a:extLst>
              <a:ext uri="{FF2B5EF4-FFF2-40B4-BE49-F238E27FC236}">
                <a16:creationId xmlns:a16="http://schemas.microsoft.com/office/drawing/2014/main" id="{9416C268-53FB-4D28-850D-DDEE30BC9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3" r="13195"/>
          <a:stretch/>
        </p:blipFill>
        <p:spPr bwMode="auto">
          <a:xfrm>
            <a:off x="4949301" y="1166813"/>
            <a:ext cx="3439049" cy="343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79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411964" y="1166813"/>
            <a:ext cx="4482154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Произведение 1790 года, эпиграфом</a:t>
            </a:r>
          </a:p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к которому стала фраза: «Чудище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обло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, </a:t>
            </a:r>
          </a:p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озорно, огромно,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стозевно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и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лаяй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», – это «Путешествие из Петербурга в Москву»</a:t>
            </a:r>
          </a:p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А. Н. Радищева. Соответственно, поездка автора начинается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 Петербурге </a:t>
            </a:r>
          </a:p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и заканчивается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 Москве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pic>
        <p:nvPicPr>
          <p:cNvPr id="11" name="Picture 12" descr="ÐÐ¾ÑÐ¾Ð¶ÐµÐµ Ð¸Ð·Ð¾Ð±ÑÐ°Ð¶ÐµÐ½Ð¸Ðµ">
            <a:hlinkClick r:id="rId2" action="ppaction://hlinksldjump"/>
            <a:extLst>
              <a:ext uri="{FF2B5EF4-FFF2-40B4-BE49-F238E27FC236}">
                <a16:creationId xmlns:a16="http://schemas.microsoft.com/office/drawing/2014/main" id="{A30CFD5A-94CC-460C-B808-DA4A0584A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r="1"/>
          <a:stretch/>
        </p:blipFill>
        <p:spPr bwMode="auto">
          <a:xfrm>
            <a:off x="5824458" y="1166813"/>
            <a:ext cx="2563892" cy="297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42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3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4" name="TextBox 13">
            <a:hlinkClick r:id="rId3" action="ppaction://hlinksldjump"/>
          </p:cNvPr>
          <p:cNvSpPr txBox="1"/>
          <p:nvPr/>
        </p:nvSpPr>
        <p:spPr>
          <a:xfrm>
            <a:off x="411964" y="1166813"/>
            <a:ext cx="448215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И Степан Разин, и Емельян Пугачёв родились в одной и той же казачьей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станице </a:t>
            </a:r>
            <a:r>
              <a:rPr lang="ru-RU" sz="1600" b="1" dirty="0" err="1">
                <a:solidFill>
                  <a:prstClr val="black"/>
                </a:solidFill>
                <a:latin typeface="Roboto Slab"/>
              </a:rPr>
              <a:t>Зимовейская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.</a:t>
            </a:r>
          </a:p>
        </p:txBody>
      </p:sp>
      <p:sp>
        <p:nvSpPr>
          <p:cNvPr id="16" name="Скругленный прямоугольник 15">
            <a:hlinkClick r:id="rId5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pic>
        <p:nvPicPr>
          <p:cNvPr id="11" name="Рисунок 10">
            <a:hlinkClick r:id="rId3" action="ppaction://hlinksldjump"/>
            <a:extLst>
              <a:ext uri="{FF2B5EF4-FFF2-40B4-BE49-F238E27FC236}">
                <a16:creationId xmlns:a16="http://schemas.microsoft.com/office/drawing/2014/main" id="{75AC767E-1CF5-4D9F-8EE4-A21972161E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2584" y="1166813"/>
            <a:ext cx="3395766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sp>
        <p:nvSpPr>
          <p:cNvPr id="9" name="Прямоугольник 8">
            <a:hlinkClick r:id="rId2" action="ppaction://hlinksldjump"/>
            <a:extLst>
              <a:ext uri="{FF2B5EF4-FFF2-40B4-BE49-F238E27FC236}">
                <a16:creationId xmlns:a16="http://schemas.microsoft.com/office/drawing/2014/main" id="{15FEC488-3C22-44C8-80BF-1D5CC9026BB5}"/>
              </a:ext>
            </a:extLst>
          </p:cNvPr>
          <p:cNvSpPr/>
          <p:nvPr/>
        </p:nvSpPr>
        <p:spPr>
          <a:xfrm flipH="1">
            <a:off x="358775" y="1166813"/>
            <a:ext cx="5473700" cy="13840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29 декабря 1791 года между Россией и Османской империей в молдавском городе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Яссы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(ныне находится в Румынии) был заключён мирный договор, согласно которому Россия получила Очаков, а также земли между Бугом и Днепром. </a:t>
            </a:r>
          </a:p>
        </p:txBody>
      </p:sp>
      <p:pic>
        <p:nvPicPr>
          <p:cNvPr id="11" name="Рисунок 10">
            <a:hlinkClick r:id="rId2" action="ppaction://hlinksldjump"/>
            <a:extLst>
              <a:ext uri="{FF2B5EF4-FFF2-40B4-BE49-F238E27FC236}">
                <a16:creationId xmlns:a16="http://schemas.microsoft.com/office/drawing/2014/main" id="{5BCF18DA-8B02-4A4E-8002-460186762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3531" y="1166449"/>
            <a:ext cx="2520000" cy="357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5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411963" y="1166813"/>
            <a:ext cx="490818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Александровский дворец, построенный </a:t>
            </a:r>
          </a:p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по проекту Джакомо Кваренги находится </a:t>
            </a:r>
          </a:p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Царском Селе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pic>
        <p:nvPicPr>
          <p:cNvPr id="11" name="Рисунок 10">
            <a:hlinkClick r:id="rId2" action="ppaction://hlinksldjump"/>
            <a:extLst>
              <a:ext uri="{FF2B5EF4-FFF2-40B4-BE49-F238E27FC236}">
                <a16:creationId xmlns:a16="http://schemas.microsoft.com/office/drawing/2014/main" id="{C00825CF-C8ED-4A64-9B93-1F043386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2475" y="1166813"/>
            <a:ext cx="2555874" cy="340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411963" y="1166813"/>
            <a:ext cx="490818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Дворцовый переворот, в результате которого</a:t>
            </a:r>
          </a:p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к власти пришла Екатерина II, произошёл </a:t>
            </a:r>
          </a:p>
          <a:p>
            <a:pPr defTabSz="914377"/>
            <a:r>
              <a:rPr lang="ru-RU" sz="1600" b="1" dirty="0">
                <a:solidFill>
                  <a:prstClr val="black"/>
                </a:solidFill>
                <a:latin typeface="Roboto Slab"/>
              </a:rPr>
              <a:t>28 июня 1762 года. 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pic>
        <p:nvPicPr>
          <p:cNvPr id="11" name="Picture 2" descr="https://upload.wikimedia.org/wikipedia/commons/f/f5/%D0%95%D0%BA%D0%B0%D1%82%D0%B5%D1%80%D0%B8%D0%BD%D0%B0_%D0%BD%D0%B0_%D0%B1%D0%B0%D0%BB%D0%BA%D0%BE%D0%BD%D0%B5.jpg">
            <a:hlinkClick r:id="rId2" action="ppaction://hlinksldjump"/>
            <a:extLst>
              <a:ext uri="{FF2B5EF4-FFF2-40B4-BE49-F238E27FC236}">
                <a16:creationId xmlns:a16="http://schemas.microsoft.com/office/drawing/2014/main" id="{24B6E13E-9E02-4D5E-9CD3-AB88C073AF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9" r="6211"/>
          <a:stretch/>
        </p:blipFill>
        <p:spPr bwMode="auto">
          <a:xfrm>
            <a:off x="5831542" y="1166814"/>
            <a:ext cx="2556808" cy="286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05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411964" y="1166813"/>
            <a:ext cx="5298554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Георгиевский трактат Российской империи </a:t>
            </a:r>
          </a:p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с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Картлийско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-Кахетинским царством о переходе Грузии под протекторат России был подписан </a:t>
            </a:r>
          </a:p>
          <a:p>
            <a:pPr defTabSz="914377"/>
            <a:r>
              <a:rPr lang="ru-RU" sz="1600" b="1" dirty="0">
                <a:solidFill>
                  <a:prstClr val="black"/>
                </a:solidFill>
                <a:latin typeface="Roboto Slab"/>
              </a:rPr>
              <a:t>в 1783 году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pic>
        <p:nvPicPr>
          <p:cNvPr id="11" name="Picture 2" descr="https://upload.wikimedia.org/wikipedia/commons/4/4a/Treaty_of_Georgievsk_of_1783_%28Esadze%2C_1913%29.JPG">
            <a:hlinkClick r:id="rId2" action="ppaction://hlinksldjump"/>
            <a:extLst>
              <a:ext uri="{FF2B5EF4-FFF2-40B4-BE49-F238E27FC236}">
                <a16:creationId xmlns:a16="http://schemas.microsoft.com/office/drawing/2014/main" id="{5DE828B9-3651-4C19-A420-5A223394B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" t="5599" r="4320" b="9183"/>
          <a:stretch/>
        </p:blipFill>
        <p:spPr bwMode="auto">
          <a:xfrm>
            <a:off x="4813433" y="2082349"/>
            <a:ext cx="3580481" cy="263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99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411963" y="1166813"/>
            <a:ext cx="490818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b="1" dirty="0">
                <a:solidFill>
                  <a:prstClr val="black"/>
                </a:solidFill>
                <a:latin typeface="Roboto Slab"/>
              </a:rPr>
              <a:t>Третий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раздел Речи Посполитой, в результате которого Россия получила Западную Беларусь, Литву, Украину и Курляндию произошёл </a:t>
            </a:r>
          </a:p>
          <a:p>
            <a:pPr defTabSz="914377"/>
            <a:r>
              <a:rPr lang="ru-RU" sz="1600" b="1" dirty="0">
                <a:solidFill>
                  <a:prstClr val="black"/>
                </a:solidFill>
                <a:latin typeface="Roboto Slab"/>
              </a:rPr>
              <a:t>в 1795 году.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pic>
        <p:nvPicPr>
          <p:cNvPr id="11" name="Picture 2" descr="ÐÐ¾ÑÐ¾Ð¶ÐµÐµ Ð¸Ð·Ð¾Ð±ÑÐ°Ð¶ÐµÐ½Ð¸Ðµ">
            <a:hlinkClick r:id="rId2" action="ppaction://hlinksldjump"/>
            <a:extLst>
              <a:ext uri="{FF2B5EF4-FFF2-40B4-BE49-F238E27FC236}">
                <a16:creationId xmlns:a16="http://schemas.microsoft.com/office/drawing/2014/main" id="{F41A05E3-BA7A-4FCF-BEB7-540FFB112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9" t="2083" r="37757" b="2083"/>
          <a:stretch/>
        </p:blipFill>
        <p:spPr bwMode="auto">
          <a:xfrm>
            <a:off x="5844432" y="1166813"/>
            <a:ext cx="2543917" cy="312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12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411963" y="1166813"/>
            <a:ext cx="541189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b="1" dirty="0">
                <a:solidFill>
                  <a:prstClr val="black"/>
                </a:solidFill>
                <a:latin typeface="Roboto Slab"/>
              </a:rPr>
              <a:t>В 1774 году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Емельян Пугачёв от имени Петра </a:t>
            </a:r>
            <a:r>
              <a:rPr lang="en-US" sz="1600" dirty="0">
                <a:solidFill>
                  <a:prstClr val="black"/>
                </a:solidFill>
                <a:latin typeface="Roboto Slab"/>
              </a:rPr>
              <a:t>III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издал Манифест во всенародное известие жителям </a:t>
            </a:r>
          </a:p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Пензы и Пензенской провинции, в котором объявлялось об освобождении крестьян от крепостной зависимости и от налогообложения.  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pic>
        <p:nvPicPr>
          <p:cNvPr id="11" name="Picture 2" descr="ÐÐ°ÑÑÐ¸Ð½ÐºÐ¸ Ð¿Ð¾ Ð·Ð°Ð¿ÑÐ¾ÑÑ ÐÐ°Ð½Ð¸ÑÐµÑÑ ÐÐ¼ÐµÐ»ÑÑÐ½Ð° Ð¿ÑÐ³Ð°ÑÑÐ²Ð°">
            <a:hlinkClick r:id="rId2" action="ppaction://hlinksldjump"/>
            <a:extLst>
              <a:ext uri="{FF2B5EF4-FFF2-40B4-BE49-F238E27FC236}">
                <a16:creationId xmlns:a16="http://schemas.microsoft.com/office/drawing/2014/main" id="{82730CAD-C84E-4044-8091-179535616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" b="10114"/>
          <a:stretch/>
        </p:blipFill>
        <p:spPr bwMode="auto">
          <a:xfrm>
            <a:off x="6196143" y="1166813"/>
            <a:ext cx="2589082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49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411963" y="1166813"/>
            <a:ext cx="490818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b="1" dirty="0">
                <a:solidFill>
                  <a:prstClr val="black"/>
                </a:solidFill>
                <a:latin typeface="Roboto Slab"/>
              </a:rPr>
              <a:t>В 1771 году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 Москве вспыхнул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Чумной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бунт. Его причиной стал запрет архиепископа Амвросия на проведение массовых молебнов, чтобы предотвратить ещё большее распространение чумы в Москве.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pic>
        <p:nvPicPr>
          <p:cNvPr id="11" name="Picture 2" descr="https://upload.wikimedia.org/wikipedia/commons/7/74/Chumbunt.png">
            <a:hlinkClick r:id="rId2" action="ppaction://hlinksldjump"/>
            <a:extLst>
              <a:ext uri="{FF2B5EF4-FFF2-40B4-BE49-F238E27FC236}">
                <a16:creationId xmlns:a16="http://schemas.microsoft.com/office/drawing/2014/main" id="{9F65D523-9174-4398-8C6E-C4E3FD87D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826" y="2290107"/>
            <a:ext cx="3270173" cy="247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07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10331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Она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– одна из заметных фигур Просвещения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в России и сподвижница Екатерины </a:t>
            </a:r>
            <a:r>
              <a:rPr lang="en-US" sz="1600" dirty="0">
                <a:solidFill>
                  <a:prstClr val="black"/>
                </a:solidFill>
                <a:latin typeface="Roboto Slab"/>
              </a:rPr>
              <a:t>II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 Первая женщина в мире, которая управляла Академией наук.</a:t>
            </a:r>
          </a:p>
        </p:txBody>
      </p:sp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376142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2" name="Picture 2" descr="ÐÐºÐ°ÑÐµÑÐ¸Ð½Ð° ÐÐ°ÑÐºÐ¾Ð²Ð°">
            <a:hlinkClick r:id="rId2" action="ppaction://hlinksldjump"/>
            <a:extLst>
              <a:ext uri="{FF2B5EF4-FFF2-40B4-BE49-F238E27FC236}">
                <a16:creationId xmlns:a16="http://schemas.microsoft.com/office/drawing/2014/main" id="{9ACB2D0D-4B2A-4406-9C14-F22875E2B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1166813"/>
            <a:ext cx="2555875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5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411963" y="1166813"/>
            <a:ext cx="490818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Специально для депутатов Уложенной комиссии Екатерина </a:t>
            </a:r>
            <a:r>
              <a:rPr lang="en-US" sz="1600" dirty="0">
                <a:solidFill>
                  <a:prstClr val="black"/>
                </a:solidFill>
                <a:latin typeface="Roboto Slab"/>
              </a:rPr>
              <a:t>II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написала свой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«Наказ»,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послание, в котором были сформулированы основные принципы политики и правовой системы.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pic>
        <p:nvPicPr>
          <p:cNvPr id="11" name="Picture 2" descr="https://upload.wikimedia.org/wikipedia/commons/4/41/Catherine_2_nakaz.JPG">
            <a:hlinkClick r:id="rId2" action="ppaction://hlinksldjump"/>
            <a:extLst>
              <a:ext uri="{FF2B5EF4-FFF2-40B4-BE49-F238E27FC236}">
                <a16:creationId xmlns:a16="http://schemas.microsoft.com/office/drawing/2014/main" id="{920054A7-663A-4ECE-900D-DFBC89928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655" b="184"/>
          <a:stretch/>
        </p:blipFill>
        <p:spPr bwMode="auto">
          <a:xfrm>
            <a:off x="5180867" y="2330189"/>
            <a:ext cx="3207483" cy="243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19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411963" y="1166813"/>
            <a:ext cx="490818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На основе частной коллекции Екатерины </a:t>
            </a:r>
            <a:r>
              <a:rPr lang="en-US" sz="1600" dirty="0">
                <a:solidFill>
                  <a:prstClr val="black"/>
                </a:solidFill>
                <a:latin typeface="Roboto Slab"/>
              </a:rPr>
              <a:t>II 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в 1764 году был основан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Эрмитаж.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pic>
        <p:nvPicPr>
          <p:cNvPr id="13" name="Рисунок 12">
            <a:hlinkClick r:id="rId2" action="ppaction://hlinksldjump"/>
            <a:extLst>
              <a:ext uri="{FF2B5EF4-FFF2-40B4-BE49-F238E27FC236}">
                <a16:creationId xmlns:a16="http://schemas.microsoft.com/office/drawing/2014/main" id="{DF7F6FF9-6C33-482C-ACC2-99ECC687D2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1467" y="1159147"/>
            <a:ext cx="2556884" cy="277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7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sp>
        <p:nvSpPr>
          <p:cNvPr id="8" name="Прямоугольник 7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8225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Российский физик, соратник и друг Ломоносова Георг Вильгельм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Рихман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разработал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первую работающую модель электроскопа со шкалой.</a:t>
            </a:r>
          </a:p>
        </p:txBody>
      </p:sp>
      <p:pic>
        <p:nvPicPr>
          <p:cNvPr id="12" name="Picture 2" descr="Richmann Georg Wilhelm.jpg">
            <a:hlinkClick r:id="rId2" action="ppaction://hlinksldjump"/>
            <a:extLst>
              <a:ext uri="{FF2B5EF4-FFF2-40B4-BE49-F238E27FC236}">
                <a16:creationId xmlns:a16="http://schemas.microsoft.com/office/drawing/2014/main" id="{FCA607FA-EB8B-4FA7-BBC6-6D89656A01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5" r="8481" b="11326"/>
          <a:stretch/>
        </p:blipFill>
        <p:spPr bwMode="auto">
          <a:xfrm>
            <a:off x="5832475" y="1166814"/>
            <a:ext cx="2555875" cy="328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20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sp>
        <p:nvSpPr>
          <p:cNvPr id="11" name="Прямоугольник 10">
            <a:hlinkClick r:id="rId2" action="ppaction://hlinksldjump"/>
          </p:cNvPr>
          <p:cNvSpPr/>
          <p:nvPr/>
        </p:nvSpPr>
        <p:spPr>
          <a:xfrm flipH="1">
            <a:off x="358774" y="1166813"/>
            <a:ext cx="4571999" cy="250690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Согласно мнению историка Н. И. Павленко при Екатерине II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крепостное право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«развивалось вглубь и вширь».  </a:t>
            </a:r>
          </a:p>
          <a:p>
            <a:pPr>
              <a:lnSpc>
                <a:spcPct val="114000"/>
              </a:lnSpc>
            </a:pPr>
            <a:endParaRPr lang="ru-RU" sz="1600" dirty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Имеется ввиду, что во время её правления крепостничество в России оформилось окончательно, а также было введено на вновь присоединённых землях Украины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и Новороссии.</a:t>
            </a:r>
          </a:p>
        </p:txBody>
      </p:sp>
      <p:pic>
        <p:nvPicPr>
          <p:cNvPr id="13" name="Picture 2" descr="ÐÐ¾ÑÐ¾Ð¶ÐµÐµ Ð¸Ð·Ð¾Ð±ÑÐ°Ð¶ÐµÐ½Ð¸Ðµ">
            <a:hlinkClick r:id="rId2" action="ppaction://hlinksldjump"/>
            <a:extLst>
              <a:ext uri="{FF2B5EF4-FFF2-40B4-BE49-F238E27FC236}">
                <a16:creationId xmlns:a16="http://schemas.microsoft.com/office/drawing/2014/main" id="{3422632B-AD05-4F17-B3EB-9C8513FF4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" t="689" r="665" b="4965"/>
          <a:stretch/>
        </p:blipFill>
        <p:spPr bwMode="auto">
          <a:xfrm>
            <a:off x="5000625" y="2359032"/>
            <a:ext cx="3387726" cy="240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56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66475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Французский скульптор Этьен Морис Фальконе по заказу Екатерины II создал знаменитый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памятник Петру I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, который расположен на Сенатской площади Санкт-Петербурга. Благодаря поэме А. С. Пушкина за этим памятником закрепилось название «Медный всадник».</a:t>
            </a:r>
          </a:p>
        </p:txBody>
      </p:sp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pic>
        <p:nvPicPr>
          <p:cNvPr id="3" name="Рисунок 2">
            <a:hlinkClick r:id="rId2" action="ppaction://hlinksldjump"/>
            <a:extLst>
              <a:ext uri="{FF2B5EF4-FFF2-40B4-BE49-F238E27FC236}">
                <a16:creationId xmlns:a16="http://schemas.microsoft.com/office/drawing/2014/main" id="{A74C1B90-CB06-4BF1-83FC-68C3660E2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938" y="1164654"/>
            <a:ext cx="4194412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0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sp>
        <p:nvSpPr>
          <p:cNvPr id="8" name="Прямоугольник 7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10331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Михаил Васильевич Ломоносов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яркий пример «универсального человека». С его именем связан целый пласт открытий в химии, физике, геологии, географии, астрономии.</a:t>
            </a:r>
          </a:p>
        </p:txBody>
      </p:sp>
      <p:pic>
        <p:nvPicPr>
          <p:cNvPr id="12" name="Picture 2" descr="Mikhail Lomonosov (1757).jpg">
            <a:hlinkClick r:id="rId2" action="ppaction://hlinksldjump"/>
            <a:extLst>
              <a:ext uri="{FF2B5EF4-FFF2-40B4-BE49-F238E27FC236}">
                <a16:creationId xmlns:a16="http://schemas.microsoft.com/office/drawing/2014/main" id="{6DC60EA4-9BA3-40D8-BB87-794A5C9122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" t="16286" r="6407" b="8704"/>
          <a:stretch/>
        </p:blipFill>
        <p:spPr bwMode="auto">
          <a:xfrm>
            <a:off x="5832475" y="1178190"/>
            <a:ext cx="2557463" cy="308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0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sp>
        <p:nvSpPr>
          <p:cNvPr id="8" name="Прямоугольник 7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3840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В копилке изобретений Ивана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Кулибина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модель моста через Неву длиной в 298 м, прототип прожектора, семафорный телеграф. Его фамилия стала нарицательным символом народной смекалки и изобретательности. </a:t>
            </a:r>
          </a:p>
        </p:txBody>
      </p:sp>
      <p:pic>
        <p:nvPicPr>
          <p:cNvPr id="12" name="Picture 2" descr="Kulibin I P.jpg">
            <a:hlinkClick r:id="rId2" action="ppaction://hlinksldjump"/>
            <a:extLst>
              <a:ext uri="{FF2B5EF4-FFF2-40B4-BE49-F238E27FC236}">
                <a16:creationId xmlns:a16="http://schemas.microsoft.com/office/drawing/2014/main" id="{804E0741-AD44-4EDB-9CB6-BFB60319F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9075" b="10370"/>
          <a:stretch/>
        </p:blipFill>
        <p:spPr bwMode="auto">
          <a:xfrm>
            <a:off x="6129338" y="1166813"/>
            <a:ext cx="2259012" cy="260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95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sp>
        <p:nvSpPr>
          <p:cNvPr id="11" name="Прямоугольник 10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8225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Основоположником русской исторической живописи стал представитель классицизма</a:t>
            </a:r>
          </a:p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Антон Павлович Лосенко.</a:t>
            </a:r>
          </a:p>
        </p:txBody>
      </p:sp>
      <p:pic>
        <p:nvPicPr>
          <p:cNvPr id="2" name="Рисунок 1">
            <a:hlinkClick r:id="rId2" action="ppaction://hlinksldjump"/>
            <a:extLst>
              <a:ext uri="{FF2B5EF4-FFF2-40B4-BE49-F238E27FC236}">
                <a16:creationId xmlns:a16="http://schemas.microsoft.com/office/drawing/2014/main" id="{2668563A-AD32-4F6A-B653-A32F0426A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6741" y="1195388"/>
            <a:ext cx="4901609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3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sp>
        <p:nvSpPr>
          <p:cNvPr id="6" name="Прямоугольник 5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10331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Александр Васильевич Суворов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за всю свою карьеру не проиграл ни одного сражения,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а в 1789 году ему было присвоено почётное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звание графа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Рымницкого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 </a:t>
            </a:r>
          </a:p>
        </p:txBody>
      </p:sp>
      <p:pic>
        <p:nvPicPr>
          <p:cNvPr id="9" name="Picture 2" descr="Joseph Kreutzinger - Portrait of Count Alexander Suvorov - WGA12281.jpg">
            <a:hlinkClick r:id="rId2" action="ppaction://hlinksldjump"/>
            <a:extLst>
              <a:ext uri="{FF2B5EF4-FFF2-40B4-BE49-F238E27FC236}">
                <a16:creationId xmlns:a16="http://schemas.microsoft.com/office/drawing/2014/main" id="{D76BBF0B-2046-4BC8-913D-1A4F4000FD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t="22685" r="7058"/>
          <a:stretch/>
        </p:blipFill>
        <p:spPr bwMode="auto">
          <a:xfrm>
            <a:off x="5832474" y="1162316"/>
            <a:ext cx="2555875" cy="300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89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4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6" name="Скругленный прямоугольник 15">
            <a:hlinkClick r:id="rId5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 flipH="1">
            <a:off x="358775" y="1166813"/>
            <a:ext cx="5473700" cy="110331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Руководителем внешней политики Российской империи при Екатерине II, а также её ближайшим сподвижником был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Александр Андреевич Безбородко.</a:t>
            </a:r>
          </a:p>
        </p:txBody>
      </p:sp>
      <p:pic>
        <p:nvPicPr>
          <p:cNvPr id="11" name="Picture 2" descr="https://upload.wikimedia.org/wikipedia/commons/5/52/A.A.Bezborodko_by_Lampi_%281794%2C_Hermitage%29.jpg">
            <a:hlinkClick r:id="rId4" action="ppaction://hlinksldjump"/>
            <a:extLst>
              <a:ext uri="{FF2B5EF4-FFF2-40B4-BE49-F238E27FC236}">
                <a16:creationId xmlns:a16="http://schemas.microsoft.com/office/drawing/2014/main" id="{61746134-F941-4F83-A2A8-625550B80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t="12456" r="4282"/>
          <a:stretch/>
        </p:blipFill>
        <p:spPr bwMode="auto">
          <a:xfrm>
            <a:off x="5826852" y="1181464"/>
            <a:ext cx="2561498" cy="325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96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3840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Этот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русский государственный деятель,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Светлейший князь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и ближайший сподвижник Екатерины </a:t>
            </a:r>
            <a:r>
              <a:rPr lang="en-US" sz="1600" dirty="0">
                <a:solidFill>
                  <a:prstClr val="black"/>
                </a:solidFill>
                <a:latin typeface="Roboto Slab"/>
              </a:rPr>
              <a:t>II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, стал создателем Черноморского военного флота России и его первым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главноначальствующим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</a:t>
            </a:r>
          </a:p>
        </p:txBody>
      </p:sp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376142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4098" name="Picture 2" descr="https://upload.wikimedia.org/wikipedia/commons/1/1c/Princepotemkin.jpg">
            <a:hlinkClick r:id="rId2" action="ppaction://hlinksldjump"/>
            <a:extLst>
              <a:ext uri="{FF2B5EF4-FFF2-40B4-BE49-F238E27FC236}">
                <a16:creationId xmlns:a16="http://schemas.microsoft.com/office/drawing/2014/main" id="{12A38B12-336E-4157-BC6B-EF762410FE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 b="7315"/>
          <a:stretch/>
        </p:blipFill>
        <p:spPr bwMode="auto">
          <a:xfrm>
            <a:off x="5832475" y="1166813"/>
            <a:ext cx="2555875" cy="305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69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4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6" name="Скругленный прямоугольник 15">
            <a:hlinkClick r:id="rId5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 flipH="1">
            <a:off x="358775" y="1166813"/>
            <a:ext cx="5473700" cy="13840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При деревне </a:t>
            </a:r>
            <a:r>
              <a:rPr lang="ru-RU" sz="1600" b="1" dirty="0" err="1">
                <a:solidFill>
                  <a:prstClr val="black"/>
                </a:solidFill>
                <a:latin typeface="Roboto Slab"/>
              </a:rPr>
              <a:t>Кючук-Кайнарджи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10 июля 1774 года был заключён мирный договор, по условиям которого Россия получила право иметь свой флот на Чёрном море и право прохода через проливы Босфор и Дарданеллы.</a:t>
            </a:r>
          </a:p>
        </p:txBody>
      </p:sp>
      <p:pic>
        <p:nvPicPr>
          <p:cNvPr id="12" name="Picture 2" descr="https://upload.wikimedia.org/wikipedia/commons/thumb/8/87/Treaty_of_K%C3%BC%C3%A7%C3%BCk_Kaynarca_1774.jpg/1024px-Treaty_of_K%C3%BC%C3%A7%C3%BCk_Kaynarca_1774.jpg">
            <a:hlinkClick r:id="rId4" action="ppaction://hlinksldjump"/>
            <a:extLst>
              <a:ext uri="{FF2B5EF4-FFF2-40B4-BE49-F238E27FC236}">
                <a16:creationId xmlns:a16="http://schemas.microsoft.com/office/drawing/2014/main" id="{CF123372-89A9-4843-A498-CE5D8466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2586199"/>
            <a:ext cx="3270250" cy="218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23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sp>
        <p:nvSpPr>
          <p:cNvPr id="8" name="Прямоугольник 7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84215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Движение единоверия зародилось в начале 1780-х годов в Успенском старообрядческом монастыре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на реке Каменке в </a:t>
            </a:r>
            <a:r>
              <a:rPr lang="ru-RU" sz="1600" b="1" dirty="0" err="1">
                <a:solidFill>
                  <a:prstClr val="black"/>
                </a:solidFill>
                <a:latin typeface="Roboto Slab"/>
              </a:rPr>
              <a:t>Стародубье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</a:t>
            </a:r>
          </a:p>
        </p:txBody>
      </p:sp>
      <p:pic>
        <p:nvPicPr>
          <p:cNvPr id="12" name="Picture 2" descr="ÐÐ°ÑÑÐ¸Ð½ÐºÐ¸ Ð¿Ð¾ Ð·Ð°Ð¿ÑÐ¾ÑÑ ÐµÐ´Ð¸Ð½Ð¾Ð²ÐµÑÐ¸Ðµ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1166813"/>
            <a:ext cx="2555875" cy="340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35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4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6" name="Скругленный прямоугольник 15">
            <a:hlinkClick r:id="rId5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sp>
        <p:nvSpPr>
          <p:cNvPr id="8" name="Прямоугольник 7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8225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Секретное соглашение между Пруссией и Россией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о разделе Речи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Посполитой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1772 года было заключено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 Санкт-Петербурге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 </a:t>
            </a:r>
          </a:p>
        </p:txBody>
      </p:sp>
      <p:pic>
        <p:nvPicPr>
          <p:cNvPr id="14" name="Рисунок 1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8415" y="1166813"/>
            <a:ext cx="2529935" cy="312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7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sp>
        <p:nvSpPr>
          <p:cNvPr id="8" name="Прямоугольник 7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40358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«Безымянный узник», который мог претендовать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на российский престол, это пленённый ещё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во младенчестве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Иван VI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 С 1756 года он находился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в Шлиссельбургской крепости и был убит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в 1764 году.</a:t>
            </a:r>
          </a:p>
        </p:txBody>
      </p:sp>
      <p:pic>
        <p:nvPicPr>
          <p:cNvPr id="13" name="Рисунок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5450" y="1827488"/>
            <a:ext cx="2939775" cy="293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0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sp>
        <p:nvSpPr>
          <p:cNvPr id="6" name="Прямоугольник 5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3840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Салават Юлаев – башкирский национальный герой. Он принимал участие во многих ключевых боях Крестьянской войны. Данный памятник Салавату Юлаеву установлен в столице Республике Башкортостан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Уфе. </a:t>
            </a:r>
          </a:p>
        </p:txBody>
      </p:sp>
      <p:pic>
        <p:nvPicPr>
          <p:cNvPr id="9" name="Рисунок 8">
            <a:hlinkClick r:id="rId2" action="ppaction://hlinksldjump"/>
            <a:extLst>
              <a:ext uri="{FF2B5EF4-FFF2-40B4-BE49-F238E27FC236}">
                <a16:creationId xmlns:a16="http://schemas.microsoft.com/office/drawing/2014/main" id="{F6502E4A-DB49-4479-A1AF-73356C764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897" y="2238375"/>
            <a:ext cx="2882453" cy="252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sp>
        <p:nvSpPr>
          <p:cNvPr id="6" name="Прямоугольник 5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10331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Верельский мирный договор подтверждал незыблемость постановлений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Ништадского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и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Абоского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мирных договоров. Он был подписан</a:t>
            </a:r>
          </a:p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 1790 году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</a:t>
            </a:r>
          </a:p>
        </p:txBody>
      </p:sp>
      <p:pic>
        <p:nvPicPr>
          <p:cNvPr id="9" name="Picture 2" descr="Ilmoitus Varalanrauhasta.pn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 t="1751" r="1857" b="1098"/>
          <a:stretch/>
        </p:blipFill>
        <p:spPr bwMode="auto">
          <a:xfrm>
            <a:off x="5832475" y="1166813"/>
            <a:ext cx="2555875" cy="299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52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pic>
        <p:nvPicPr>
          <p:cNvPr id="8194" name="Picture 2" descr="ÐÐ°ÑÑÐ¸Ð½ÐºÐ¸ Ð¿Ð¾ Ð·Ð°Ð¿ÑÐ¾ÑÑ ÐÐºÐ»ÑÑÐµÐ½Ð¸Ðµ ÐÑÑÐ¼ÑÐºÐ¾Ð³Ð¾ ÑÐ°Ð½ÑÑÐ²Ð° Ð² Ð Ð¾ÑÑÐ¸Ð¹ÑÐºÑÑ Ð¸Ð¼Ð¿ÐµÑÐ¸Ñ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1" t="8094" r="11596" b="12302"/>
          <a:stretch/>
        </p:blipFill>
        <p:spPr bwMode="auto">
          <a:xfrm>
            <a:off x="5092860" y="1524842"/>
            <a:ext cx="3278279" cy="324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hlinkClick r:id="rId2" action="ppaction://hlinksldjump"/>
          </p:cNvPr>
          <p:cNvSpPr/>
          <p:nvPr/>
        </p:nvSpPr>
        <p:spPr>
          <a:xfrm flipH="1">
            <a:off x="358775" y="1234052"/>
            <a:ext cx="5473700" cy="56143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Крымское ханство вошло в состав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Российской империи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 1783 году.</a:t>
            </a:r>
          </a:p>
        </p:txBody>
      </p:sp>
    </p:spTree>
    <p:extLst>
      <p:ext uri="{BB962C8B-B14F-4D97-AF65-F5344CB8AC3E}">
        <p14:creationId xmlns:p14="http://schemas.microsoft.com/office/powerpoint/2010/main" val="25161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sp>
        <p:nvSpPr>
          <p:cNvPr id="6" name="Прямоугольник 5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40358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Законодательный акт, регламентирующий правовой статус «городских обывателей» - это Грамота на права и выгоды городам Российской империи, более известная как Жалованная грамота городам. Она была издана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 1785 году.</a:t>
            </a:r>
          </a:p>
        </p:txBody>
      </p:sp>
      <p:pic>
        <p:nvPicPr>
          <p:cNvPr id="10242" name="Picture 2" descr="ÐÐ°ÑÑÐ¸Ð½ÐºÐ¸ Ð¿Ð¾ Ð·Ð°Ð¿ÑÐ¾ÑÑ ÐÐ°Ð»Ð¾Ð²Ð°Ð½Ð½Ð°Ñ Ð³ÑÐ°Ð¼Ð¾ÑÐ° Ð³Ð¾ÑÐ¾Ð´Ð°Ð¼ 1785 Ð³ .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" t="3305" r="2732" b="4232"/>
          <a:stretch/>
        </p:blipFill>
        <p:spPr bwMode="auto">
          <a:xfrm>
            <a:off x="5832475" y="1175924"/>
            <a:ext cx="2555875" cy="346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73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sp>
        <p:nvSpPr>
          <p:cNvPr id="6" name="Прямоугольник 5">
            <a:hlinkClick r:id="rId2" action="ppaction://hlinksldjump"/>
          </p:cNvPr>
          <p:cNvSpPr/>
          <p:nvPr/>
        </p:nvSpPr>
        <p:spPr>
          <a:xfrm flipH="1">
            <a:off x="358775" y="1166813"/>
            <a:ext cx="5337175" cy="8225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На картине изображена казнь Емельяна Пугачёва. Она произошла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 1775 году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на Болотной площади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в Москве. </a:t>
            </a:r>
          </a:p>
        </p:txBody>
      </p:sp>
      <p:pic>
        <p:nvPicPr>
          <p:cNvPr id="9" name="Picture 2" descr="ÐÐ¾ÑÐ¾Ð¶ÐµÐµ Ð¸Ð·Ð¾Ð±ÑÐ°Ð¶ÐµÐ½Ð¸Ðµ">
            <a:hlinkClick r:id="rId2" action="ppaction://hlinksldjump"/>
            <a:extLst>
              <a:ext uri="{FF2B5EF4-FFF2-40B4-BE49-F238E27FC236}">
                <a16:creationId xmlns:a16="http://schemas.microsoft.com/office/drawing/2014/main" id="{F1D510B5-00D6-4953-9A09-6EA906DE9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2096369"/>
            <a:ext cx="3636962" cy="267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13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sp>
        <p:nvSpPr>
          <p:cNvPr id="6" name="Прямоугольник 5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3840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На картине изображено взятие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турецкой крепости Измаил </a:t>
            </a:r>
          </a:p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24 декабря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1790 года. В честь этого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события установлен праздник –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День воинской славы России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.</a:t>
            </a:r>
          </a:p>
        </p:txBody>
      </p:sp>
      <p:pic>
        <p:nvPicPr>
          <p:cNvPr id="1026" name="Picture 2" descr="ÐÐ°ÑÑÐ¸Ð½ÐºÐ¸ Ð¿Ð¾ Ð·Ð°Ð¿ÑÐ¾ÑÑ Ð´ÐµÐ½Ñ Ð²Ð¾Ð¸Ð½ÑÐºÐ¾Ð¹ ÑÐ»Ð°Ð²Ñ ÑÐ¾ÑÑÐ¸Ð¸ Ð´ÐµÐ½Ñ Ð²Ð·ÑÑÐ¸Ñ ÑÑÑÐµÑÐºÐ¾Ð¹ ÐºÑÐµÐ¿Ð¾ÑÑÐ¸ Ð¸Ð·Ð¼Ð°Ð¸Ð»">
            <a:hlinkClick r:id="rId2" action="ppaction://hlinksldjump"/>
            <a:extLst>
              <a:ext uri="{FF2B5EF4-FFF2-40B4-BE49-F238E27FC236}">
                <a16:creationId xmlns:a16="http://schemas.microsoft.com/office/drawing/2014/main" id="{8E4596FD-B72D-49AE-878D-1F43524DE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"/>
          <a:stretch/>
        </p:blipFill>
        <p:spPr bwMode="auto">
          <a:xfrm>
            <a:off x="4392613" y="1541436"/>
            <a:ext cx="4392612" cy="322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70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8">
            <a:hlinkClick r:id="rId2" action="ppaction://hlinksldjump"/>
            <a:extLst>
              <a:ext uri="{FF2B5EF4-FFF2-40B4-BE49-F238E27FC236}">
                <a16:creationId xmlns:a16="http://schemas.microsoft.com/office/drawing/2014/main" id="{3EC44DF0-04E0-44FA-BBDC-9F5FF1F45100}"/>
              </a:ext>
            </a:extLst>
          </p:cNvPr>
          <p:cNvSpPr/>
          <p:nvPr/>
        </p:nvSpPr>
        <p:spPr>
          <a:xfrm flipH="1">
            <a:off x="358775" y="1166813"/>
            <a:ext cx="5473700" cy="13840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За прославление просвещённой монархии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и Екатерины </a:t>
            </a:r>
            <a:r>
              <a:rPr lang="en-US" sz="1600" dirty="0">
                <a:solidFill>
                  <a:prstClr val="black"/>
                </a:solidFill>
                <a:latin typeface="Roboto Slab"/>
              </a:rPr>
              <a:t>II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 своей оде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этот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литератор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и государственный деятель получил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от императрицы шкатулку, усыпанную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бриллиантами, в которой лежали 500 червонцев.</a:t>
            </a:r>
          </a:p>
        </p:txBody>
      </p:sp>
      <p:pic>
        <p:nvPicPr>
          <p:cNvPr id="12" name="Picture 2" descr="ÐÐ°Ð²ÑÐ¸Ð¸Ð» Ð Ð¾Ð¼Ð°Ð½Ð¾Ð²Ð¸Ñ ÐÐµÑÐ¶Ð°Ð²Ð¸Ð½">
            <a:hlinkClick r:id="rId2" action="ppaction://hlinksldjump"/>
            <a:extLst>
              <a:ext uri="{FF2B5EF4-FFF2-40B4-BE49-F238E27FC236}">
                <a16:creationId xmlns:a16="http://schemas.microsoft.com/office/drawing/2014/main" id="{DB2DAC35-6F98-4894-9F77-EF4A3612E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" t="8889" r="6295"/>
          <a:stretch/>
        </p:blipFill>
        <p:spPr bwMode="auto">
          <a:xfrm>
            <a:off x="5880101" y="1166813"/>
            <a:ext cx="2530014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78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sp>
        <p:nvSpPr>
          <p:cNvPr id="6" name="Прямоугольник 5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10331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Н. И. Новиков издавал несколько журналов, среди которых был журнал о злоупотреблениях помещиков и взяточничестве, который назывался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«Трутень».</a:t>
            </a:r>
          </a:p>
        </p:txBody>
      </p:sp>
      <p:pic>
        <p:nvPicPr>
          <p:cNvPr id="9" name="Picture 6" descr="NI Novikov.jpg">
            <a:hlinkClick r:id="rId2" action="ppaction://hlinksldjump"/>
            <a:extLst>
              <a:ext uri="{FF2B5EF4-FFF2-40B4-BE49-F238E27FC236}">
                <a16:creationId xmlns:a16="http://schemas.microsoft.com/office/drawing/2014/main" id="{36A87401-9DAB-401E-9992-3C3FD98FD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806" y="1179516"/>
            <a:ext cx="2551544" cy="323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28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4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6" name="Скругленный прямоугольник 15">
            <a:hlinkClick r:id="rId5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sp>
        <p:nvSpPr>
          <p:cNvPr id="6" name="Прямоугольник 5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10331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В 1791 году Екатерина </a:t>
            </a:r>
            <a:r>
              <a:rPr lang="en-US" sz="1600" dirty="0">
                <a:solidFill>
                  <a:prstClr val="black"/>
                </a:solidFill>
                <a:latin typeface="Roboto Slab"/>
              </a:rPr>
              <a:t>II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издала указ, по которому территория проживания еврейского населения</a:t>
            </a:r>
            <a:endParaRPr lang="en-US" sz="1600" dirty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в Российской империи ограничивалась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«чертой </a:t>
            </a:r>
            <a:r>
              <a:rPr lang="ru-RU" sz="1600" b="1" dirty="0" err="1">
                <a:solidFill>
                  <a:prstClr val="black"/>
                </a:solidFill>
                <a:latin typeface="Roboto Slab"/>
              </a:rPr>
              <a:t>оседлости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». </a:t>
            </a:r>
          </a:p>
        </p:txBody>
      </p:sp>
      <p:pic>
        <p:nvPicPr>
          <p:cNvPr id="9" name="Рисунок 8">
            <a:hlinkClick r:id="rId2" action="ppaction://hlinksldjump"/>
            <a:extLst>
              <a:ext uri="{FF2B5EF4-FFF2-40B4-BE49-F238E27FC236}">
                <a16:creationId xmlns:a16="http://schemas.microsoft.com/office/drawing/2014/main" id="{60B1C204-2C5B-4EB0-91F7-66555C4DCB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50" t="3535" r="6875" b="9999"/>
          <a:stretch/>
        </p:blipFill>
        <p:spPr>
          <a:xfrm>
            <a:off x="3760261" y="2291344"/>
            <a:ext cx="4628089" cy="247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0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sp>
        <p:nvSpPr>
          <p:cNvPr id="6" name="Прямоугольник 5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10331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Первым в России женским учебным заведением стал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Смольный институт благородных девиц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(Императорское воспитательное общество благородных девиц).</a:t>
            </a:r>
          </a:p>
        </p:txBody>
      </p:sp>
      <p:pic>
        <p:nvPicPr>
          <p:cNvPr id="8" name="Picture 2" descr="https://upload.wikimedia.org/wikipedia/commons/b/b6/Galaktionov_Smolny_institute_1823.jpg">
            <a:hlinkClick r:id="rId2" action="ppaction://hlinksldjump"/>
            <a:extLst>
              <a:ext uri="{FF2B5EF4-FFF2-40B4-BE49-F238E27FC236}">
                <a16:creationId xmlns:a16="http://schemas.microsoft.com/office/drawing/2014/main" id="{18AA4E38-30BC-403A-A981-558A7BAC1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2353069"/>
            <a:ext cx="3635581" cy="242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66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ÐÐ¾ÑÐ¾Ð¶ÐµÐµ Ð¸Ð·Ð¾Ð±ÑÐ°Ð¶ÐµÐ½Ð¸Ðµ">
            <a:hlinkClick r:id="rId2" action="ppaction://hlinksldjump"/>
            <a:extLst>
              <a:ext uri="{FF2B5EF4-FFF2-40B4-BE49-F238E27FC236}">
                <a16:creationId xmlns:a16="http://schemas.microsoft.com/office/drawing/2014/main" id="{F63B3A64-A6D8-4ED7-9838-771548C5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544" y="2409825"/>
            <a:ext cx="3536157" cy="23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6" name="Скругленный прямоугольник 15">
            <a:hlinkClick r:id="rId5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Вернуться назад</a:t>
            </a:r>
          </a:p>
        </p:txBody>
      </p:sp>
      <p:sp>
        <p:nvSpPr>
          <p:cNvPr id="6" name="Прямоугольник 5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8225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Неподалёку от Херсонеса Таврического 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по приказу императрицы Екатерины II на месте посёлка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Ахтиар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II был построен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 город Севастополь. </a:t>
            </a:r>
          </a:p>
        </p:txBody>
      </p:sp>
    </p:spTree>
    <p:extLst>
      <p:ext uri="{BB962C8B-B14F-4D97-AF65-F5344CB8AC3E}">
        <p14:creationId xmlns:p14="http://schemas.microsoft.com/office/powerpoint/2010/main" val="164322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upload.wikimedia.org/wikipedia/commons/thumb/1/15/Mappa_Generalis_Gubernii_Novae_Russiae.jpg/1024px-Mappa_Generalis_Gubernii_Novae_Russiae.jpg">
            <a:hlinkClick r:id="rId2" action="ppaction://hlinksldjump"/>
            <a:extLst>
              <a:ext uri="{FF2B5EF4-FFF2-40B4-BE49-F238E27FC236}">
                <a16:creationId xmlns:a16="http://schemas.microsoft.com/office/drawing/2014/main" id="{CD17684E-13BF-42F5-A9F6-96B1396A4E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" t="7315" r="7256" b="5741"/>
          <a:stretch/>
        </p:blipFill>
        <p:spPr bwMode="auto">
          <a:xfrm>
            <a:off x="5081035" y="2085974"/>
            <a:ext cx="3307315" cy="270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16" name="Скругленный прямоугольник 15">
            <a:hlinkClick r:id="rId5" action="ppaction://hlinksldjump"/>
          </p:cNvPr>
          <p:cNvSpPr/>
          <p:nvPr/>
        </p:nvSpPr>
        <p:spPr>
          <a:xfrm>
            <a:off x="358775" y="4350104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8" name="Прямоугольник 7">
            <a:hlinkClick r:id="rId2" action="ppaction://hlinksldjump"/>
          </p:cNvPr>
          <p:cNvSpPr/>
          <p:nvPr/>
        </p:nvSpPr>
        <p:spPr>
          <a:xfrm flipH="1">
            <a:off x="358775" y="1166813"/>
            <a:ext cx="5465555" cy="166475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На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територии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Правобережной Украины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(на землях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Новосербии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и Новослободского казацкого полка) в 1764 году Екатериной II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была образована новая административно-территориальная единица – </a:t>
            </a:r>
          </a:p>
          <a:p>
            <a:pPr>
              <a:lnSpc>
                <a:spcPct val="114000"/>
              </a:lnSpc>
            </a:pPr>
            <a:r>
              <a:rPr lang="ru-RU" sz="1600" b="1" dirty="0">
                <a:solidFill>
                  <a:prstClr val="black"/>
                </a:solidFill>
                <a:latin typeface="Roboto Slab"/>
              </a:rPr>
              <a:t>Новороссийская губерния.</a:t>
            </a:r>
          </a:p>
        </p:txBody>
      </p:sp>
    </p:spTree>
    <p:extLst>
      <p:ext uri="{BB962C8B-B14F-4D97-AF65-F5344CB8AC3E}">
        <p14:creationId xmlns:p14="http://schemas.microsoft.com/office/powerpoint/2010/main" val="131388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>
            <a:hlinkClick r:id="rId2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222618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Возможно карьера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этого живописца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могла бы сложиться совсем иначе, если бы Екатерина </a:t>
            </a:r>
            <a:r>
              <a:rPr lang="en-US" sz="1600" dirty="0">
                <a:solidFill>
                  <a:prstClr val="black"/>
                </a:solidFill>
                <a:latin typeface="Roboto Slab"/>
              </a:rPr>
              <a:t>II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,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во время своего путешествия по Новороссии, не обратила внимание на расписанный им интерьер дома в Кременчуге. Императрице очень понравилась работа художника и она повелела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ему переехать в Петербург, где он впоследствии </a:t>
            </a: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был удостоен звания академика живописи.</a:t>
            </a:r>
          </a:p>
        </p:txBody>
      </p:sp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358775" y="4283706"/>
            <a:ext cx="2520000" cy="47350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2050" name="Picture 2" descr="ÐÐ¾ÑÑÑÐµÑ ÑÐ°Ð±Ð¾ÑÑ Ð. Ð¡. ÐÑÐ³Ð°ÐµÐ²ÑÐºÐ¾Ð³Ð¾-ÐÐ»Ð°Ð³Ð¾Ð´Ð°ÑÐ½Ð¾Ð³Ð¾ (1825)">
            <a:hlinkClick r:id="rId2" action="ppaction://hlinksldjump"/>
            <a:extLst>
              <a:ext uri="{FF2B5EF4-FFF2-40B4-BE49-F238E27FC236}">
                <a16:creationId xmlns:a16="http://schemas.microsoft.com/office/drawing/2014/main" id="{EB256B72-7A3A-4AC8-AF74-993C5D73FD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" t="12456" r="7131"/>
          <a:stretch/>
        </p:blipFill>
        <p:spPr bwMode="auto">
          <a:xfrm>
            <a:off x="6018848" y="1166813"/>
            <a:ext cx="2369502" cy="307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99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3292</TotalTime>
  <Words>2436</Words>
  <Application>Microsoft Office PowerPoint</Application>
  <PresentationFormat>Экран (16:9)</PresentationFormat>
  <Paragraphs>402</Paragraphs>
  <Slides>84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84</vt:i4>
      </vt:variant>
    </vt:vector>
  </HeadingPairs>
  <TitlesOfParts>
    <vt:vector size="89" baseType="lpstr">
      <vt:lpstr>Roboto Slab</vt:lpstr>
      <vt:lpstr>Arial</vt:lpstr>
      <vt:lpstr>Calibri</vt:lpstr>
      <vt:lpstr>Open 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290</cp:revision>
  <dcterms:created xsi:type="dcterms:W3CDTF">2016-12-06T06:09:16Z</dcterms:created>
  <dcterms:modified xsi:type="dcterms:W3CDTF">2019-02-22T07:55:16Z</dcterms:modified>
</cp:coreProperties>
</file>