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</p:sldMasterIdLst>
  <p:notesMasterIdLst>
    <p:notesMasterId r:id="rId81"/>
  </p:notesMasterIdLst>
  <p:sldIdLst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325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  <p:sldId id="315" r:id="rId71"/>
    <p:sldId id="316" r:id="rId72"/>
    <p:sldId id="317" r:id="rId73"/>
    <p:sldId id="318" r:id="rId74"/>
    <p:sldId id="319" r:id="rId75"/>
    <p:sldId id="320" r:id="rId76"/>
    <p:sldId id="321" r:id="rId77"/>
    <p:sldId id="322" r:id="rId78"/>
    <p:sldId id="323" r:id="rId79"/>
    <p:sldId id="324" r:id="rId8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howGuides="1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slide" Target="slides/slide65.xml"/><Relationship Id="rId8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presProps" Target="presProps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8C668-1301-4276-8F5E-4E1ADE9D56B5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DD71F-7C5A-4C81-8E4E-70B6921DF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743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56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30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179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65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314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902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913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222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7655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665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668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8508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329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62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6616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6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9005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1315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3402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6966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846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65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2119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210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41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8664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1972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0163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1702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4666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108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8555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631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987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0361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3344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068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294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794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2033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4145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3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7519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758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578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258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8637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9100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152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1042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1125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260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93476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6285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87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19292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53687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04187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23879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11131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73049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9281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59653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6880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9980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02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787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165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301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946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2943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289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253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0184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4153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7001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1062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6660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5695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1970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69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2530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333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8304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0993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100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3681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382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1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27539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7499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52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708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8970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25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74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71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162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836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717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987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745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704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333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00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46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771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226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8209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53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72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5393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515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393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298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2686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265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861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6643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8143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644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1662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092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560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794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294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5083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203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492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263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873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4672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4217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342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784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638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383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295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799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0986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0088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4599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70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788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451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233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3461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9638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9561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0621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5843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187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838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36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509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03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91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515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336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8658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7169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959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469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3885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3715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9844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9702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588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2751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9542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9710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6109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220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50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0462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2226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7190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5206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443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0385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736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263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0023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024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050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5594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1243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642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3809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592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54"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83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32"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32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63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32"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32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93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54"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54"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68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54"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5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54"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7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54"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59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32"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32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0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684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4.png"/><Relationship Id="rId4" Type="http://schemas.openxmlformats.org/officeDocument/2006/relationships/image" Target="../media/image6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72.pn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3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4"/>
          <a:stretch/>
        </p:blipFill>
        <p:spPr bwMode="auto">
          <a:xfrm>
            <a:off x="6672001" y="-1"/>
            <a:ext cx="552909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8781" y="2391521"/>
            <a:ext cx="5437219" cy="2092689"/>
          </a:xfrm>
          <a:prstGeom prst="rect">
            <a:avLst/>
          </a:prstGeom>
          <a:noFill/>
        </p:spPr>
        <p:txBody>
          <a:bodyPr wrap="square" lIns="480000" tIns="0" rIns="0" bIns="0" rtlCol="0">
            <a:spAutoFit/>
          </a:bodyPr>
          <a:lstStyle/>
          <a:p>
            <a:pPr defTabSz="914354"/>
            <a:r>
              <a:rPr lang="ru-RU" sz="4533" dirty="0" smtClean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Самозванцы </a:t>
            </a:r>
          </a:p>
          <a:p>
            <a:pPr defTabSz="914354"/>
            <a:r>
              <a:rPr lang="ru-RU" sz="4533" dirty="0" smtClean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в мировой истории</a:t>
            </a:r>
            <a:endParaRPr lang="ru-RU" sz="4533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57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7147" y="2159809"/>
            <a:ext cx="3743467" cy="632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32">
              <a:lnSpc>
                <a:spcPct val="110000"/>
              </a:lnSpc>
            </a:pPr>
            <a:r>
              <a:rPr lang="ru-RU" sz="1867" dirty="0" smtClean="0">
                <a:solidFill>
                  <a:prstClr val="white"/>
                </a:solidFill>
              </a:rPr>
              <a:t>В 1490 году появился претендент на английский трон.</a:t>
            </a:r>
            <a:endParaRPr lang="ru-RU" sz="1867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7146" y="3851567"/>
            <a:ext cx="3743468" cy="632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32">
              <a:lnSpc>
                <a:spcPct val="110000"/>
              </a:lnSpc>
            </a:pPr>
            <a:r>
              <a:rPr lang="ru-RU" sz="1867" dirty="0" err="1" smtClean="0">
                <a:solidFill>
                  <a:prstClr val="white"/>
                </a:solidFill>
              </a:rPr>
              <a:t>Перкин</a:t>
            </a:r>
            <a:r>
              <a:rPr lang="ru-RU" sz="1867" dirty="0" smtClean="0">
                <a:solidFill>
                  <a:prstClr val="white"/>
                </a:solidFill>
              </a:rPr>
              <a:t> </a:t>
            </a:r>
            <a:r>
              <a:rPr lang="ru-RU" sz="1867" dirty="0" err="1" smtClean="0">
                <a:solidFill>
                  <a:prstClr val="white"/>
                </a:solidFill>
              </a:rPr>
              <a:t>Уорбек</a:t>
            </a:r>
            <a:r>
              <a:rPr lang="ru-RU" sz="1867" dirty="0" smtClean="0">
                <a:solidFill>
                  <a:prstClr val="white"/>
                </a:solidFill>
              </a:rPr>
              <a:t> выдавал себя </a:t>
            </a:r>
          </a:p>
          <a:p>
            <a:pPr defTabSz="914332">
              <a:lnSpc>
                <a:spcPct val="110000"/>
              </a:lnSpc>
            </a:pPr>
            <a:r>
              <a:rPr lang="ru-RU" sz="1867" dirty="0" smtClean="0">
                <a:solidFill>
                  <a:prstClr val="white"/>
                </a:solidFill>
              </a:rPr>
              <a:t>за младшего сына Эдуарда </a:t>
            </a:r>
            <a:r>
              <a:rPr lang="en-US" sz="1867" dirty="0" smtClean="0">
                <a:solidFill>
                  <a:prstClr val="white"/>
                </a:solidFill>
              </a:rPr>
              <a:t>IV</a:t>
            </a:r>
            <a:r>
              <a:rPr lang="ru-RU" sz="1867" dirty="0" smtClean="0">
                <a:solidFill>
                  <a:prstClr val="white"/>
                </a:solidFill>
              </a:rPr>
              <a:t>.</a:t>
            </a:r>
            <a:endParaRPr lang="ru-RU" sz="1867" dirty="0">
              <a:solidFill>
                <a:prstClr val="white"/>
              </a:solidFill>
            </a:endParaRPr>
          </a:p>
        </p:txBody>
      </p:sp>
      <p:pic>
        <p:nvPicPr>
          <p:cNvPr id="3074" name="Picture 2" descr="Perkin Warbeck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54"/>
          <a:stretch/>
        </p:blipFill>
        <p:spPr bwMode="auto">
          <a:xfrm>
            <a:off x="6384000" y="1041654"/>
            <a:ext cx="4762500" cy="477469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52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69000" r="-2000" b="-1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Принцы Эдуард </a:t>
            </a:r>
          </a:p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 Ричард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20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36000" y="3861000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Принцы Эдуард </a:t>
            </a:r>
          </a:p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 Ричард </a:t>
            </a:r>
          </a:p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Лондонском Тауэре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8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31000" r="-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Королева </a:t>
            </a:r>
            <a:r>
              <a:rPr lang="ru-RU" sz="16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Елизабет</a:t>
            </a:r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прощается </a:t>
            </a:r>
          </a:p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 сыном Ричардом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941000"/>
            <a:ext cx="4512000" cy="1346655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480000" tIns="240000" rIns="240000" bIns="240000" rtlCol="0">
            <a:spAutoFit/>
          </a:bodyPr>
          <a:lstStyle/>
          <a:p>
            <a:pPr defTabSz="914354"/>
            <a:r>
              <a:rPr lang="ru-RU" sz="1867" dirty="0" smtClean="0">
                <a:solidFill>
                  <a:prstClr val="white"/>
                </a:solidFill>
              </a:rPr>
              <a:t>После </a:t>
            </a:r>
            <a:r>
              <a:rPr lang="ru-RU" sz="1867" dirty="0" smtClean="0">
                <a:solidFill>
                  <a:prstClr val="white"/>
                </a:solidFill>
              </a:rPr>
              <a:t>того </a:t>
            </a:r>
            <a:r>
              <a:rPr lang="ru-RU" sz="1867" dirty="0" smtClean="0">
                <a:solidFill>
                  <a:prstClr val="white"/>
                </a:solidFill>
              </a:rPr>
              <a:t>как братья оказались </a:t>
            </a:r>
          </a:p>
          <a:p>
            <a:pPr defTabSz="914354"/>
            <a:r>
              <a:rPr lang="ru-RU" sz="1867" dirty="0" smtClean="0">
                <a:solidFill>
                  <a:prstClr val="white"/>
                </a:solidFill>
              </a:rPr>
              <a:t>в заточении, о них больше </a:t>
            </a:r>
          </a:p>
          <a:p>
            <a:pPr defTabSz="914354"/>
            <a:r>
              <a:rPr lang="ru-RU" sz="1867" dirty="0" smtClean="0">
                <a:solidFill>
                  <a:prstClr val="white"/>
                </a:solidFill>
              </a:rPr>
              <a:t>не поступало каких-либо вестей.</a:t>
            </a:r>
            <a:endParaRPr lang="ru-RU" sz="186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51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9000" b="-1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Маргарита Йоркская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48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9677" y="2925000"/>
            <a:ext cx="4154593" cy="9481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32">
              <a:lnSpc>
                <a:spcPct val="110000"/>
              </a:lnSpc>
            </a:pPr>
            <a:r>
              <a:rPr lang="ru-RU" sz="1867" dirty="0" err="1" smtClean="0">
                <a:solidFill>
                  <a:prstClr val="white"/>
                </a:solidFill>
              </a:rPr>
              <a:t>Лже</a:t>
            </a:r>
            <a:r>
              <a:rPr lang="ru-RU" sz="1867" dirty="0" smtClean="0">
                <a:solidFill>
                  <a:prstClr val="white"/>
                </a:solidFill>
              </a:rPr>
              <a:t>-Ричард рассказал, что чудом спасся и его заставили никому </a:t>
            </a:r>
          </a:p>
          <a:p>
            <a:pPr defTabSz="914332">
              <a:lnSpc>
                <a:spcPct val="110000"/>
              </a:lnSpc>
            </a:pPr>
            <a:r>
              <a:rPr lang="ru-RU" sz="1867" dirty="0" smtClean="0">
                <a:solidFill>
                  <a:prstClr val="white"/>
                </a:solidFill>
              </a:rPr>
              <a:t>не называть своё истинное имя.</a:t>
            </a:r>
            <a:endParaRPr lang="ru-RU" sz="1867" dirty="0">
              <a:solidFill>
                <a:prstClr val="white"/>
              </a:solidFill>
            </a:endParaRPr>
          </a:p>
        </p:txBody>
      </p: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8053" r="4211" b="3371"/>
          <a:stretch/>
        </p:blipFill>
        <p:spPr bwMode="auto">
          <a:xfrm>
            <a:off x="6096000" y="990600"/>
            <a:ext cx="6096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69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9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Король Франции Карл </a:t>
            </a:r>
            <a:r>
              <a:rPr lang="en-US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VIII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61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2000" b="-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Максимилиан </a:t>
            </a:r>
            <a:r>
              <a:rPr lang="en-US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I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12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27000" r="-4000" b="-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Шотландский король Яков </a:t>
            </a:r>
            <a:r>
              <a:rPr lang="en-US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IV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941000"/>
            <a:ext cx="4512000" cy="1346655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480000" tIns="240000" rIns="240000" bIns="240000" rtlCol="0">
            <a:spAutoFit/>
          </a:bodyPr>
          <a:lstStyle/>
          <a:p>
            <a:pPr defTabSz="914354"/>
            <a:r>
              <a:rPr lang="ru-RU" sz="1867" dirty="0" smtClean="0">
                <a:solidFill>
                  <a:prstClr val="white"/>
                </a:solidFill>
              </a:rPr>
              <a:t>При поддержке Якова </a:t>
            </a:r>
            <a:r>
              <a:rPr lang="en-US" sz="1867" dirty="0" smtClean="0">
                <a:solidFill>
                  <a:prstClr val="white"/>
                </a:solidFill>
              </a:rPr>
              <a:t>IV</a:t>
            </a:r>
            <a:r>
              <a:rPr lang="ru-RU" sz="1867" dirty="0" smtClean="0">
                <a:solidFill>
                  <a:prstClr val="white"/>
                </a:solidFill>
              </a:rPr>
              <a:t> </a:t>
            </a:r>
          </a:p>
          <a:p>
            <a:pPr defTabSz="914354"/>
            <a:r>
              <a:rPr lang="ru-RU" sz="1867" dirty="0" err="1" smtClean="0">
                <a:solidFill>
                  <a:prstClr val="white"/>
                </a:solidFill>
              </a:rPr>
              <a:t>Уорбек</a:t>
            </a:r>
            <a:r>
              <a:rPr lang="ru-RU" sz="1867" dirty="0" smtClean="0">
                <a:solidFill>
                  <a:prstClr val="white"/>
                </a:solidFill>
              </a:rPr>
              <a:t> собрал большое войско </a:t>
            </a:r>
          </a:p>
          <a:p>
            <a:pPr defTabSz="914354"/>
            <a:r>
              <a:rPr lang="ru-RU" sz="1867" dirty="0" smtClean="0">
                <a:solidFill>
                  <a:prstClr val="white"/>
                </a:solidFill>
              </a:rPr>
              <a:t>и направился в Нортумбрию.</a:t>
            </a:r>
            <a:endParaRPr lang="ru-RU" sz="186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17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27000" r="-4000" b="-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5" t="1676" r="21129" b="5420"/>
          <a:stretch/>
        </p:blipFill>
        <p:spPr>
          <a:xfrm>
            <a:off x="4799220" y="0"/>
            <a:ext cx="741678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t="1706" r="4855" b="15355"/>
          <a:stretch/>
        </p:blipFill>
        <p:spPr>
          <a:xfrm>
            <a:off x="0" y="0"/>
            <a:ext cx="4872000" cy="6872998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>
                <a:solidFill>
                  <a:prstClr val="black"/>
                </a:solidFill>
                <a:ea typeface="Theano Didot" panose="02060603060706020203" pitchFamily="18" charset="0"/>
              </a:rPr>
              <a:t>Признание </a:t>
            </a:r>
          </a:p>
          <a:p>
            <a:pPr algn="ctr" defTabSz="914332"/>
            <a:r>
              <a:rPr lang="ru-RU" sz="1600" dirty="0">
                <a:solidFill>
                  <a:prstClr val="black"/>
                </a:solidFill>
                <a:ea typeface="Theano Didot" panose="02060603060706020203" pitchFamily="18" charset="0"/>
              </a:rPr>
              <a:t>и казнь </a:t>
            </a:r>
            <a:r>
              <a:rPr lang="ru-RU" sz="1600" dirty="0" err="1">
                <a:solidFill>
                  <a:prstClr val="black"/>
                </a:solidFill>
                <a:ea typeface="Theano Didot" panose="02060603060706020203" pitchFamily="18" charset="0"/>
              </a:rPr>
              <a:t>Перкина</a:t>
            </a:r>
            <a:r>
              <a:rPr lang="ru-RU" sz="1600" dirty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ea typeface="Theano Didot" panose="02060603060706020203" pitchFamily="18" charset="0"/>
              </a:rPr>
              <a:t>Уорбека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57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8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Н. </a:t>
            </a:r>
            <a:r>
              <a:rPr lang="ru-RU" sz="16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Неврев</a:t>
            </a:r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Присяга Лжедмитрия I польскому королю Сигизмунду III.</a:t>
            </a:r>
          </a:p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1874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59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7000" b="-1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Дофин </a:t>
            </a:r>
          </a:p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Луи-Шарль </a:t>
            </a:r>
          </a:p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(Людовик </a:t>
            </a:r>
            <a:r>
              <a:rPr lang="en-US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XVII</a:t>
            </a:r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)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8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Арест королевской семьи в июне 1791 года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96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Казнь </a:t>
            </a:r>
          </a:p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Людовика </a:t>
            </a:r>
            <a:r>
              <a:rPr lang="en-US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XVI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3337" y="570345"/>
            <a:ext cx="3887337" cy="1059332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480000" tIns="240000" rIns="240000" bIns="240000" rtlCol="0">
            <a:spAutoFit/>
          </a:bodyPr>
          <a:lstStyle/>
          <a:p>
            <a:pPr defTabSz="914354"/>
            <a:r>
              <a:rPr lang="ru-RU" sz="1867" dirty="0" smtClean="0">
                <a:solidFill>
                  <a:prstClr val="white"/>
                </a:solidFill>
              </a:rPr>
              <a:t>В январе 1793 года казнили Людовика </a:t>
            </a:r>
            <a:r>
              <a:rPr lang="en-US" sz="1867" dirty="0" smtClean="0">
                <a:solidFill>
                  <a:prstClr val="white"/>
                </a:solidFill>
              </a:rPr>
              <a:t>XVI</a:t>
            </a:r>
            <a:r>
              <a:rPr lang="ru-RU" sz="1867" dirty="0" smtClean="0">
                <a:solidFill>
                  <a:prstClr val="white"/>
                </a:solidFill>
              </a:rPr>
              <a:t>.</a:t>
            </a:r>
            <a:endParaRPr lang="ru-RU" sz="186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64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9677" y="2925000"/>
            <a:ext cx="4154593" cy="9481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32">
              <a:lnSpc>
                <a:spcPct val="110000"/>
              </a:lnSpc>
            </a:pPr>
            <a:r>
              <a:rPr lang="ru-RU" sz="1867" dirty="0" smtClean="0">
                <a:solidFill>
                  <a:prstClr val="white"/>
                </a:solidFill>
              </a:rPr>
              <a:t>Оставшиеся во Франции сторонники монархии признали Луи-Шарля новым королём.</a:t>
            </a:r>
            <a:endParaRPr lang="ru-RU" sz="1867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1"/>
          <a:stretch/>
        </p:blipFill>
        <p:spPr>
          <a:xfrm>
            <a:off x="6600000" y="1305000"/>
            <a:ext cx="4301371" cy="42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0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3000" b="-10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Мария </a:t>
            </a:r>
            <a:r>
              <a:rPr lang="ru-RU" sz="16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Антуанетта</a:t>
            </a:r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перед революционным судом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962345"/>
            <a:ext cx="4607337" cy="1346655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480000" tIns="240000" rIns="240000" bIns="240000" rtlCol="0">
            <a:spAutoFit/>
          </a:bodyPr>
          <a:lstStyle/>
          <a:p>
            <a:pPr defTabSz="914354"/>
            <a:r>
              <a:rPr lang="ru-RU" sz="1867" dirty="0" smtClean="0">
                <a:solidFill>
                  <a:prstClr val="white"/>
                </a:solidFill>
              </a:rPr>
              <a:t>После казни Марии </a:t>
            </a:r>
            <a:r>
              <a:rPr lang="ru-RU" sz="1867" dirty="0" err="1" smtClean="0">
                <a:solidFill>
                  <a:prstClr val="white"/>
                </a:solidFill>
              </a:rPr>
              <a:t>Антуанетты</a:t>
            </a:r>
            <a:r>
              <a:rPr lang="ru-RU" sz="1867" dirty="0" smtClean="0">
                <a:solidFill>
                  <a:prstClr val="white"/>
                </a:solidFill>
              </a:rPr>
              <a:t> Луи-Шарля отдали на воспитание сапожнику.</a:t>
            </a:r>
            <a:endParaRPr lang="ru-RU" sz="186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8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6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0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7147" y="2159809"/>
            <a:ext cx="3743467" cy="632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32">
              <a:lnSpc>
                <a:spcPct val="110000"/>
              </a:lnSpc>
            </a:pPr>
            <a:r>
              <a:rPr lang="ru-RU" sz="1867" dirty="0" smtClean="0">
                <a:solidFill>
                  <a:prstClr val="white"/>
                </a:solidFill>
              </a:rPr>
              <a:t>В народе ходили слухи </a:t>
            </a:r>
          </a:p>
          <a:p>
            <a:pPr defTabSz="914332">
              <a:lnSpc>
                <a:spcPct val="110000"/>
              </a:lnSpc>
            </a:pPr>
            <a:r>
              <a:rPr lang="ru-RU" sz="1867" dirty="0" smtClean="0">
                <a:solidFill>
                  <a:prstClr val="white"/>
                </a:solidFill>
              </a:rPr>
              <a:t>о подмене дофина.</a:t>
            </a:r>
            <a:endParaRPr lang="ru-RU" sz="1867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7146" y="3851567"/>
            <a:ext cx="3743468" cy="632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32">
              <a:lnSpc>
                <a:spcPct val="110000"/>
              </a:lnSpc>
            </a:pPr>
            <a:r>
              <a:rPr lang="ru-RU" sz="1867" dirty="0" smtClean="0">
                <a:solidFill>
                  <a:prstClr val="white"/>
                </a:solidFill>
              </a:rPr>
              <a:t>Говорили, что мальчика заменили на другого.</a:t>
            </a:r>
            <a:endParaRPr lang="ru-RU" sz="1867" dirty="0">
              <a:solidFill>
                <a:prstClr val="white"/>
              </a:solidFill>
            </a:endParaRPr>
          </a:p>
        </p:txBody>
      </p:sp>
      <p:pic>
        <p:nvPicPr>
          <p:cNvPr id="20482" name="Picture 2" descr="Image result for Louis XVII of Franc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86" b="38705"/>
          <a:stretch/>
        </p:blipFill>
        <p:spPr bwMode="auto">
          <a:xfrm>
            <a:off x="5376001" y="1269000"/>
            <a:ext cx="6816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05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3696000" y="1029000"/>
            <a:ext cx="4800000" cy="48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54"/>
            <a:r>
              <a:rPr lang="ru-RU" sz="2400" dirty="0" smtClean="0">
                <a:solidFill>
                  <a:prstClr val="white"/>
                </a:solidFill>
              </a:rPr>
              <a:t>После Реставрации монархии появилось большое количество людей, называвших себя Луи-Шарлем.</a:t>
            </a:r>
            <a:endParaRPr lang="ru-RU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6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9677" y="3069000"/>
            <a:ext cx="4154593" cy="632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32">
              <a:lnSpc>
                <a:spcPct val="110000"/>
              </a:lnSpc>
            </a:pPr>
            <a:r>
              <a:rPr lang="ru-RU" sz="1867" dirty="0" smtClean="0">
                <a:solidFill>
                  <a:prstClr val="white"/>
                </a:solidFill>
              </a:rPr>
              <a:t>Первым из </a:t>
            </a:r>
            <a:r>
              <a:rPr lang="ru-RU" sz="1867" dirty="0" err="1" smtClean="0">
                <a:solidFill>
                  <a:prstClr val="white"/>
                </a:solidFill>
              </a:rPr>
              <a:t>Лже</a:t>
            </a:r>
            <a:r>
              <a:rPr lang="ru-RU" sz="1867" dirty="0" smtClean="0">
                <a:solidFill>
                  <a:prstClr val="white"/>
                </a:solidFill>
              </a:rPr>
              <a:t>-Людовиков стал Жан-Мари </a:t>
            </a:r>
            <a:r>
              <a:rPr lang="ru-RU" sz="1867" dirty="0" err="1" smtClean="0">
                <a:solidFill>
                  <a:prstClr val="white"/>
                </a:solidFill>
              </a:rPr>
              <a:t>Эрваго</a:t>
            </a:r>
            <a:r>
              <a:rPr lang="ru-RU" sz="1867" dirty="0" smtClean="0">
                <a:solidFill>
                  <a:prstClr val="white"/>
                </a:solidFill>
              </a:rPr>
              <a:t>.</a:t>
            </a:r>
            <a:endParaRPr lang="ru-RU" sz="1867" dirty="0">
              <a:solidFill>
                <a:prstClr val="white"/>
              </a:solidFill>
            </a:endParaRPr>
          </a:p>
        </p:txBody>
      </p:sp>
      <p:pic>
        <p:nvPicPr>
          <p:cNvPr id="22530" name="Picture 2" descr="https://upload.wikimedia.org/wikipedia/commons/b/ba/Hervagault%2C_Jean-Mari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6" b="42854"/>
          <a:stretch/>
        </p:blipFill>
        <p:spPr bwMode="auto">
          <a:xfrm>
            <a:off x="6096000" y="1341000"/>
            <a:ext cx="6096000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43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4962345"/>
            <a:ext cx="4368000" cy="1346655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480000" tIns="240000" rIns="240000" bIns="240000" rtlCol="0">
            <a:spAutoFit/>
          </a:bodyPr>
          <a:lstStyle/>
          <a:p>
            <a:pPr defTabSz="914354"/>
            <a:r>
              <a:rPr lang="ru-RU" sz="1867" dirty="0" err="1" smtClean="0">
                <a:solidFill>
                  <a:prstClr val="white"/>
                </a:solidFill>
              </a:rPr>
              <a:t>Эрваго</a:t>
            </a:r>
            <a:r>
              <a:rPr lang="ru-RU" sz="1867" dirty="0" smtClean="0">
                <a:solidFill>
                  <a:prstClr val="white"/>
                </a:solidFill>
              </a:rPr>
              <a:t> рассказывал, что семья </a:t>
            </a:r>
            <a:r>
              <a:rPr lang="ru-RU" sz="1867" dirty="0" err="1" smtClean="0">
                <a:solidFill>
                  <a:prstClr val="white"/>
                </a:solidFill>
              </a:rPr>
              <a:t>Биго</a:t>
            </a:r>
            <a:r>
              <a:rPr lang="ru-RU" sz="1867" dirty="0" smtClean="0">
                <a:solidFill>
                  <a:prstClr val="white"/>
                </a:solidFill>
              </a:rPr>
              <a:t> подменила наследника собственным сыном.</a:t>
            </a:r>
            <a:endParaRPr lang="ru-RU" sz="186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68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r="-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36000" y="3861000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Приём Лжедмитрием польских послов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69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9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Анри </a:t>
            </a:r>
            <a:r>
              <a:rPr lang="ru-RU" sz="16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Этельберт</a:t>
            </a:r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Луи Виктор </a:t>
            </a:r>
            <a:r>
              <a:rPr lang="ru-RU" sz="16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Эбер</a:t>
            </a:r>
            <a:endParaRPr lang="ru-RU" sz="16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(«барон </a:t>
            </a:r>
          </a:p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де </a:t>
            </a:r>
            <a:r>
              <a:rPr lang="ru-RU" sz="16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Ришмон</a:t>
            </a:r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»)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27000"/>
            <a:ext cx="12192000" cy="6885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78369" y="526768"/>
            <a:ext cx="7942617" cy="574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09"/>
            <a:r>
              <a:rPr lang="ru-RU" sz="3733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«Барон де </a:t>
            </a:r>
            <a:r>
              <a:rPr lang="ru-RU" sz="3733" dirty="0" err="1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Ришмон</a:t>
            </a:r>
            <a:r>
              <a:rPr lang="ru-RU" sz="3733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»</a:t>
            </a:r>
            <a:endParaRPr lang="en-US" sz="3733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1466" y="1569885"/>
            <a:ext cx="560120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09"/>
            <a:r>
              <a:rPr lang="ru-RU" sz="2400" dirty="0" smtClean="0">
                <a:solidFill>
                  <a:prstClr val="white"/>
                </a:solidFill>
                <a:latin typeface="Merriweather"/>
              </a:rPr>
              <a:t>Написал два послания палате пэров Франции от имени герцога Нормандского.</a:t>
            </a:r>
            <a:endParaRPr lang="ru-RU" sz="24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78368" y="1763883"/>
            <a:ext cx="720000" cy="72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4309"/>
            <a:r>
              <a:rPr lang="ru-RU" sz="24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75733" y="3443542"/>
            <a:ext cx="720000" cy="72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4309"/>
            <a:r>
              <a:rPr lang="ru-RU" sz="24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71463" y="3249544"/>
            <a:ext cx="485259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09"/>
            <a:r>
              <a:rPr lang="ru-RU" sz="2400" dirty="0" smtClean="0">
                <a:solidFill>
                  <a:prstClr val="white"/>
                </a:solidFill>
                <a:latin typeface="Merriweather"/>
              </a:rPr>
              <a:t>Требовал у французского парламента признания своих прав.</a:t>
            </a:r>
            <a:endParaRPr lang="ru-RU" sz="24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75733" y="5031664"/>
            <a:ext cx="720000" cy="72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4309"/>
            <a:r>
              <a:rPr lang="ru-RU" sz="24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73018" y="4837666"/>
            <a:ext cx="492853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09"/>
            <a:r>
              <a:rPr lang="ru-RU" sz="2400" dirty="0" smtClean="0">
                <a:solidFill>
                  <a:prstClr val="white"/>
                </a:solidFill>
                <a:latin typeface="Merriweather"/>
              </a:rPr>
              <a:t>Спасение дофина объяснил подменой наследника немым мальчиком.</a:t>
            </a:r>
            <a:endParaRPr lang="ru-RU" sz="24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5" y="6474000"/>
            <a:ext cx="1755428" cy="384000"/>
          </a:xfrm>
          <a:prstGeom prst="rect">
            <a:avLst/>
          </a:prstGeom>
        </p:spPr>
      </p:pic>
      <p:pic>
        <p:nvPicPr>
          <p:cNvPr id="24578" name="Picture 2" descr="Image result for Ð±Ð°ÑÐ¾Ð½ Ð´Ðµ ÑÐ¸ÑÐ¼Ð¾Ð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32"/>
          <a:stretch/>
        </p:blipFill>
        <p:spPr bwMode="auto">
          <a:xfrm>
            <a:off x="7968000" y="1474191"/>
            <a:ext cx="3236621" cy="4369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8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3696000" y="1029000"/>
            <a:ext cx="4800000" cy="48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54"/>
            <a:r>
              <a:rPr lang="ru-RU" sz="2400" dirty="0" smtClean="0">
                <a:solidFill>
                  <a:prstClr val="white"/>
                </a:solidFill>
              </a:rPr>
              <a:t>В истории Португалии встречаются </a:t>
            </a:r>
          </a:p>
          <a:p>
            <a:pPr algn="ctr" defTabSz="914354"/>
            <a:r>
              <a:rPr lang="ru-RU" sz="2400" dirty="0" smtClean="0">
                <a:solidFill>
                  <a:prstClr val="white"/>
                </a:solidFill>
              </a:rPr>
              <a:t>два </a:t>
            </a:r>
            <a:r>
              <a:rPr lang="ru-RU" sz="2400" dirty="0" err="1" smtClean="0">
                <a:solidFill>
                  <a:prstClr val="white"/>
                </a:solidFill>
              </a:rPr>
              <a:t>Лже</a:t>
            </a:r>
            <a:r>
              <a:rPr lang="ru-RU" sz="2400" dirty="0" smtClean="0">
                <a:solidFill>
                  <a:prstClr val="white"/>
                </a:solidFill>
              </a:rPr>
              <a:t>-Себастьяна.</a:t>
            </a:r>
            <a:endParaRPr lang="ru-RU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0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Король Себастьян </a:t>
            </a:r>
            <a:r>
              <a:rPr lang="en-US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I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53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19000" r="-3000" b="-19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Король Себастьян </a:t>
            </a:r>
            <a:r>
              <a:rPr lang="en-US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I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43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9677" y="2925000"/>
            <a:ext cx="4154593" cy="9290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32">
              <a:lnSpc>
                <a:spcPct val="110000"/>
              </a:lnSpc>
            </a:pPr>
            <a:r>
              <a:rPr lang="ru-RU" sz="1867" dirty="0" smtClean="0">
                <a:solidFill>
                  <a:prstClr val="white"/>
                </a:solidFill>
              </a:rPr>
              <a:t>В народе ходила легенда, </a:t>
            </a:r>
          </a:p>
          <a:p>
            <a:pPr defTabSz="914332">
              <a:lnSpc>
                <a:spcPct val="110000"/>
              </a:lnSpc>
            </a:pPr>
            <a:r>
              <a:rPr lang="ru-RU" sz="1867" dirty="0" smtClean="0">
                <a:solidFill>
                  <a:prstClr val="white"/>
                </a:solidFill>
              </a:rPr>
              <a:t>что Себастьян жив и вернётся, чтобы спасти Португалию.</a:t>
            </a:r>
            <a:endParaRPr lang="ru-RU" sz="1867" dirty="0">
              <a:solidFill>
                <a:prstClr val="white"/>
              </a:solidFill>
            </a:endParaRPr>
          </a:p>
        </p:txBody>
      </p:sp>
      <p:pic>
        <p:nvPicPr>
          <p:cNvPr id="27652" name="Picture 4" descr="https://upload.wikimedia.org/wikipedia/commons/thumb/2/24/Dom_Sebastiao_de_Portugal.jpg/800px-Dom_Sebastiao_de_Portuga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7778"/>
          <a:stretch/>
        </p:blipFill>
        <p:spPr bwMode="auto">
          <a:xfrm>
            <a:off x="5376001" y="837000"/>
            <a:ext cx="6816000" cy="510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06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3" y="6474000"/>
            <a:ext cx="1755428" cy="38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39339" y="2806362"/>
            <a:ext cx="3113353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3733" dirty="0" err="1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Лже</a:t>
            </a:r>
            <a:r>
              <a:rPr lang="ru-RU" sz="3733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-</a:t>
            </a:r>
          </a:p>
          <a:p>
            <a:pPr algn="ctr" defTabSz="914377"/>
            <a:r>
              <a:rPr lang="ru-RU" sz="3733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Себастьян </a:t>
            </a:r>
            <a:r>
              <a:rPr lang="en-US" sz="3733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3733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03726" y="501651"/>
            <a:ext cx="338454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 smtClean="0">
                <a:solidFill>
                  <a:srgbClr val="C61648"/>
                </a:solidFill>
              </a:rPr>
              <a:t>В 1578 году появился первый </a:t>
            </a:r>
            <a:r>
              <a:rPr lang="ru-RU" sz="1867" dirty="0" err="1" smtClean="0">
                <a:solidFill>
                  <a:srgbClr val="C61648"/>
                </a:solidFill>
              </a:rPr>
              <a:t>Лже</a:t>
            </a:r>
            <a:r>
              <a:rPr lang="ru-RU" sz="1867" dirty="0" smtClean="0">
                <a:solidFill>
                  <a:srgbClr val="C61648"/>
                </a:solidFill>
              </a:rPr>
              <a:t>-Себастьян</a:t>
            </a:r>
            <a:endParaRPr lang="ru-RU" sz="1867" dirty="0">
              <a:solidFill>
                <a:srgbClr val="C61648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03684" y="2781000"/>
            <a:ext cx="3384549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Он путешествовал в одежде монаха-отшельника </a:t>
            </a:r>
          </a:p>
          <a:p>
            <a:pPr algn="ctr" defTabSz="914377"/>
            <a:r>
              <a:rPr lang="ru-RU" sz="1867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 рассказывал, </a:t>
            </a:r>
          </a:p>
          <a:p>
            <a:pPr algn="ctr" defTabSz="914377"/>
            <a:r>
              <a:rPr lang="ru-RU" sz="1867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что является королём</a:t>
            </a:r>
            <a:endParaRPr lang="ru-RU" sz="1867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7788275" y="835140"/>
            <a:ext cx="2207684" cy="1945860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6" idx="2"/>
            <a:endCxn id="17" idx="3"/>
          </p:cNvCxnSpPr>
          <p:nvPr/>
        </p:nvCxnSpPr>
        <p:spPr>
          <a:xfrm rot="5400000">
            <a:off x="8131672" y="3679225"/>
            <a:ext cx="1520890" cy="2207684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03726" y="5210023"/>
            <a:ext cx="338454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 smtClean="0">
                <a:solidFill>
                  <a:srgbClr val="C61648"/>
                </a:solidFill>
              </a:rPr>
              <a:t>Самозванец обосновался </a:t>
            </a:r>
          </a:p>
          <a:p>
            <a:pPr algn="ctr" defTabSz="914377"/>
            <a:r>
              <a:rPr lang="ru-RU" sz="1867" dirty="0" smtClean="0">
                <a:solidFill>
                  <a:srgbClr val="C61648"/>
                </a:solidFill>
              </a:rPr>
              <a:t>в </a:t>
            </a:r>
            <a:r>
              <a:rPr lang="ru-RU" sz="1867" dirty="0" err="1" smtClean="0">
                <a:solidFill>
                  <a:srgbClr val="C61648"/>
                </a:solidFill>
              </a:rPr>
              <a:t>Пенамакоре</a:t>
            </a:r>
            <a:endParaRPr lang="ru-RU" sz="1867" dirty="0">
              <a:solidFill>
                <a:srgbClr val="C616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93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36000" y="3933000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Башня замка </a:t>
            </a:r>
          </a:p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</a:t>
            </a:r>
            <a:r>
              <a:rPr lang="ru-RU" sz="16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Пенамакоре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53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3" y="6474000"/>
            <a:ext cx="1755428" cy="38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39339" y="2806362"/>
            <a:ext cx="3113353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3733" dirty="0" err="1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Лже</a:t>
            </a:r>
            <a:r>
              <a:rPr lang="ru-RU" sz="3733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-</a:t>
            </a:r>
          </a:p>
          <a:p>
            <a:pPr algn="ctr" defTabSz="914377"/>
            <a:r>
              <a:rPr lang="ru-RU" sz="3733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Себастьян </a:t>
            </a:r>
            <a:r>
              <a:rPr lang="en-US" sz="3733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3733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03726" y="501651"/>
            <a:ext cx="338454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srgbClr val="C61648"/>
                </a:solidFill>
              </a:rPr>
              <a:t>В 1578 году появился первый </a:t>
            </a:r>
            <a:r>
              <a:rPr lang="ru-RU" sz="1867" dirty="0" err="1">
                <a:solidFill>
                  <a:srgbClr val="C61648"/>
                </a:solidFill>
              </a:rPr>
              <a:t>Лже</a:t>
            </a:r>
            <a:r>
              <a:rPr lang="ru-RU" sz="1867" dirty="0">
                <a:solidFill>
                  <a:srgbClr val="C61648"/>
                </a:solidFill>
              </a:rPr>
              <a:t>-Себастьян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03684" y="2781000"/>
            <a:ext cx="3384549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>
                    <a:lumMod val="75000"/>
                    <a:lumOff val="25000"/>
                  </a:prstClr>
                </a:solidFill>
              </a:rPr>
              <a:t>Он путешествовал в одежде монаха-отшельника </a:t>
            </a:r>
          </a:p>
          <a:p>
            <a:pPr algn="ctr" defTabSz="914377"/>
            <a:r>
              <a:rPr lang="ru-RU" sz="1867" dirty="0">
                <a:solidFill>
                  <a:prstClr val="black">
                    <a:lumMod val="75000"/>
                    <a:lumOff val="25000"/>
                  </a:prstClr>
                </a:solidFill>
              </a:rPr>
              <a:t>и рассказывал, </a:t>
            </a:r>
          </a:p>
          <a:p>
            <a:pPr algn="ctr" defTabSz="914377"/>
            <a:r>
              <a:rPr lang="ru-RU" sz="1867" dirty="0">
                <a:solidFill>
                  <a:prstClr val="black">
                    <a:lumMod val="75000"/>
                    <a:lumOff val="25000"/>
                  </a:prstClr>
                </a:solidFill>
              </a:rPr>
              <a:t>что является королём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8367" y="2955403"/>
            <a:ext cx="3384549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Как только самозванец пришёл в столицу, стал очевиден его обман</a:t>
            </a:r>
            <a:endParaRPr lang="ru-RU" sz="1867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7788275" y="835140"/>
            <a:ext cx="2207684" cy="1945860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6" idx="2"/>
            <a:endCxn id="17" idx="3"/>
          </p:cNvCxnSpPr>
          <p:nvPr/>
        </p:nvCxnSpPr>
        <p:spPr>
          <a:xfrm rot="5400000">
            <a:off x="8131672" y="3679225"/>
            <a:ext cx="1520890" cy="2207684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17" idx="1"/>
            <a:endCxn id="31" idx="2"/>
          </p:cNvCxnSpPr>
          <p:nvPr/>
        </p:nvCxnSpPr>
        <p:spPr>
          <a:xfrm rot="10800000">
            <a:off x="2170642" y="3909704"/>
            <a:ext cx="2233084" cy="1633809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03726" y="5210023"/>
            <a:ext cx="338454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srgbClr val="C61648"/>
                </a:solidFill>
              </a:rPr>
              <a:t>Самозванец обосновался </a:t>
            </a:r>
          </a:p>
          <a:p>
            <a:pPr algn="ctr" defTabSz="914377"/>
            <a:r>
              <a:rPr lang="ru-RU" sz="1867" dirty="0">
                <a:solidFill>
                  <a:srgbClr val="C61648"/>
                </a:solidFill>
              </a:rPr>
              <a:t>в </a:t>
            </a:r>
            <a:r>
              <a:rPr lang="ru-RU" sz="1867" dirty="0" err="1">
                <a:solidFill>
                  <a:srgbClr val="C61648"/>
                </a:solidFill>
              </a:rPr>
              <a:t>Пенамакоре</a:t>
            </a:r>
            <a:endParaRPr lang="ru-RU" sz="1867" dirty="0">
              <a:solidFill>
                <a:srgbClr val="C616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40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0000" r="-3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Лиссабон </a:t>
            </a:r>
          </a:p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</a:t>
            </a:r>
            <a:r>
              <a:rPr lang="en-US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XVI </a:t>
            </a:r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веке</a:t>
            </a:r>
            <a:r>
              <a:rPr lang="en-US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06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4000" t="-6000" r="-2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3696000" y="1029000"/>
            <a:ext cx="4800000" cy="48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54"/>
            <a:r>
              <a:rPr lang="ru-RU" sz="2400" dirty="0" smtClean="0">
                <a:solidFill>
                  <a:prstClr val="white"/>
                </a:solidFill>
              </a:rPr>
              <a:t>Мировая история знает множество случаев, когда самозванцы пытались выдать себя </a:t>
            </a:r>
          </a:p>
          <a:p>
            <a:pPr algn="ctr" defTabSz="914354"/>
            <a:r>
              <a:rPr lang="ru-RU" sz="2400" dirty="0" smtClean="0">
                <a:solidFill>
                  <a:prstClr val="white"/>
                </a:solidFill>
              </a:rPr>
              <a:t>за наследников трона.</a:t>
            </a:r>
            <a:endParaRPr lang="ru-RU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39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t="-31000" r="-95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249668"/>
            <a:ext cx="5519999" cy="1059332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480000" tIns="240000" rIns="240000" bIns="240000" rtlCol="0">
            <a:spAutoFit/>
          </a:bodyPr>
          <a:lstStyle/>
          <a:p>
            <a:pPr defTabSz="914354"/>
            <a:r>
              <a:rPr lang="ru-RU" sz="1867" dirty="0" smtClean="0">
                <a:solidFill>
                  <a:prstClr val="white"/>
                </a:solidFill>
              </a:rPr>
              <a:t>Второй </a:t>
            </a:r>
            <a:r>
              <a:rPr lang="ru-RU" sz="1867" dirty="0" err="1" smtClean="0">
                <a:solidFill>
                  <a:prstClr val="white"/>
                </a:solidFill>
              </a:rPr>
              <a:t>Лже</a:t>
            </a:r>
            <a:r>
              <a:rPr lang="ru-RU" sz="1867" dirty="0" smtClean="0">
                <a:solidFill>
                  <a:prstClr val="white"/>
                </a:solidFill>
              </a:rPr>
              <a:t>-Себастьян внешне напоминал короля. Его звали </a:t>
            </a:r>
            <a:r>
              <a:rPr lang="ru-RU" sz="1867" dirty="0" err="1" smtClean="0">
                <a:solidFill>
                  <a:prstClr val="white"/>
                </a:solidFill>
              </a:rPr>
              <a:t>Матеуш</a:t>
            </a:r>
            <a:r>
              <a:rPr lang="ru-RU" sz="1867" dirty="0" smtClean="0">
                <a:solidFill>
                  <a:prstClr val="white"/>
                </a:solidFill>
              </a:rPr>
              <a:t> </a:t>
            </a:r>
            <a:r>
              <a:rPr lang="ru-RU" sz="1867" dirty="0" err="1" smtClean="0">
                <a:solidFill>
                  <a:prstClr val="white"/>
                </a:solidFill>
              </a:rPr>
              <a:t>Алвареш</a:t>
            </a:r>
            <a:r>
              <a:rPr lang="ru-RU" sz="1867" dirty="0" smtClean="0">
                <a:solidFill>
                  <a:prstClr val="white"/>
                </a:solidFill>
              </a:rPr>
              <a:t>.</a:t>
            </a:r>
            <a:endParaRPr lang="ru-RU" sz="186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03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4000" t="-9000" r="-1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Замок </a:t>
            </a:r>
          </a:p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</a:t>
            </a:r>
            <a:r>
              <a:rPr lang="ru-RU" sz="16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Эрисейре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15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3" y="6474000"/>
            <a:ext cx="1755428" cy="38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8612" y="2806362"/>
            <a:ext cx="3034805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3733" dirty="0" err="1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Лже</a:t>
            </a:r>
            <a:r>
              <a:rPr lang="ru-RU" sz="3733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-</a:t>
            </a:r>
          </a:p>
          <a:p>
            <a:pPr algn="ctr" defTabSz="914377"/>
            <a:r>
              <a:rPr lang="ru-RU" sz="3733" dirty="0" err="1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Себастян</a:t>
            </a:r>
            <a:r>
              <a:rPr lang="ru-RU" sz="3733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 </a:t>
            </a:r>
            <a:r>
              <a:rPr lang="en-US" sz="3733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II</a:t>
            </a:r>
            <a:endParaRPr lang="ru-RU" sz="3733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03726" y="501651"/>
            <a:ext cx="3384549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 err="1" smtClean="0">
                <a:solidFill>
                  <a:srgbClr val="C61648"/>
                </a:solidFill>
              </a:rPr>
              <a:t>Алвареш</a:t>
            </a:r>
            <a:r>
              <a:rPr lang="ru-RU" sz="1867" dirty="0" smtClean="0">
                <a:solidFill>
                  <a:srgbClr val="C61648"/>
                </a:solidFill>
              </a:rPr>
              <a:t> раздавал дворянские титулы, составлял указы</a:t>
            </a:r>
            <a:endParaRPr lang="ru-RU" sz="1867" dirty="0">
              <a:solidFill>
                <a:srgbClr val="C61648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03684" y="3122023"/>
            <a:ext cx="338454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Ему удалось поднять людей на восстание</a:t>
            </a:r>
            <a:endParaRPr lang="ru-RU" sz="1867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8367" y="2955403"/>
            <a:ext cx="3384549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Алвареш</a:t>
            </a:r>
            <a:r>
              <a:rPr lang="ru-RU" sz="1867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предстал перед судом, который приговорил его к казни</a:t>
            </a:r>
            <a:endParaRPr lang="ru-RU" sz="1867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7788275" y="978801"/>
            <a:ext cx="2207684" cy="2143222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6" idx="2"/>
            <a:endCxn id="17" idx="3"/>
          </p:cNvCxnSpPr>
          <p:nvPr/>
        </p:nvCxnSpPr>
        <p:spPr>
          <a:xfrm rot="5400000">
            <a:off x="8018124" y="3559151"/>
            <a:ext cx="1747987" cy="2207684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17" idx="1"/>
            <a:endCxn id="31" idx="2"/>
          </p:cNvCxnSpPr>
          <p:nvPr/>
        </p:nvCxnSpPr>
        <p:spPr>
          <a:xfrm rot="10800000">
            <a:off x="2170642" y="3909703"/>
            <a:ext cx="2233084" cy="1627284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03726" y="5059837"/>
            <a:ext cx="3384549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 smtClean="0">
                <a:solidFill>
                  <a:srgbClr val="C61648"/>
                </a:solidFill>
              </a:rPr>
              <a:t>Королевские войска нанесли поражение повстанцам</a:t>
            </a:r>
            <a:endParaRPr lang="ru-RU" sz="1867" dirty="0">
              <a:solidFill>
                <a:srgbClr val="C616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2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3696000" y="1029000"/>
            <a:ext cx="4800000" cy="48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54"/>
            <a:r>
              <a:rPr lang="ru-RU" sz="2400" dirty="0" smtClean="0">
                <a:solidFill>
                  <a:prstClr val="white"/>
                </a:solidFill>
              </a:rPr>
              <a:t>Кроме </a:t>
            </a:r>
            <a:r>
              <a:rPr lang="ru-RU" sz="2400" dirty="0" smtClean="0">
                <a:solidFill>
                  <a:prstClr val="white"/>
                </a:solidFill>
              </a:rPr>
              <a:t>Лжедмитриев, </a:t>
            </a:r>
            <a:endParaRPr lang="ru-RU" sz="2400" dirty="0" smtClean="0">
              <a:solidFill>
                <a:prstClr val="white"/>
              </a:solidFill>
            </a:endParaRPr>
          </a:p>
          <a:p>
            <a:pPr algn="ctr" defTabSz="914354"/>
            <a:r>
              <a:rPr lang="ru-RU" sz="2400" dirty="0" smtClean="0">
                <a:solidFill>
                  <a:prstClr val="white"/>
                </a:solidFill>
              </a:rPr>
              <a:t>в российской истории было также большое количество самозванцев.</a:t>
            </a:r>
            <a:endParaRPr lang="ru-RU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8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r="-6000" b="-1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5514" y="4962345"/>
            <a:ext cx="4080000" cy="1346655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480000" tIns="240000" rIns="240000" bIns="240000" rtlCol="0">
            <a:spAutoFit/>
          </a:bodyPr>
          <a:lstStyle/>
          <a:p>
            <a:pPr defTabSz="914354"/>
            <a:r>
              <a:rPr lang="ru-RU" sz="1867" dirty="0" smtClean="0">
                <a:solidFill>
                  <a:prstClr val="white"/>
                </a:solidFill>
              </a:rPr>
              <a:t>Царевич </a:t>
            </a:r>
            <a:r>
              <a:rPr lang="ru-RU" sz="1867" dirty="0" err="1" smtClean="0">
                <a:solidFill>
                  <a:prstClr val="white"/>
                </a:solidFill>
              </a:rPr>
              <a:t>Симеон</a:t>
            </a:r>
            <a:r>
              <a:rPr lang="ru-RU" sz="1867" dirty="0" smtClean="0">
                <a:solidFill>
                  <a:prstClr val="white"/>
                </a:solidFill>
              </a:rPr>
              <a:t> был сыном Алексея Михайловича и умер в возрасте четырёх лет.</a:t>
            </a:r>
            <a:endParaRPr lang="ru-RU" sz="186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63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5514" y="5249668"/>
            <a:ext cx="4887514" cy="1059332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480000" tIns="240000" rIns="240000" bIns="240000" rtlCol="0">
            <a:spAutoFit/>
          </a:bodyPr>
          <a:lstStyle/>
          <a:p>
            <a:pPr defTabSz="914354"/>
            <a:r>
              <a:rPr lang="ru-RU" sz="1867" dirty="0" err="1" smtClean="0">
                <a:solidFill>
                  <a:prstClr val="white"/>
                </a:solidFill>
              </a:rPr>
              <a:t>Лже-Симеон</a:t>
            </a:r>
            <a:r>
              <a:rPr lang="ru-RU" sz="1867" dirty="0" smtClean="0">
                <a:solidFill>
                  <a:prstClr val="white"/>
                </a:solidFill>
              </a:rPr>
              <a:t> рассказывал, что ему удалось скрыться у Степана Разина.</a:t>
            </a:r>
            <a:endParaRPr lang="ru-RU" sz="1867" dirty="0">
              <a:solidFill>
                <a:prstClr val="white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Б. Кустодиев.</a:t>
            </a:r>
          </a:p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Степан Разин.</a:t>
            </a:r>
          </a:p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1918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72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9677" y="2781000"/>
            <a:ext cx="4154593" cy="12641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32">
              <a:lnSpc>
                <a:spcPct val="110000"/>
              </a:lnSpc>
            </a:pPr>
            <a:r>
              <a:rPr lang="ru-RU" sz="1867" dirty="0" smtClean="0">
                <a:solidFill>
                  <a:prstClr val="white"/>
                </a:solidFill>
              </a:rPr>
              <a:t>Около сорока человек выдавали себя за Петра </a:t>
            </a:r>
            <a:r>
              <a:rPr lang="en-US" sz="1867" dirty="0" smtClean="0">
                <a:solidFill>
                  <a:prstClr val="white"/>
                </a:solidFill>
              </a:rPr>
              <a:t>III</a:t>
            </a:r>
            <a:r>
              <a:rPr lang="ru-RU" sz="1867" dirty="0" smtClean="0">
                <a:solidFill>
                  <a:prstClr val="white"/>
                </a:solidFill>
              </a:rPr>
              <a:t>, который </a:t>
            </a:r>
          </a:p>
          <a:p>
            <a:pPr defTabSz="914332">
              <a:lnSpc>
                <a:spcPct val="110000"/>
              </a:lnSpc>
            </a:pPr>
            <a:r>
              <a:rPr lang="ru-RU" sz="1867" dirty="0" smtClean="0">
                <a:solidFill>
                  <a:prstClr val="white"/>
                </a:solidFill>
              </a:rPr>
              <a:t>был свергнут в результате государственного переворота.</a:t>
            </a:r>
            <a:endParaRPr lang="ru-RU" sz="1867" dirty="0">
              <a:solidFill>
                <a:prstClr val="white"/>
              </a:solidFill>
            </a:endParaRPr>
          </a:p>
        </p:txBody>
      </p:sp>
      <p:pic>
        <p:nvPicPr>
          <p:cNvPr id="1026" name="Picture 2" descr="ÐÐµÑÑ III Ð¤ÑÐ´Ð¾ÑÐ¾Ð²Ð¸Ñ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9" b="30662"/>
          <a:stretch/>
        </p:blipFill>
        <p:spPr bwMode="auto">
          <a:xfrm>
            <a:off x="5376001" y="1070262"/>
            <a:ext cx="6816000" cy="473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50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35000" r="-2000" b="-1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Пётр </a:t>
            </a:r>
            <a:r>
              <a:rPr lang="en-US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III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26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В. Перов.</a:t>
            </a:r>
          </a:p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Суд Пугачёва.</a:t>
            </a:r>
          </a:p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1875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4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5514" y="4962345"/>
            <a:ext cx="3951514" cy="1346655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480000" tIns="240000" rIns="240000" bIns="240000" rtlCol="0">
            <a:spAutoFit/>
          </a:bodyPr>
          <a:lstStyle/>
          <a:p>
            <a:pPr defTabSz="914354"/>
            <a:r>
              <a:rPr lang="ru-RU" sz="1867" dirty="0" smtClean="0">
                <a:solidFill>
                  <a:prstClr val="white"/>
                </a:solidFill>
              </a:rPr>
              <a:t>Пугачёву удалось склонить крестьян к войне против правительства Екатерины</a:t>
            </a:r>
            <a:r>
              <a:rPr lang="en-US" sz="1867" dirty="0" smtClean="0">
                <a:solidFill>
                  <a:prstClr val="white"/>
                </a:solidFill>
              </a:rPr>
              <a:t> II</a:t>
            </a:r>
            <a:r>
              <a:rPr lang="ru-RU" sz="1867" dirty="0" smtClean="0">
                <a:solidFill>
                  <a:prstClr val="white"/>
                </a:solidFill>
              </a:rPr>
              <a:t>.</a:t>
            </a:r>
            <a:endParaRPr lang="ru-RU" sz="186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8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9677" y="2925000"/>
            <a:ext cx="4154593" cy="9481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32">
              <a:lnSpc>
                <a:spcPct val="110000"/>
              </a:lnSpc>
            </a:pPr>
            <a:r>
              <a:rPr lang="ru-RU" sz="1867" dirty="0" smtClean="0">
                <a:solidFill>
                  <a:prstClr val="white"/>
                </a:solidFill>
              </a:rPr>
              <a:t>В </a:t>
            </a:r>
            <a:r>
              <a:rPr lang="en-US" sz="1867" dirty="0" smtClean="0">
                <a:solidFill>
                  <a:prstClr val="white"/>
                </a:solidFill>
              </a:rPr>
              <a:t>XIV</a:t>
            </a:r>
            <a:r>
              <a:rPr lang="ru-RU" sz="1867" dirty="0" smtClean="0">
                <a:solidFill>
                  <a:prstClr val="white"/>
                </a:solidFill>
              </a:rPr>
              <a:t> веке появилась </a:t>
            </a:r>
            <a:r>
              <a:rPr lang="ru-RU" sz="1867" dirty="0" err="1" smtClean="0">
                <a:solidFill>
                  <a:prstClr val="white"/>
                </a:solidFill>
              </a:rPr>
              <a:t>Лже</a:t>
            </a:r>
            <a:r>
              <a:rPr lang="ru-RU" sz="1867" dirty="0" smtClean="0">
                <a:solidFill>
                  <a:prstClr val="white"/>
                </a:solidFill>
              </a:rPr>
              <a:t>-Маргарет, которая объявила себя наследницей шотландского престола.</a:t>
            </a:r>
            <a:endParaRPr lang="ru-RU" sz="1867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5" b="36579"/>
          <a:stretch/>
        </p:blipFill>
        <p:spPr>
          <a:xfrm>
            <a:off x="6122937" y="1059072"/>
            <a:ext cx="6096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5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В. </a:t>
            </a:r>
            <a:r>
              <a:rPr lang="ru-RU" sz="16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Маторин</a:t>
            </a:r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Казнь Пугачёва.</a:t>
            </a:r>
          </a:p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2000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55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7147" y="2159809"/>
            <a:ext cx="3874853" cy="632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32">
              <a:lnSpc>
                <a:spcPct val="110000"/>
              </a:lnSpc>
            </a:pPr>
            <a:r>
              <a:rPr lang="ru-RU" sz="1867" dirty="0" smtClean="0">
                <a:solidFill>
                  <a:prstClr val="white"/>
                </a:solidFill>
              </a:rPr>
              <a:t>Ещё один известный </a:t>
            </a:r>
          </a:p>
          <a:p>
            <a:pPr defTabSz="914332">
              <a:lnSpc>
                <a:spcPct val="110000"/>
              </a:lnSpc>
            </a:pPr>
            <a:r>
              <a:rPr lang="ru-RU" sz="1867" dirty="0" err="1" smtClean="0">
                <a:solidFill>
                  <a:prstClr val="white"/>
                </a:solidFill>
              </a:rPr>
              <a:t>Лже</a:t>
            </a:r>
            <a:r>
              <a:rPr lang="ru-RU" sz="1867" dirty="0" smtClean="0">
                <a:solidFill>
                  <a:prstClr val="white"/>
                </a:solidFill>
              </a:rPr>
              <a:t>-Пётр </a:t>
            </a:r>
            <a:r>
              <a:rPr lang="en-US" sz="1867" dirty="0" smtClean="0">
                <a:solidFill>
                  <a:prstClr val="white"/>
                </a:solidFill>
              </a:rPr>
              <a:t>III – </a:t>
            </a:r>
            <a:r>
              <a:rPr lang="ru-RU" sz="1867" dirty="0" smtClean="0">
                <a:solidFill>
                  <a:prstClr val="white"/>
                </a:solidFill>
              </a:rPr>
              <a:t>это Стефан Малый.</a:t>
            </a:r>
            <a:endParaRPr lang="ru-RU" sz="1867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7146" y="3851567"/>
            <a:ext cx="3154854" cy="632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32">
              <a:lnSpc>
                <a:spcPct val="110000"/>
              </a:lnSpc>
            </a:pPr>
            <a:r>
              <a:rPr lang="ru-RU" sz="1867" dirty="0" smtClean="0">
                <a:solidFill>
                  <a:prstClr val="white"/>
                </a:solidFill>
              </a:rPr>
              <a:t>Он появился в 1766 году </a:t>
            </a:r>
          </a:p>
          <a:p>
            <a:pPr defTabSz="914332">
              <a:lnSpc>
                <a:spcPct val="110000"/>
              </a:lnSpc>
            </a:pPr>
            <a:r>
              <a:rPr lang="ru-RU" sz="1867" dirty="0" smtClean="0">
                <a:solidFill>
                  <a:prstClr val="white"/>
                </a:solidFill>
              </a:rPr>
              <a:t>в Черногории.</a:t>
            </a:r>
            <a:endParaRPr lang="ru-RU" sz="1867" dirty="0">
              <a:solidFill>
                <a:prstClr val="white"/>
              </a:solidFill>
            </a:endParaRPr>
          </a:p>
        </p:txBody>
      </p:sp>
      <p:pic>
        <p:nvPicPr>
          <p:cNvPr id="2054" name="Picture 6" descr="Image result for Ð¨ÑÐµÐ¿Ð°Ð½ ÐÐ°Ð»Ð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3" r="8283"/>
          <a:stretch/>
        </p:blipFill>
        <p:spPr bwMode="auto">
          <a:xfrm>
            <a:off x="6784544" y="1419225"/>
            <a:ext cx="3600000" cy="40195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26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Стефан Малый со своими сторонниками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03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9677" y="3789000"/>
            <a:ext cx="4154593" cy="632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32">
              <a:lnSpc>
                <a:spcPct val="110000"/>
              </a:lnSpc>
            </a:pPr>
            <a:r>
              <a:rPr lang="ru-RU" sz="1867" dirty="0" smtClean="0">
                <a:solidFill>
                  <a:prstClr val="white"/>
                </a:solidFill>
              </a:rPr>
              <a:t>Стефан Малый принял верховную власть и снискал любовь народа.</a:t>
            </a:r>
            <a:endParaRPr lang="ru-RU" sz="1867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51"/>
          <a:stretch/>
        </p:blipFill>
        <p:spPr>
          <a:xfrm>
            <a:off x="6096000" y="1256480"/>
            <a:ext cx="6096000" cy="42605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79676" y="2277000"/>
            <a:ext cx="4154593" cy="632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32">
              <a:lnSpc>
                <a:spcPct val="110000"/>
              </a:lnSpc>
            </a:pPr>
            <a:r>
              <a:rPr lang="ru-RU" sz="1867" dirty="0" smtClean="0">
                <a:solidFill>
                  <a:prstClr val="white"/>
                </a:solidFill>
              </a:rPr>
              <a:t>Стефан был признан не только русским царём, но и черногорским.</a:t>
            </a:r>
            <a:endParaRPr lang="ru-RU" sz="186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7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33000" r="-1000" b="-1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Елизавета Петровна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5514" y="4962345"/>
            <a:ext cx="4455514" cy="1346655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480000" tIns="240000" rIns="240000" bIns="240000" rtlCol="0">
            <a:spAutoFit/>
          </a:bodyPr>
          <a:lstStyle/>
          <a:p>
            <a:pPr defTabSz="914354"/>
            <a:r>
              <a:rPr lang="ru-RU" sz="1867" dirty="0" smtClean="0">
                <a:solidFill>
                  <a:prstClr val="white"/>
                </a:solidFill>
              </a:rPr>
              <a:t>В 1774 году появилась женщина, называвшая себя княгиней Елизаветой Владимирской.</a:t>
            </a:r>
            <a:endParaRPr lang="ru-RU" sz="186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0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9677" y="3896012"/>
            <a:ext cx="4154593" cy="612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32">
              <a:lnSpc>
                <a:spcPct val="110000"/>
              </a:lnSpc>
            </a:pPr>
            <a:r>
              <a:rPr lang="ru-RU" sz="1867" dirty="0" smtClean="0">
                <a:solidFill>
                  <a:prstClr val="white"/>
                </a:solidFill>
              </a:rPr>
              <a:t>Княжна Тараканова нашла  поддержку в европейских странах.</a:t>
            </a:r>
            <a:endParaRPr lang="ru-RU" sz="1867" dirty="0">
              <a:solidFill>
                <a:prstClr val="white"/>
              </a:solidFill>
            </a:endParaRPr>
          </a:p>
        </p:txBody>
      </p:sp>
      <p:pic>
        <p:nvPicPr>
          <p:cNvPr id="3074" name="Picture 2" descr="Image result for ÐºÐ½ÑÐ¶Ð½Ð° ÑÐ°ÑÐ°ÐºÐ°Ð½Ð¾Ð²Ð° Ð¿Ð¾ÑÑÑÐµÑ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6" b="36682"/>
          <a:stretch/>
        </p:blipFill>
        <p:spPr bwMode="auto">
          <a:xfrm>
            <a:off x="6096000" y="1134171"/>
            <a:ext cx="6096001" cy="455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79676" y="2364904"/>
            <a:ext cx="4154593" cy="632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32">
              <a:lnSpc>
                <a:spcPct val="110000"/>
              </a:lnSpc>
            </a:pPr>
            <a:r>
              <a:rPr lang="ru-RU" sz="1867" dirty="0" smtClean="0">
                <a:solidFill>
                  <a:prstClr val="white"/>
                </a:solidFill>
              </a:rPr>
              <a:t>В историю самозванка вошла как княжна Тараканова.</a:t>
            </a:r>
            <a:endParaRPr lang="ru-RU" sz="186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3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t="-27000" b="-9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К. </a:t>
            </a:r>
            <a:r>
              <a:rPr lang="ru-RU" sz="16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Флавицкий</a:t>
            </a:r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Княжна Тараканова.</a:t>
            </a:r>
          </a:p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1864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05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36000" y="3933000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Фото семьи Николая </a:t>
            </a:r>
            <a:r>
              <a:rPr lang="en-US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II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58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1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36000" y="3933000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Великая княжна Ольга Николаевна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75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9677" y="2984855"/>
            <a:ext cx="4154593" cy="9481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32">
              <a:lnSpc>
                <a:spcPct val="110000"/>
              </a:lnSpc>
            </a:pPr>
            <a:r>
              <a:rPr lang="ru-RU" sz="1867" dirty="0" err="1" smtClean="0">
                <a:solidFill>
                  <a:prstClr val="white"/>
                </a:solidFill>
              </a:rPr>
              <a:t>Марга</a:t>
            </a:r>
            <a:r>
              <a:rPr lang="ru-RU" sz="1867" dirty="0" smtClean="0">
                <a:solidFill>
                  <a:prstClr val="white"/>
                </a:solidFill>
              </a:rPr>
              <a:t> </a:t>
            </a:r>
            <a:r>
              <a:rPr lang="ru-RU" sz="1867" dirty="0" err="1" smtClean="0">
                <a:solidFill>
                  <a:prstClr val="white"/>
                </a:solidFill>
              </a:rPr>
              <a:t>Бодтс</a:t>
            </a:r>
            <a:r>
              <a:rPr lang="ru-RU" sz="1867" dirty="0" smtClean="0">
                <a:solidFill>
                  <a:prstClr val="white"/>
                </a:solidFill>
              </a:rPr>
              <a:t> рассказала, </a:t>
            </a:r>
          </a:p>
          <a:p>
            <a:pPr defTabSz="914332">
              <a:lnSpc>
                <a:spcPct val="110000"/>
              </a:lnSpc>
            </a:pPr>
            <a:r>
              <a:rPr lang="ru-RU" sz="1867" dirty="0" smtClean="0">
                <a:solidFill>
                  <a:prstClr val="white"/>
                </a:solidFill>
              </a:rPr>
              <a:t>что спаслась, поменявшись одеждой с крестьянской девушкой.</a:t>
            </a:r>
            <a:endParaRPr lang="ru-RU" sz="1867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" t="3999" r="1466" b="38681"/>
          <a:stretch/>
        </p:blipFill>
        <p:spPr>
          <a:xfrm>
            <a:off x="6095999" y="789225"/>
            <a:ext cx="6096001" cy="524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1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3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rgaret, Maid of Norwa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97" b="15318"/>
          <a:stretch/>
        </p:blipFill>
        <p:spPr bwMode="auto">
          <a:xfrm>
            <a:off x="0" y="-27000"/>
            <a:ext cx="12192002" cy="69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Принцесса Маргарет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53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Кронпринц Вильгельм </a:t>
            </a:r>
          </a:p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 отцом и сыном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5514" y="4962345"/>
            <a:ext cx="3591514" cy="1346655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480000" tIns="240000" rIns="240000" bIns="240000" rtlCol="0">
            <a:spAutoFit/>
          </a:bodyPr>
          <a:lstStyle/>
          <a:p>
            <a:pPr defTabSz="914354"/>
            <a:r>
              <a:rPr lang="ru-RU" sz="1867" dirty="0" smtClean="0">
                <a:solidFill>
                  <a:prstClr val="white"/>
                </a:solidFill>
              </a:rPr>
              <a:t>Кронпринц Вильгельм выплачивал </a:t>
            </a:r>
            <a:r>
              <a:rPr lang="ru-RU" sz="1867" dirty="0" err="1" smtClean="0">
                <a:solidFill>
                  <a:prstClr val="white"/>
                </a:solidFill>
              </a:rPr>
              <a:t>Марге</a:t>
            </a:r>
            <a:r>
              <a:rPr lang="ru-RU" sz="1867" dirty="0" smtClean="0">
                <a:solidFill>
                  <a:prstClr val="white"/>
                </a:solidFill>
              </a:rPr>
              <a:t> </a:t>
            </a:r>
            <a:r>
              <a:rPr lang="ru-RU" sz="1867" dirty="0" err="1" smtClean="0">
                <a:solidFill>
                  <a:prstClr val="white"/>
                </a:solidFill>
              </a:rPr>
              <a:t>Бодтс</a:t>
            </a:r>
            <a:r>
              <a:rPr lang="ru-RU" sz="1867" dirty="0" smtClean="0">
                <a:solidFill>
                  <a:prstClr val="white"/>
                </a:solidFill>
              </a:rPr>
              <a:t> пожизненную пенсию.</a:t>
            </a:r>
            <a:endParaRPr lang="ru-RU" sz="186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33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36000" y="3933000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Великая княжна Татьяна Николаевна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7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9677" y="3156904"/>
            <a:ext cx="4154593" cy="632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32">
              <a:lnSpc>
                <a:spcPct val="110000"/>
              </a:lnSpc>
            </a:pPr>
            <a:r>
              <a:rPr lang="ru-RU" sz="1867" dirty="0" err="1" smtClean="0">
                <a:solidFill>
                  <a:prstClr val="white"/>
                </a:solidFill>
              </a:rPr>
              <a:t>Лже</a:t>
            </a:r>
            <a:r>
              <a:rPr lang="ru-RU" sz="1867" dirty="0" smtClean="0">
                <a:solidFill>
                  <a:prstClr val="white"/>
                </a:solidFill>
              </a:rPr>
              <a:t>-Татьяна Романова известна под именем Мишель </a:t>
            </a:r>
            <a:r>
              <a:rPr lang="ru-RU" sz="1867" dirty="0" err="1" smtClean="0">
                <a:solidFill>
                  <a:prstClr val="white"/>
                </a:solidFill>
              </a:rPr>
              <a:t>Анше</a:t>
            </a:r>
            <a:r>
              <a:rPr lang="ru-RU" sz="1867" dirty="0" smtClean="0">
                <a:solidFill>
                  <a:prstClr val="white"/>
                </a:solidFill>
              </a:rPr>
              <a:t>.</a:t>
            </a:r>
            <a:endParaRPr lang="ru-RU" sz="1867" dirty="0">
              <a:solidFill>
                <a:prstClr val="white"/>
              </a:solidFill>
            </a:endParaRPr>
          </a:p>
        </p:txBody>
      </p:sp>
      <p:pic>
        <p:nvPicPr>
          <p:cNvPr id="5122" name="Picture 2" descr="Image result for Michelle Anch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51" y="1341000"/>
            <a:ext cx="6851250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05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Мария Фёдоровна </a:t>
            </a:r>
          </a:p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на борту британского линкора «Мальборо»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33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1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>
                <a:solidFill>
                  <a:prstClr val="black"/>
                </a:solidFill>
                <a:ea typeface="Theano Didot" panose="02060603060706020203" pitchFamily="18" charset="0"/>
              </a:rPr>
              <a:t>Великая княжна Анастасия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358357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1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000" y="-10886"/>
            <a:ext cx="4296002" cy="691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53"/>
          <a:stretch/>
        </p:blipFill>
        <p:spPr bwMode="auto">
          <a:xfrm>
            <a:off x="0" y="-10886"/>
            <a:ext cx="7896000" cy="696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5880000" y="261000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Анна Андерсон 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57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80000" y="549000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Императрица Александра Фёдоровна </a:t>
            </a:r>
          </a:p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 </a:t>
            </a:r>
            <a:r>
              <a:rPr lang="ru-RU" sz="16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дочерьми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1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80000" y="549000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Цесаревич Алексей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5514" y="4962345"/>
            <a:ext cx="3591514" cy="1346655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480000" tIns="240000" rIns="240000" bIns="240000" rtlCol="0">
            <a:spAutoFit/>
          </a:bodyPr>
          <a:lstStyle/>
          <a:p>
            <a:pPr defTabSz="914354"/>
            <a:r>
              <a:rPr lang="ru-RU" sz="1867" dirty="0" smtClean="0">
                <a:solidFill>
                  <a:prstClr val="white"/>
                </a:solidFill>
              </a:rPr>
              <a:t>Более восьмидесяти человек выдавали себя за цесаревича Алексея.</a:t>
            </a:r>
            <a:endParaRPr lang="ru-RU" sz="186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78369" y="526768"/>
            <a:ext cx="7942617" cy="574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09"/>
            <a:r>
              <a:rPr lang="ru-RU" sz="3733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Появление самозванцев</a:t>
            </a:r>
            <a:endParaRPr lang="en-US" sz="3733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1466" y="1569885"/>
            <a:ext cx="615253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09"/>
            <a:r>
              <a:rPr lang="ru-RU" sz="2400" dirty="0" smtClean="0">
                <a:solidFill>
                  <a:prstClr val="white"/>
                </a:solidFill>
                <a:latin typeface="Merriweather"/>
              </a:rPr>
              <a:t>В государствах, где самозванцы претендовали на </a:t>
            </a:r>
            <a:r>
              <a:rPr lang="ru-RU" sz="2400" dirty="0" smtClean="0">
                <a:solidFill>
                  <a:prstClr val="white"/>
                </a:solidFill>
                <a:latin typeface="Merriweather"/>
              </a:rPr>
              <a:t>власть, </a:t>
            </a:r>
            <a:r>
              <a:rPr lang="ru-RU" sz="2400" dirty="0" smtClean="0">
                <a:solidFill>
                  <a:prstClr val="white"/>
                </a:solidFill>
                <a:latin typeface="Merriweather"/>
              </a:rPr>
              <a:t>наблюдался политический и духовный кризис.</a:t>
            </a:r>
            <a:endParaRPr lang="ru-RU" sz="24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78368" y="1763883"/>
            <a:ext cx="720000" cy="72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4309"/>
            <a:r>
              <a:rPr lang="ru-RU" sz="24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75733" y="3388441"/>
            <a:ext cx="720000" cy="72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4309"/>
            <a:r>
              <a:rPr lang="ru-RU" sz="24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71466" y="3379109"/>
            <a:ext cx="564853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09"/>
            <a:r>
              <a:rPr lang="ru-RU" sz="2400" dirty="0" smtClean="0">
                <a:solidFill>
                  <a:prstClr val="white"/>
                </a:solidFill>
                <a:latin typeface="Merriweather"/>
              </a:rPr>
              <a:t>Народ жил идеей монархической власти, дарованной Богом.</a:t>
            </a:r>
            <a:endParaRPr lang="ru-RU" sz="24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75733" y="5013000"/>
            <a:ext cx="720000" cy="72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4309"/>
            <a:r>
              <a:rPr lang="ru-RU" sz="24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71466" y="4819002"/>
            <a:ext cx="528853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09"/>
            <a:r>
              <a:rPr lang="ru-RU" sz="2400" dirty="0" smtClean="0">
                <a:solidFill>
                  <a:prstClr val="white"/>
                </a:solidFill>
                <a:latin typeface="Merriweather"/>
              </a:rPr>
              <a:t>Простые люди не подвергали сомнению слова тех, кто имел право на власть.</a:t>
            </a:r>
            <a:endParaRPr lang="ru-RU" sz="24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5" y="6474000"/>
            <a:ext cx="1755428" cy="38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4" r="32152"/>
          <a:stretch/>
        </p:blipFill>
        <p:spPr>
          <a:xfrm flipH="1">
            <a:off x="8480986" y="526768"/>
            <a:ext cx="2376000" cy="590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9677" y="2781000"/>
            <a:ext cx="4624323" cy="12641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32">
              <a:lnSpc>
                <a:spcPct val="110000"/>
              </a:lnSpc>
            </a:pPr>
            <a:r>
              <a:rPr lang="ru-RU" sz="1867" dirty="0" smtClean="0">
                <a:solidFill>
                  <a:prstClr val="white"/>
                </a:solidFill>
              </a:rPr>
              <a:t>Император, убитый в начале своего </a:t>
            </a:r>
            <a:r>
              <a:rPr lang="ru-RU" sz="1867" dirty="0" smtClean="0">
                <a:solidFill>
                  <a:prstClr val="white"/>
                </a:solidFill>
              </a:rPr>
              <a:t>правления, </a:t>
            </a:r>
            <a:r>
              <a:rPr lang="ru-RU" sz="1867" dirty="0" smtClean="0">
                <a:solidFill>
                  <a:prstClr val="white"/>
                </a:solidFill>
              </a:rPr>
              <a:t>превращался в «доброго императора», который вернётся </a:t>
            </a:r>
          </a:p>
          <a:p>
            <a:pPr defTabSz="914332">
              <a:lnSpc>
                <a:spcPct val="110000"/>
              </a:lnSpc>
            </a:pPr>
            <a:r>
              <a:rPr lang="ru-RU" sz="1867" dirty="0" smtClean="0">
                <a:solidFill>
                  <a:prstClr val="white"/>
                </a:solidFill>
              </a:rPr>
              <a:t>в трудную минуту и спасёт свою страну.</a:t>
            </a:r>
            <a:endParaRPr lang="ru-RU" sz="1867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4" b="33202"/>
          <a:stretch/>
        </p:blipFill>
        <p:spPr>
          <a:xfrm>
            <a:off x="6096000" y="1092599"/>
            <a:ext cx="6096001" cy="467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7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10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941000"/>
            <a:ext cx="5520000" cy="1346655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480000" tIns="240000" rIns="240000" bIns="240000" rtlCol="0">
            <a:spAutoFit/>
          </a:bodyPr>
          <a:lstStyle/>
          <a:p>
            <a:pPr defTabSz="914354"/>
            <a:r>
              <a:rPr lang="ru-RU" sz="1867" dirty="0" smtClean="0">
                <a:solidFill>
                  <a:prstClr val="white"/>
                </a:solidFill>
              </a:rPr>
              <a:t>После смерти короля Шотландии Александра </a:t>
            </a:r>
            <a:r>
              <a:rPr lang="en-US" sz="1867" dirty="0" smtClean="0">
                <a:solidFill>
                  <a:prstClr val="white"/>
                </a:solidFill>
              </a:rPr>
              <a:t>III</a:t>
            </a:r>
            <a:r>
              <a:rPr lang="ru-RU" sz="1867" dirty="0" smtClean="0">
                <a:solidFill>
                  <a:prstClr val="white"/>
                </a:solidFill>
              </a:rPr>
              <a:t> было принято решение возвести на престол его внучку Маргарет.</a:t>
            </a:r>
            <a:endParaRPr lang="ru-RU" sz="1867" dirty="0">
              <a:solidFill>
                <a:prstClr val="white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Статуя Александра </a:t>
            </a:r>
            <a:r>
              <a:rPr lang="en-US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III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95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4" y="6474000"/>
            <a:ext cx="1755428" cy="384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29015" y="501651"/>
            <a:ext cx="2400000" cy="24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Место смерти Маргарет </a:t>
            </a:r>
          </a:p>
          <a:p>
            <a:pPr algn="ctr" defTabSz="914332"/>
            <a:r>
              <a:rPr lang="ru-RU" sz="16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на Оркнейских островах</a:t>
            </a:r>
            <a:endParaRPr lang="ru-RU" sz="16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10976" r="72322" b="39394"/>
          <a:stretch/>
        </p:blipFill>
        <p:spPr>
          <a:xfrm>
            <a:off x="336000" y="3501000"/>
            <a:ext cx="2304000" cy="280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488000" y="3861000"/>
            <a:ext cx="504000" cy="504000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08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5" y="6474000"/>
            <a:ext cx="1755428" cy="384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06794" y="2197301"/>
            <a:ext cx="9808541" cy="574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09"/>
            <a:r>
              <a:rPr lang="ru-RU" sz="3733" dirty="0" err="1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Лже</a:t>
            </a:r>
            <a:r>
              <a:rPr lang="ru-RU" sz="3733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-Маргарет</a:t>
            </a:r>
            <a:endParaRPr lang="ru-RU" sz="3733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370" y="3460703"/>
            <a:ext cx="3409951" cy="12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914309"/>
            <a:endParaRPr lang="ru-RU" sz="1871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68804" y="3460703"/>
            <a:ext cx="3407833" cy="12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914309"/>
            <a:endParaRPr lang="ru-RU" sz="1871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03684" y="3460703"/>
            <a:ext cx="3409949" cy="12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914309"/>
            <a:endParaRPr lang="ru-RU" sz="1871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4013203" y="4060703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7912103" y="4060703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8276" y="3566392"/>
            <a:ext cx="3310136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/>
            <a:r>
              <a:rPr lang="ru-RU" sz="1867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Шотландию приехала женщина и объявила себя спасшейся Маргарет</a:t>
            </a:r>
            <a:endParaRPr lang="ru-RU" sz="1867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56337" y="3580019"/>
            <a:ext cx="3261119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/>
            <a:r>
              <a:rPr lang="ru-RU" sz="1867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Самозванка рассказала, что её тайно увезли </a:t>
            </a:r>
          </a:p>
          <a:p>
            <a:pPr algn="ctr" defTabSz="914332"/>
            <a:r>
              <a:rPr lang="ru-RU" sz="1867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Германию</a:t>
            </a:r>
            <a:endParaRPr lang="ru-RU" sz="1867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78099" y="3580019"/>
            <a:ext cx="3261119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/>
            <a:r>
              <a:rPr lang="ru-RU" sz="1867" dirty="0" err="1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Лже</a:t>
            </a:r>
            <a:r>
              <a:rPr lang="ru-RU" sz="1867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-Маргарет предстала перед </a:t>
            </a:r>
            <a:r>
              <a:rPr lang="ru-RU" sz="1867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судом </a:t>
            </a:r>
          </a:p>
          <a:p>
            <a:pPr algn="ctr" defTabSz="914332"/>
            <a:r>
              <a:rPr lang="ru-RU" sz="1867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и была казнена </a:t>
            </a:r>
            <a:endParaRPr lang="ru-RU" sz="1867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08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867</Words>
  <Application>Microsoft Office PowerPoint</Application>
  <PresentationFormat>Широкоэкранный</PresentationFormat>
  <Paragraphs>232</Paragraphs>
  <Slides>69</Slides>
  <Notes>69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69</vt:i4>
      </vt:variant>
    </vt:vector>
  </HeadingPairs>
  <TitlesOfParts>
    <vt:vector size="85" baseType="lpstr">
      <vt:lpstr>Arial</vt:lpstr>
      <vt:lpstr>Calibri</vt:lpstr>
      <vt:lpstr>Merriweather</vt:lpstr>
      <vt:lpstr>Roboto</vt:lpstr>
      <vt:lpstr>Theano Didot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8_Тема Office</vt:lpstr>
      <vt:lpstr>Тема Office</vt:lpstr>
      <vt:lpstr>7_Тема Office</vt:lpstr>
      <vt:lpstr>9_Тема Office</vt:lpstr>
      <vt:lpstr>10_Тема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47</cp:revision>
  <dcterms:created xsi:type="dcterms:W3CDTF">2018-03-29T06:39:48Z</dcterms:created>
  <dcterms:modified xsi:type="dcterms:W3CDTF">2018-04-02T09:01:08Z</dcterms:modified>
</cp:coreProperties>
</file>