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756" r:id="rId1"/>
    <p:sldMasterId id="2147483768" r:id="rId2"/>
  </p:sldMasterIdLst>
  <p:notesMasterIdLst>
    <p:notesMasterId r:id="rId76"/>
  </p:notesMasterIdLst>
  <p:sldIdLst>
    <p:sldId id="330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77"/>
      <p:bold r:id="rId78"/>
      <p:italic r:id="rId79"/>
      <p:boldItalic r:id="rId80"/>
    </p:embeddedFont>
    <p:embeddedFont>
      <p:font typeface="Merriweather" panose="00000500000000000000" pitchFamily="2" charset="-52"/>
      <p:regular r:id="rId81"/>
      <p:bold r:id="rId82"/>
      <p:italic r:id="rId83"/>
      <p:boldItalic r:id="rId84"/>
    </p:embeddedFont>
    <p:embeddedFont>
      <p:font typeface="Roboto" panose="02000000000000000000" pitchFamily="2" charset="0"/>
      <p:regular r:id="rId85"/>
      <p:bold r:id="rId86"/>
      <p:italic r:id="rId87"/>
      <p:boldItalic r:id="rId88"/>
    </p:embeddedFont>
    <p:embeddedFont>
      <p:font typeface="Roboto Slab" pitchFamily="2" charset="0"/>
      <p:regular r:id="rId89"/>
      <p:bold r:id="rId90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993" userDrawn="1">
          <p15:clr>
            <a:srgbClr val="A4A3A4"/>
          </p15:clr>
        </p15:guide>
        <p15:guide id="7" pos="1847" userDrawn="1">
          <p15:clr>
            <a:srgbClr val="A4A3A4"/>
          </p15:clr>
        </p15:guide>
        <p15:guide id="8" pos="2069" userDrawn="1">
          <p15:clr>
            <a:srgbClr val="A4A3A4"/>
          </p15:clr>
        </p15:guide>
        <p15:guide id="9" pos="3690" userDrawn="1">
          <p15:clr>
            <a:srgbClr val="A4A3A4"/>
          </p15:clr>
        </p15:guide>
        <p15:guide id="10" pos="39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A608"/>
    <a:srgbClr val="0FE673"/>
    <a:srgbClr val="FA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624" y="108"/>
      </p:cViewPr>
      <p:guideLst>
        <p:guide orient="horz" pos="237"/>
        <p:guide pos="226"/>
        <p:guide pos="5534"/>
        <p:guide orient="horz" pos="3003"/>
        <p:guide pos="2767"/>
        <p:guide pos="2993"/>
        <p:guide pos="1847"/>
        <p:guide pos="2069"/>
        <p:guide pos="3690"/>
        <p:guide pos="39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notesMaster" Target="notesMasters/notesMaster1.xml"/><Relationship Id="rId84" Type="http://schemas.openxmlformats.org/officeDocument/2006/relationships/font" Target="fonts/font8.fntdata"/><Relationship Id="rId89" Type="http://schemas.openxmlformats.org/officeDocument/2006/relationships/font" Target="fonts/font13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font" Target="fonts/font3.fntdata"/><Relationship Id="rId87" Type="http://schemas.openxmlformats.org/officeDocument/2006/relationships/font" Target="fonts/font11.fntdata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font" Target="fonts/font6.fntdata"/><Relationship Id="rId90" Type="http://schemas.openxmlformats.org/officeDocument/2006/relationships/font" Target="fonts/font14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font" Target="fonts/font1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font" Target="fonts/font4.fntdata"/><Relationship Id="rId85" Type="http://schemas.openxmlformats.org/officeDocument/2006/relationships/font" Target="fonts/font9.fntdata"/><Relationship Id="rId93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font" Target="fonts/font7.fntdata"/><Relationship Id="rId88" Type="http://schemas.openxmlformats.org/officeDocument/2006/relationships/font" Target="fonts/font12.fntdata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font" Target="fonts/font2.fntdata"/><Relationship Id="rId81" Type="http://schemas.openxmlformats.org/officeDocument/2006/relationships/font" Target="fonts/font5.fntdata"/><Relationship Id="rId86" Type="http://schemas.openxmlformats.org/officeDocument/2006/relationships/font" Target="fonts/font10.fntdata"/><Relationship Id="rId9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BBAEE-7911-4A4A-9B7D-0C7D994C8F61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BEE91-B68B-4132-A952-B1CA64E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0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184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9710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3369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06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8278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6758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6639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7558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8308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3635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232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1074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6015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735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2434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1553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6670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0118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4415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6692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205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681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2295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999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1916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4115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8245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5539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2013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355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4296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8444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667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80193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4703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947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49931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62815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3313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42664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67441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57681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82840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492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41895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13024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5717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55222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97859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65105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12259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62260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13569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81108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555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68261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72815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33615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87262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28901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86590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26067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93161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55763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19123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773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45981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5852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06264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9549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682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017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225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76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03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02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0456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134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0526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7933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8517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2291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6851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691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4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157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0946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406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14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3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92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5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8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4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65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0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917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16978" y="376238"/>
            <a:ext cx="5308269" cy="452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82B754-6536-4F63-AB5D-EC0AA1B8D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4033838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600" dirty="0">
                <a:latin typeface="+mj-lt"/>
              </a:rPr>
              <a:t>Политическое развитие </a:t>
            </a:r>
          </a:p>
          <a:p>
            <a:r>
              <a:rPr lang="ru-RU" sz="3600" dirty="0">
                <a:latin typeface="+mj-lt"/>
              </a:rPr>
              <a:t>в 1920-е годы</a:t>
            </a:r>
          </a:p>
        </p:txBody>
      </p:sp>
    </p:spTree>
    <p:extLst>
      <p:ext uri="{BB962C8B-B14F-4D97-AF65-F5344CB8AC3E}">
        <p14:creationId xmlns:p14="http://schemas.microsoft.com/office/powerpoint/2010/main" val="3547289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5885" y="1153733"/>
            <a:ext cx="2692769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Нэпманы и кулаки, не имея политической власти, могли подкупить чиновника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получить то,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что им нужно. </a:t>
            </a:r>
          </a:p>
        </p:txBody>
      </p:sp>
    </p:spTree>
    <p:extLst>
      <p:ext uri="{BB962C8B-B14F-4D97-AF65-F5344CB8AC3E}">
        <p14:creationId xmlns:p14="http://schemas.microsoft.com/office/powerpoint/2010/main" val="168056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4" y="1832758"/>
            <a:ext cx="4614380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Многие большевики чувствовали, что их надежды обмануты.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Широкое распространение получили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антинэповские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настроения.</a:t>
            </a:r>
          </a:p>
        </p:txBody>
      </p:sp>
      <p:pic>
        <p:nvPicPr>
          <p:cNvPr id="3074" name="Picture 2" descr="ÐÐ°ÑÑÐ¸Ð½ÐºÐ¸ Ð¿Ð¾ Ð·Ð°Ð¿ÑÐ¾ÑÑ Ð±Ð¾Ð»ÑÑÐµÐ²Ð¸ÐºÐ¸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67" y="883443"/>
            <a:ext cx="2908310" cy="334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93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733678"/>
            <a:ext cx="3806456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Советское правительство осознавало, что если не перейти к рыночным отношениям, то экономика рухнет.</a:t>
            </a:r>
          </a:p>
        </p:txBody>
      </p:sp>
    </p:spTree>
    <p:extLst>
      <p:ext uri="{BB962C8B-B14F-4D97-AF65-F5344CB8AC3E}">
        <p14:creationId xmlns:p14="http://schemas.microsoft.com/office/powerpoint/2010/main" val="103237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139268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7167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7167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19" idx="3"/>
            <a:endCxn id="29" idx="1"/>
          </p:cNvCxnSpPr>
          <p:nvPr/>
        </p:nvCxnSpPr>
        <p:spPr>
          <a:xfrm>
            <a:off x="4568936" y="2332491"/>
            <a:ext cx="570332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1" idx="3"/>
            <a:endCxn id="29" idx="1"/>
          </p:cNvCxnSpPr>
          <p:nvPr/>
        </p:nvCxnSpPr>
        <p:spPr>
          <a:xfrm flipV="1">
            <a:off x="4568936" y="2800351"/>
            <a:ext cx="570332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159860" y="2542121"/>
            <a:ext cx="2516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Возможная утрата большевиками власти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67214" y="2178601"/>
            <a:ext cx="3106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Усиление позиций буржуазии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08899" y="3114322"/>
            <a:ext cx="3222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Расширение свобод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Влияние нэпа</a:t>
            </a:r>
          </a:p>
        </p:txBody>
      </p:sp>
    </p:spTree>
    <p:extLst>
      <p:ext uri="{BB962C8B-B14F-4D97-AF65-F5344CB8AC3E}">
        <p14:creationId xmlns:p14="http://schemas.microsoft.com/office/powerpoint/2010/main" val="330791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4" y="1513780"/>
            <a:ext cx="4614380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Распространение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антинэповских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настроений затрудняло проведение нового экономического курса.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1920-е годы стали периодом колебаний между демократизацией и усилением репрессий.</a:t>
            </a:r>
          </a:p>
        </p:txBody>
      </p:sp>
      <p:pic>
        <p:nvPicPr>
          <p:cNvPr id="4098" name="Picture 2" descr="ÐÐ°ÑÑÐ¸Ð½ÐºÐ¸ Ð¿Ð¾ Ð·Ð°Ð¿ÑÐ¾ÑÑ Ð±Ð¾Ð»ÑÑÐµÐ²Ð¸ÐºÐ¸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65" y="883442"/>
            <a:ext cx="2908312" cy="335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74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16000" r="-4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5885" y="1499982"/>
            <a:ext cx="2692769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Правительство занялось созданием правовой основы, защищавшей граждан и их имущество. </a:t>
            </a:r>
          </a:p>
        </p:txBody>
      </p:sp>
    </p:spTree>
    <p:extLst>
      <p:ext uri="{BB962C8B-B14F-4D97-AF65-F5344CB8AC3E}">
        <p14:creationId xmlns:p14="http://schemas.microsoft.com/office/powerpoint/2010/main" val="95253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Политическое развитие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Упразднение Всероссийской чрезвычайной комиссии по борьбе с контрреволюцией и саботажем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Создание Объединённого государственного политического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управления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Назначение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председателем ОГПУ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Ф. Э. Дзержинского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7113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935696"/>
            <a:ext cx="3774558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Основной задачей ОГПУ была борьба с контрреволюцией и шпионажем.</a:t>
            </a:r>
          </a:p>
        </p:txBody>
      </p:sp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Сотрудники ОГПУ</a:t>
            </a:r>
          </a:p>
        </p:txBody>
      </p:sp>
    </p:spTree>
    <p:extLst>
      <p:ext uri="{BB962C8B-B14F-4D97-AF65-F5344CB8AC3E}">
        <p14:creationId xmlns:p14="http://schemas.microsoft.com/office/powerpoint/2010/main" val="110815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2101243"/>
            <a:ext cx="4154857" cy="950156"/>
            <a:chOff x="358776" y="1577920"/>
            <a:chExt cx="4154857" cy="950156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ОГПУ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068463"/>
              <a:ext cx="4154857" cy="45961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Представитель ОГПУ являлся обязательным членом Верховного Суда. </a:t>
              </a: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2507" y="842339"/>
            <a:ext cx="4431494" cy="348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8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6000" t="-8000" r="-1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935696"/>
            <a:ext cx="3774558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Революционные трибуналы заменили обычными судами.</a:t>
            </a:r>
          </a:p>
        </p:txBody>
      </p:sp>
    </p:spTree>
    <p:extLst>
      <p:ext uri="{BB962C8B-B14F-4D97-AF65-F5344CB8AC3E}">
        <p14:creationId xmlns:p14="http://schemas.microsoft.com/office/powerpoint/2010/main" val="168625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6000" b="-10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98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8000" r="-10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5885" y="1673106"/>
            <a:ext cx="2692769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Были приняты уголовный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гражданский кодексы, а также Законы о труде. </a:t>
            </a:r>
          </a:p>
        </p:txBody>
      </p:sp>
    </p:spTree>
    <p:extLst>
      <p:ext uri="{BB962C8B-B14F-4D97-AF65-F5344CB8AC3E}">
        <p14:creationId xmlns:p14="http://schemas.microsoft.com/office/powerpoint/2010/main" val="386560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4" y="1652009"/>
            <a:ext cx="4614380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Продолжались репрессии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отношении противников большевиков.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Значительно усилилась однопартийная диктатура.</a:t>
            </a:r>
          </a:p>
        </p:txBody>
      </p:sp>
      <p:pic>
        <p:nvPicPr>
          <p:cNvPr id="5122" name="Picture 2" descr="ÐÐ°ÑÑÐ¸Ð½ÐºÐ¸ Ð¿Ð¾ Ð·Ð°Ð¿ÑÐ¾ÑÑ ÑÐ¾Ð²ÐµÑÑÐºÐ¾Ðµ Ð¿ÑÐ°Ð²Ð¸ÑÐµÐ»ÑÑÑÐ²Ð¾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63" y="883442"/>
            <a:ext cx="2908314" cy="335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11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7179" y="1308201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Летом 1922 года состоялся судебный процесс над руководителями эсеров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81505" y="1308660"/>
            <a:ext cx="27411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Их обвинили в организации терактов против большевиков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3342" y="2841726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Лидеров партии условно приговорили к смертной казни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27179" y="2734004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Позже её заменили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на 5-летнее тюремное заключение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с последующей высылкой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57071" y="2387232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Борьба с противниками большевиков</a:t>
            </a:r>
          </a:p>
        </p:txBody>
      </p:sp>
    </p:spTree>
    <p:extLst>
      <p:ext uri="{BB962C8B-B14F-4D97-AF65-F5344CB8AC3E}">
        <p14:creationId xmlns:p14="http://schemas.microsoft.com/office/powerpoint/2010/main" val="26030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5000" b="-1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935696"/>
            <a:ext cx="3774558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Жестоким репрессиям подвергались священнослужители.</a:t>
            </a:r>
          </a:p>
        </p:txBody>
      </p:sp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Патриарх Тихон</a:t>
            </a:r>
          </a:p>
        </p:txBody>
      </p:sp>
    </p:spTree>
    <p:extLst>
      <p:ext uri="{BB962C8B-B14F-4D97-AF65-F5344CB8AC3E}">
        <p14:creationId xmlns:p14="http://schemas.microsoft.com/office/powerpoint/2010/main" val="44815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Советская власть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Советском государстве существовала диктатура пролетариата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Рабочий класс имел преимущественные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права во всём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Но правительство было заинтересовано завоевать симпатии крестьян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3310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7179" y="1308201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1925 году прошли перевыборы в местные Советы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81505" y="1308660"/>
            <a:ext cx="27411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Крестьяне-кулаки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получили избирательные права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3342" y="2841726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Эта идея вызвала недовольство руководителей на местах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27179" y="2841726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Местные руководители опасались, что потеряют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власть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57071" y="2387232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Советская власть</a:t>
            </a:r>
          </a:p>
        </p:txBody>
      </p:sp>
    </p:spTree>
    <p:extLst>
      <p:ext uri="{BB962C8B-B14F-4D97-AF65-F5344CB8AC3E}">
        <p14:creationId xmlns:p14="http://schemas.microsoft.com/office/powerpoint/2010/main" val="423370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935696"/>
            <a:ext cx="3636335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1925 году зажиточных крестьян вновь лишили избирательных прав.</a:t>
            </a:r>
          </a:p>
        </p:txBody>
      </p:sp>
    </p:spTree>
    <p:extLst>
      <p:ext uri="{BB962C8B-B14F-4D97-AF65-F5344CB8AC3E}">
        <p14:creationId xmlns:p14="http://schemas.microsoft.com/office/powerpoint/2010/main" val="56084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t="-5000" r="-1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5885" y="1326858"/>
            <a:ext cx="2692769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Колебания во всех сферах жизни общества были вызваны политической борьбой внутри партии. </a:t>
            </a:r>
          </a:p>
        </p:txBody>
      </p:sp>
    </p:spTree>
    <p:extLst>
      <p:ext uri="{BB962C8B-B14F-4D97-AF65-F5344CB8AC3E}">
        <p14:creationId xmlns:p14="http://schemas.microsoft.com/office/powerpoint/2010/main" val="4851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81790" y="2536249"/>
            <a:ext cx="2516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Причины споров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среди большевиков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51816" y="2177059"/>
            <a:ext cx="3357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Поиски путей развития страны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29201" y="3006601"/>
            <a:ext cx="340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Борьба за власть между партийными лидерами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Внутрипартийная борьба</a:t>
            </a:r>
          </a:p>
        </p:txBody>
      </p:sp>
    </p:spTree>
    <p:extLst>
      <p:ext uri="{BB962C8B-B14F-4D97-AF65-F5344CB8AC3E}">
        <p14:creationId xmlns:p14="http://schemas.microsoft.com/office/powerpoint/2010/main" val="736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4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9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Владимир Ильич Ленин</a:t>
            </a:r>
          </a:p>
        </p:txBody>
      </p:sp>
    </p:spTree>
    <p:extLst>
      <p:ext uri="{BB962C8B-B14F-4D97-AF65-F5344CB8AC3E}">
        <p14:creationId xmlns:p14="http://schemas.microsoft.com/office/powerpoint/2010/main" val="341280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792894"/>
            <a:ext cx="4154857" cy="1601819"/>
            <a:chOff x="358776" y="1577920"/>
            <a:chExt cx="4154857" cy="1601819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Владимир Ильич Ленин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483138"/>
              <a:ext cx="415485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начале XX века вышла работа Владимира Ильича, подписанная новым псевдонимом Ленин. </a:t>
              </a:r>
            </a:p>
          </p:txBody>
        </p:sp>
      </p:grpSp>
      <p:pic>
        <p:nvPicPr>
          <p:cNvPr id="2050" name="Picture 2" descr="ÐÐ°ÑÑÐ¸Ð½ÐºÐ¸ Ð¿Ð¾ Ð·Ð°Ð¿ÑÐ¾ÑÑ Ð»ÐµÐ½Ð¸Ð½ Ð¿Ð¾Ð´Ð¿Ð¸ÑÑ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506" y="842339"/>
            <a:ext cx="4431496" cy="348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65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Григорий Евсеевич Зиновьев</a:t>
            </a:r>
          </a:p>
        </p:txBody>
      </p:sp>
    </p:spTree>
    <p:extLst>
      <p:ext uri="{BB962C8B-B14F-4D97-AF65-F5344CB8AC3E}">
        <p14:creationId xmlns:p14="http://schemas.microsoft.com/office/powerpoint/2010/main" val="329917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8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Лев Борисович Каменев</a:t>
            </a:r>
          </a:p>
        </p:txBody>
      </p:sp>
    </p:spTree>
    <p:extLst>
      <p:ext uri="{BB962C8B-B14F-4D97-AF65-F5344CB8AC3E}">
        <p14:creationId xmlns:p14="http://schemas.microsoft.com/office/powerpoint/2010/main" val="237613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Иосиф Виссарионович Сталин</a:t>
            </a:r>
          </a:p>
        </p:txBody>
      </p:sp>
    </p:spTree>
    <p:extLst>
      <p:ext uri="{BB962C8B-B14F-4D97-AF65-F5344CB8AC3E}">
        <p14:creationId xmlns:p14="http://schemas.microsoft.com/office/powerpoint/2010/main" val="264495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Лев Давидович Троцкий</a:t>
            </a:r>
          </a:p>
        </p:txBody>
      </p:sp>
    </p:spTree>
    <p:extLst>
      <p:ext uri="{BB962C8B-B14F-4D97-AF65-F5344CB8AC3E}">
        <p14:creationId xmlns:p14="http://schemas.microsoft.com/office/powerpoint/2010/main" val="122107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r="-4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Николай Иванович Бухарин</a:t>
            </a:r>
          </a:p>
        </p:txBody>
      </p:sp>
    </p:spTree>
    <p:extLst>
      <p:ext uri="{BB962C8B-B14F-4D97-AF65-F5344CB8AC3E}">
        <p14:creationId xmlns:p14="http://schemas.microsoft.com/office/powerpoint/2010/main" val="10760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t="-32000" r="-4000" b="-1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Михаил Иванович Калинин</a:t>
            </a:r>
          </a:p>
        </p:txBody>
      </p:sp>
    </p:spTree>
    <p:extLst>
      <p:ext uri="{BB962C8B-B14F-4D97-AF65-F5344CB8AC3E}">
        <p14:creationId xmlns:p14="http://schemas.microsoft.com/office/powerpoint/2010/main" val="31611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888583"/>
            <a:ext cx="4154857" cy="1396728"/>
            <a:chOff x="358776" y="1577920"/>
            <a:chExt cx="4154857" cy="1396728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Внутрипартийная борьба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515035"/>
              <a:ext cx="4154857" cy="45961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Наиболее сильными были разногласия между Лениным и Троцким. </a:t>
              </a:r>
            </a:p>
          </p:txBody>
        </p:sp>
      </p:grpSp>
      <p:pic>
        <p:nvPicPr>
          <p:cNvPr id="7170" name="Picture 2" descr="ÐÐ°ÑÑÐ¸Ð½ÐºÐ¸ Ð¿Ð¾ Ð·Ð°Ð¿ÑÐ¾ÑÑ Ð»ÐµÐ½Ð¸Ð½ Ð¸ ÑÑÐ¾ÑÐºÐ¸Ð¹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0223" y="842338"/>
            <a:ext cx="4433777" cy="348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13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r="-28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5885" y="1499982"/>
            <a:ext cx="2692769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X съезде РКП(б) сторонники Ленина получили большинство мест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партийных органах. </a:t>
            </a:r>
          </a:p>
        </p:txBody>
      </p:sp>
    </p:spTree>
    <p:extLst>
      <p:ext uri="{BB962C8B-B14F-4D97-AF65-F5344CB8AC3E}">
        <p14:creationId xmlns:p14="http://schemas.microsoft.com/office/powerpoint/2010/main" val="21759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7179" y="1200479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Ленин выступил инициатором принятия резолюции «О единстве партии»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81505" y="1308660"/>
            <a:ext cx="27411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Резолюция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запрещала создание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фракций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3342" y="2841726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Резолюция стала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орудием борьбы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 инакомыслящими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27179" y="2734004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Фракционной деятельностью считалась любая критика руководства партии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57071" y="2387232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Внутрипартийная борьба</a:t>
            </a:r>
          </a:p>
        </p:txBody>
      </p:sp>
    </p:spTree>
    <p:extLst>
      <p:ext uri="{BB962C8B-B14F-4D97-AF65-F5344CB8AC3E}">
        <p14:creationId xmlns:p14="http://schemas.microsoft.com/office/powerpoint/2010/main" val="331139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4" y="1790234"/>
            <a:ext cx="4614380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Фактически власть была сосредоточена в руках Политбюро.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Его членов избирали на пленумах ЦК РКП(б).</a:t>
            </a:r>
          </a:p>
        </p:txBody>
      </p:sp>
      <p:pic>
        <p:nvPicPr>
          <p:cNvPr id="8194" name="Picture 2" descr="ÐÐ°ÑÑÐ¸Ð½ÐºÐ¸ Ð¿Ð¾ Ð·Ð°Ð¿ÑÐ¾ÑÑ Ð¿Ð¾Ð»Ð¸ÑÐ±ÑÑÐ¾ ÑÐºÐ¿(Ð±)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61" y="883441"/>
            <a:ext cx="2908316" cy="335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93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7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723045"/>
            <a:ext cx="3636335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начале 1922 года Сталин был избран на должность генерального секретаря ЦК РКП(б).</a:t>
            </a:r>
          </a:p>
        </p:txBody>
      </p:sp>
    </p:spTree>
    <p:extLst>
      <p:ext uri="{BB962C8B-B14F-4D97-AF65-F5344CB8AC3E}">
        <p14:creationId xmlns:p14="http://schemas.microsoft.com/office/powerpoint/2010/main" val="66470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Ситуация осложнилась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из-за болезни Ленина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Его союзники начали борьбу за власть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Политбюро образовалась «тройка» – Зиновьев, Каменев и Сталин 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Внутрипартийная борьба</a:t>
            </a:r>
          </a:p>
        </p:txBody>
      </p:sp>
    </p:spTree>
    <p:extLst>
      <p:ext uri="{BB962C8B-B14F-4D97-AF65-F5344CB8AC3E}">
        <p14:creationId xmlns:p14="http://schemas.microsoft.com/office/powerpoint/2010/main" val="41071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946329"/>
            <a:ext cx="3200400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Основана «тройка» была 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на противодействии Троцкому.</a:t>
            </a:r>
          </a:p>
        </p:txBody>
      </p:sp>
    </p:spTree>
    <p:extLst>
      <p:ext uri="{BB962C8B-B14F-4D97-AF65-F5344CB8AC3E}">
        <p14:creationId xmlns:p14="http://schemas.microsoft.com/office/powerpoint/2010/main" val="58061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Ленин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 Горках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8491" y="1486837"/>
            <a:ext cx="2787557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конце 1922 года Ленин надиктовал «Письмо к съезду», известное также как «Завещание Ленина». </a:t>
            </a:r>
          </a:p>
        </p:txBody>
      </p:sp>
    </p:spTree>
    <p:extLst>
      <p:ext uri="{BB962C8B-B14F-4D97-AF65-F5344CB8AC3E}">
        <p14:creationId xmlns:p14="http://schemas.microsoft.com/office/powerpoint/2010/main" val="110724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8"/>
            <a:ext cx="770545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«Завещание Ленина»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00457" y="1160415"/>
            <a:ext cx="43540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Предложение о расширении состава руководящих органов.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18504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6939" y="254036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7" y="2540365"/>
            <a:ext cx="511528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Предупреждение о расколе в партии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из-за конфликта Сталина и Троцкого.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89568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9" y="3878258"/>
            <a:ext cx="54448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Рекомендация сместить Сталина с поста генерального секретаря ЦК партии.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9220" name="Picture 4" descr="ÐÐ°ÑÑÐ¸Ð½ÐºÐ¸ Ð¿Ð¾ Ð·Ð°Ð¿ÑÐ¾ÑÑ Ð»ÐµÐ½Ð¸Ð½"/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814" y="1094012"/>
            <a:ext cx="3338244" cy="333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59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8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Ленин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 Горках</a:t>
            </a:r>
          </a:p>
        </p:txBody>
      </p:sp>
    </p:spTree>
    <p:extLst>
      <p:ext uri="{BB962C8B-B14F-4D97-AF65-F5344CB8AC3E}">
        <p14:creationId xmlns:p14="http://schemas.microsoft.com/office/powerpoint/2010/main" val="360767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t="-25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158980"/>
            <a:ext cx="3338623" cy="578959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21 января 1924 года Ленин умер.</a:t>
            </a:r>
          </a:p>
        </p:txBody>
      </p:sp>
    </p:spTree>
    <p:extLst>
      <p:ext uri="{BB962C8B-B14F-4D97-AF65-F5344CB8AC3E}">
        <p14:creationId xmlns:p14="http://schemas.microsoft.com/office/powerpoint/2010/main" val="126586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888583"/>
            <a:ext cx="4033837" cy="1411091"/>
            <a:chOff x="358776" y="1577920"/>
            <a:chExt cx="4033837" cy="1411091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«Завещание Ленина»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515035"/>
              <a:ext cx="4033837" cy="47397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На XIII съезде РКП(б) в мае 1924 года «Письмо к съезду» было оглашено делегациям. </a:t>
              </a:r>
            </a:p>
          </p:txBody>
        </p:sp>
      </p:grpSp>
      <p:pic>
        <p:nvPicPr>
          <p:cNvPr id="10242" name="Picture 2" descr="ÐÐ°ÑÑÐ¸Ð½ÐºÐ¸ Ð¿Ð¾ Ð·Ð°Ð¿ÑÐ¾ÑÑ XIII ÑÑÐµÐ·Ð´Ðµ Ð ÐÐ(Ð±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693" y="842338"/>
            <a:ext cx="4445308" cy="348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1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1925 году в Политбюро оформилась «новая оппозиция», которую возглавили Зиновьев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Каменев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Они считали, что экономический курс, принятый в годы нэпа, усиливает кулаков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деревне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Большинство членов Политбюро утверждало, что ограничение кулаков приведёт к свёртыванию нэпа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Внутрипартийная борьба</a:t>
            </a:r>
          </a:p>
        </p:txBody>
      </p:sp>
    </p:spTree>
    <p:extLst>
      <p:ext uri="{BB962C8B-B14F-4D97-AF65-F5344CB8AC3E}">
        <p14:creationId xmlns:p14="http://schemas.microsoft.com/office/powerpoint/2010/main" val="102184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1"/>
            <a:ext cx="9144002" cy="514615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8491" y="1326858"/>
            <a:ext cx="2787557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Центром «новой оппозиции» стала Ленинградская партийная организация, которую возглавлял Зиновьев. </a:t>
            </a:r>
          </a:p>
        </p:txBody>
      </p:sp>
    </p:spTree>
    <p:extLst>
      <p:ext uri="{BB962C8B-B14F-4D97-AF65-F5344CB8AC3E}">
        <p14:creationId xmlns:p14="http://schemas.microsoft.com/office/powerpoint/2010/main" val="87886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4" y="1790234"/>
            <a:ext cx="4614380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декабре 1925 года состоялся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XIV съезд партии.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РКП(б) была переименована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ВКП(б).</a:t>
            </a:r>
          </a:p>
        </p:txBody>
      </p:sp>
      <p:pic>
        <p:nvPicPr>
          <p:cNvPr id="1026" name="Picture 2" descr="ÐÐ°ÑÑÐ¸Ð½ÐºÐ¸ Ð¿Ð¾ Ð·Ð°Ð¿ÑÐ¾ÑÑ Ð²ÐºÐ¿ Ð± Ð»ÐµÐ½Ð¸Ð½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56" y="883441"/>
            <a:ext cx="2907735" cy="335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85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r="-6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956962"/>
            <a:ext cx="3338623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На XIV съезде Сталину удалось разгромить «новую оппозицию».</a:t>
            </a:r>
          </a:p>
        </p:txBody>
      </p:sp>
    </p:spTree>
    <p:extLst>
      <p:ext uri="{BB962C8B-B14F-4D97-AF65-F5344CB8AC3E}">
        <p14:creationId xmlns:p14="http://schemas.microsoft.com/office/powerpoint/2010/main" val="377925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r="-4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Сергей </a:t>
            </a:r>
            <a:r>
              <a:rPr lang="ru-RU" sz="1200" dirty="0" err="1">
                <a:solidFill>
                  <a:prstClr val="black"/>
                </a:solidFill>
                <a:ea typeface="Theano Didot" panose="02060603060706020203" pitchFamily="18" charset="0"/>
              </a:rPr>
              <a:t>Миронович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 Киров</a:t>
            </a:r>
          </a:p>
        </p:txBody>
      </p:sp>
    </p:spTree>
    <p:extLst>
      <p:ext uri="{BB962C8B-B14F-4D97-AF65-F5344CB8AC3E}">
        <p14:creationId xmlns:p14="http://schemas.microsoft.com/office/powerpoint/2010/main" val="71744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7179" y="1308201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Зиновьев и Каменев наладили контакт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 Троцким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81505" y="1308660"/>
            <a:ext cx="27411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Они образовали «объединённую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оппозицию»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3342" y="2734004"/>
            <a:ext cx="26493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Их лозунгом стал: «Перенесём огонь направо – против нэпмана, кулака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бюрократа»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27179" y="2734004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Оппозиция выступила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с обвинениями Политбюро в бюрократизме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и узурпации власти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57071" y="2344700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Внутрипартийная борьба</a:t>
            </a:r>
          </a:p>
        </p:txBody>
      </p:sp>
    </p:spTree>
    <p:extLst>
      <p:ext uri="{BB962C8B-B14F-4D97-AF65-F5344CB8AC3E}">
        <p14:creationId xmlns:p14="http://schemas.microsoft.com/office/powerpoint/2010/main" val="401919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10173" y="2743438"/>
            <a:ext cx="26737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Оппозиция продвигала идею «</a:t>
            </a:r>
            <a:r>
              <a:rPr lang="ru-RU" sz="1400" dirty="0" err="1">
                <a:solidFill>
                  <a:prstClr val="black"/>
                </a:solidFill>
              </a:rPr>
              <a:t>сверхиндустриализации</a:t>
            </a:r>
            <a:r>
              <a:rPr lang="ru-RU" sz="1400" dirty="0">
                <a:solidFill>
                  <a:prstClr val="black"/>
                </a:solidFill>
              </a:rPr>
              <a:t>»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за счёт массовой выкачки средств из деревни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Усилив экономическое давление на крестьян, можно было получить дополнительные средства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Эти средства следовало направить на развитие промышленности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Внутрипартийная борьба</a:t>
            </a:r>
          </a:p>
        </p:txBody>
      </p:sp>
    </p:spTree>
    <p:extLst>
      <p:ext uri="{BB962C8B-B14F-4D97-AF65-F5344CB8AC3E}">
        <p14:creationId xmlns:p14="http://schemas.microsoft.com/office/powerpoint/2010/main" val="210376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ÐÐ°ÑÑÐ¸Ð½ÐºÐ¸ Ð¿Ð¾ Ð·Ð°Ð¿ÑÐ¾ÑÑ ÑÑÐ°Ð»Ð¸Ð½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-10633"/>
            <a:ext cx="9144002" cy="515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8491" y="1669118"/>
            <a:ext cx="2787557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Сталин считал, что нужно сохранить баланс в развитии сельского хозяйства и промышленности. </a:t>
            </a:r>
          </a:p>
        </p:txBody>
      </p:sp>
    </p:spTree>
    <p:extLst>
      <p:ext uri="{BB962C8B-B14F-4D97-AF65-F5344CB8AC3E}">
        <p14:creationId xmlns:p14="http://schemas.microsoft.com/office/powerpoint/2010/main" val="73085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8"/>
            <a:ext cx="770545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Внутрипартийная борьба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00457" y="1039547"/>
            <a:ext cx="502524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Партийный аппарат и государственные органы находились под контролем Политбюро.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18504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6939" y="254036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7" y="2540365"/>
            <a:ext cx="511528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Зиновьев, Троцкий и Каменев были исключены из состава Политбюро.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89568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9" y="3878258"/>
            <a:ext cx="54448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Для борьбы с оппозицией привлекли органы государственной безопасности.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016" y="825965"/>
            <a:ext cx="1803631" cy="356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06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10173" y="2743438"/>
            <a:ext cx="26737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 десятую годовщину Октябрьской революции оппозиционеры организовали митинги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Оппозиционные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митинги быстро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разогнали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Лидеров оппозиции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наиболее активных участников исключили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из партии, многих отправили в ссылку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Внутрипартийная борьба</a:t>
            </a:r>
          </a:p>
        </p:txBody>
      </p:sp>
    </p:spTree>
    <p:extLst>
      <p:ext uri="{BB962C8B-B14F-4D97-AF65-F5344CB8AC3E}">
        <p14:creationId xmlns:p14="http://schemas.microsoft.com/office/powerpoint/2010/main" val="257659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3956962"/>
            <a:ext cx="3142034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1928 году Троцкого выслали в Казахстан.</a:t>
            </a:r>
          </a:p>
        </p:txBody>
      </p:sp>
    </p:spTree>
    <p:extLst>
      <p:ext uri="{BB962C8B-B14F-4D97-AF65-F5344CB8AC3E}">
        <p14:creationId xmlns:p14="http://schemas.microsoft.com/office/powerpoint/2010/main" val="249523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888583"/>
            <a:ext cx="4033837" cy="1411091"/>
            <a:chOff x="358776" y="1577920"/>
            <a:chExt cx="4033837" cy="1411091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Борьба </a:t>
              </a:r>
            </a:p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с оппозицией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515035"/>
              <a:ext cx="4033837" cy="47397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1929 году Троцкий был выслан за пределы СССР, на остров </a:t>
              </a:r>
              <a:r>
                <a:rPr lang="ru-RU" sz="1400" dirty="0" err="1">
                  <a:solidFill>
                    <a:prstClr val="white"/>
                  </a:solidFill>
                </a:rPr>
                <a:t>Бююкада</a:t>
              </a:r>
              <a:r>
                <a:rPr lang="ru-RU" sz="1400" dirty="0">
                  <a:solidFill>
                    <a:prstClr val="white"/>
                  </a:solidFill>
                </a:rPr>
                <a:t>. </a:t>
              </a:r>
            </a:p>
          </p:txBody>
        </p:sp>
      </p:grpSp>
      <p:pic>
        <p:nvPicPr>
          <p:cNvPr id="1026" name="Picture 2" descr="ÐÐ°ÑÑÐ¸Ð½ÐºÐ¸ Ð¿Ð¾ Ð·Ð°Ð¿ÑÐ¾ÑÑ ÑÑÐ¾ÑÐºÐ¸Ð¹ 191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98460" y="842338"/>
            <a:ext cx="4445540" cy="348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39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23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81790" y="2536249"/>
            <a:ext cx="2516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Политическое развитие СССР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51816" y="2070880"/>
            <a:ext cx="3357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Большевики понесли значительные кадровые потери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29201" y="3006601"/>
            <a:ext cx="340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Ослабла система коллективного руководства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Внутрипартийная борьба</a:t>
            </a:r>
          </a:p>
        </p:txBody>
      </p:sp>
    </p:spTree>
    <p:extLst>
      <p:ext uri="{BB962C8B-B14F-4D97-AF65-F5344CB8AC3E}">
        <p14:creationId xmlns:p14="http://schemas.microsoft.com/office/powerpoint/2010/main" val="261318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4" grpId="0"/>
      <p:bldP spid="1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139268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7167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7167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19" idx="3"/>
            <a:endCxn id="29" idx="1"/>
          </p:cNvCxnSpPr>
          <p:nvPr/>
        </p:nvCxnSpPr>
        <p:spPr>
          <a:xfrm>
            <a:off x="4568936" y="2332491"/>
            <a:ext cx="570332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1" idx="3"/>
            <a:endCxn id="29" idx="1"/>
          </p:cNvCxnSpPr>
          <p:nvPr/>
        </p:nvCxnSpPr>
        <p:spPr>
          <a:xfrm flipV="1">
            <a:off x="4568936" y="2800351"/>
            <a:ext cx="570332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159860" y="2542121"/>
            <a:ext cx="2516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Утверждение единовластия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67215" y="1963158"/>
            <a:ext cx="31061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Выдвижение кадров происходило на основе преданности лидерам партии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08899" y="2898879"/>
            <a:ext cx="32228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Оппозиционные настроения пресекались органами государственной безопасности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Внутрипартийная борьба</a:t>
            </a:r>
          </a:p>
        </p:txBody>
      </p:sp>
    </p:spTree>
    <p:extLst>
      <p:ext uri="{BB962C8B-B14F-4D97-AF65-F5344CB8AC3E}">
        <p14:creationId xmlns:p14="http://schemas.microsoft.com/office/powerpoint/2010/main" val="221198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4" grpId="0"/>
      <p:bldP spid="1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249" y="1505304"/>
            <a:ext cx="4614380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Руководство страны, занятое внутрипартийной борьбой, отвлекалось от реальных проблем.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Часто принимались решения, обоснованные только идеологическими мотивами.</a:t>
            </a:r>
          </a:p>
        </p:txBody>
      </p:sp>
      <p:pic>
        <p:nvPicPr>
          <p:cNvPr id="2050" name="Picture 2" descr="ÐÐ°ÑÑÐ¸Ð½ÐºÐ¸ Ð¿Ð¾ Ð·Ð°Ð¿ÑÐ¾ÑÑ ÑÑÐ°Ð»Ð¸Ð½ Ð¿Ð°ÑÑÐ¸Ñ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56" y="883441"/>
            <a:ext cx="2907735" cy="335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76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38836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81814" y="10764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81814" y="247914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2" name="Скругленная соединительная линия 21"/>
          <p:cNvCxnSpPr>
            <a:stCxn id="12" idx="3"/>
            <a:endCxn id="18" idx="1"/>
          </p:cNvCxnSpPr>
          <p:nvPr/>
        </p:nvCxnSpPr>
        <p:spPr>
          <a:xfrm flipV="1">
            <a:off x="3923039" y="1396772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кругленная соединительная линия 22"/>
          <p:cNvCxnSpPr>
            <a:stCxn id="12" idx="3"/>
            <a:endCxn id="20" idx="1"/>
          </p:cNvCxnSpPr>
          <p:nvPr/>
        </p:nvCxnSpPr>
        <p:spPr>
          <a:xfrm flipV="1">
            <a:off x="3923039" y="2799422"/>
            <a:ext cx="358775" cy="92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кругленная соединительная линия 23"/>
          <p:cNvCxnSpPr>
            <a:stCxn id="12" idx="3"/>
            <a:endCxn id="17" idx="1"/>
          </p:cNvCxnSpPr>
          <p:nvPr/>
        </p:nvCxnSpPr>
        <p:spPr>
          <a:xfrm>
            <a:off x="3923039" y="2800351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405108" y="1241954"/>
            <a:ext cx="3243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Ограничение в правах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564211" y="2537811"/>
            <a:ext cx="2159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Усиление давления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на кулаков и нэпманов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62027" y="2652246"/>
            <a:ext cx="3536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Аресты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02647" y="4050041"/>
            <a:ext cx="3255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Дополнительные налоги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Экономическое развитие</a:t>
            </a:r>
          </a:p>
        </p:txBody>
      </p:sp>
    </p:spTree>
    <p:extLst>
      <p:ext uri="{BB962C8B-B14F-4D97-AF65-F5344CB8AC3E}">
        <p14:creationId xmlns:p14="http://schemas.microsoft.com/office/powerpoint/2010/main" val="314982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  <p:bldP spid="20" grpId="0" animBg="1"/>
      <p:bldP spid="25" grpId="0"/>
      <p:bldP spid="27" grpId="0"/>
      <p:bldP spid="30" grpId="0"/>
      <p:bldP spid="3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8491" y="2019355"/>
            <a:ext cx="2787557" cy="1104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Обострилась международная обстановка. </a:t>
            </a:r>
          </a:p>
        </p:txBody>
      </p:sp>
    </p:spTree>
    <p:extLst>
      <p:ext uri="{BB962C8B-B14F-4D97-AF65-F5344CB8AC3E}">
        <p14:creationId xmlns:p14="http://schemas.microsoft.com/office/powerpoint/2010/main" val="96431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530937"/>
            <a:ext cx="4210492" cy="1225290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феврале 1927 года английский министр иностранных дел Чемберлен потребовал от советского правительства прекратить антианглийскую пропаганду.</a:t>
            </a:r>
          </a:p>
        </p:txBody>
      </p:sp>
    </p:spTree>
    <p:extLst>
      <p:ext uri="{BB962C8B-B14F-4D97-AF65-F5344CB8AC3E}">
        <p14:creationId xmlns:p14="http://schemas.microsoft.com/office/powerpoint/2010/main" val="8128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750354"/>
            <a:ext cx="4033837" cy="1633716"/>
            <a:chOff x="358776" y="1577920"/>
            <a:chExt cx="4033837" cy="1633716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СССР </a:t>
              </a:r>
            </a:p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и Великобритания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515035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Чемберлен угрожал разрывом торгового соглашения и прекращением дипломатических отношений. </a:t>
              </a:r>
            </a:p>
          </p:txBody>
        </p:sp>
      </p:grpSp>
      <p:pic>
        <p:nvPicPr>
          <p:cNvPr id="4098" name="Picture 2" descr="ÐÐ°ÑÑÐ¸Ð½ÐºÐ¸ Ð¿Ð¾ Ð·Ð°Ð¿ÑÐ¾ÑÑ ÑÐµÐ¼Ð±ÐµÑÐ»ÐµÐ½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6379" y="842338"/>
            <a:ext cx="4417622" cy="350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13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7179" y="1308201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Английская полиция провела обыски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помещениях АРКОС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27423" y="1200479"/>
            <a:ext cx="27411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Полицейские искали доказательства шпионской деятельности сотрудников компании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38657" y="2841725"/>
            <a:ext cx="26493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Советское правительство выступило с нотой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протеста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27179" y="2734004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Английское правительство разорвало с СССР дипломатические отношения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57071" y="2344700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Международные отношения</a:t>
            </a:r>
          </a:p>
        </p:txBody>
      </p:sp>
    </p:spTree>
    <p:extLst>
      <p:ext uri="{BB962C8B-B14F-4D97-AF65-F5344CB8AC3E}">
        <p14:creationId xmlns:p14="http://schemas.microsoft.com/office/powerpoint/2010/main" val="261036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249" y="1505304"/>
            <a:ext cx="4426221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7 июня 1927 года на варшавском вокзале был застрелен посол СССР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Польше Пётр Лазаревич Войков.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Убийство совершил деятель российской Белой эмиграции Борис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Коверда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</a:t>
            </a:r>
          </a:p>
        </p:txBody>
      </p:sp>
      <p:pic>
        <p:nvPicPr>
          <p:cNvPr id="5122" name="Picture 2" descr="ÐÐ°ÑÑÐ¸Ð½ÐºÐ¸ Ð¿Ð¾ Ð·Ð°Ð¿ÑÐ¾ÑÑ Ð²Ð¾Ð¹ÐºÐ¾Ð²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53" y="883442"/>
            <a:ext cx="2907737" cy="335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68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8491" y="1673106"/>
            <a:ext cx="2787557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Ответом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убийство Войкова стала казнь двадцати бывших дворян. </a:t>
            </a:r>
          </a:p>
        </p:txBody>
      </p:sp>
    </p:spTree>
    <p:extLst>
      <p:ext uri="{BB962C8B-B14F-4D97-AF65-F5344CB8AC3E}">
        <p14:creationId xmlns:p14="http://schemas.microsoft.com/office/powerpoint/2010/main" val="185003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733678"/>
            <a:ext cx="3466214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Под фамилией Ленин Владимир Ульянов в 1901 году опубликовал свои статьи в журнале «Заря».</a:t>
            </a:r>
          </a:p>
        </p:txBody>
      </p:sp>
    </p:spTree>
    <p:extLst>
      <p:ext uri="{BB962C8B-B14F-4D97-AF65-F5344CB8AC3E}">
        <p14:creationId xmlns:p14="http://schemas.microsoft.com/office/powerpoint/2010/main" val="217476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85516" y="2323296"/>
            <a:ext cx="25169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Советское правительство было уверено, что против СССР пытаются развязать войну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51816" y="2070880"/>
            <a:ext cx="3357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Началось проведение учебных мобилизаций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18460" y="3114322"/>
            <a:ext cx="3402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Усилились репрессии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«Военная тревога»</a:t>
            </a:r>
          </a:p>
        </p:txBody>
      </p:sp>
    </p:spTree>
    <p:extLst>
      <p:ext uri="{BB962C8B-B14F-4D97-AF65-F5344CB8AC3E}">
        <p14:creationId xmlns:p14="http://schemas.microsoft.com/office/powerpoint/2010/main" val="309088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4" grpId="0"/>
      <p:bldP spid="15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38413" y="1415922"/>
            <a:ext cx="255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Была подорвана правовая система нэпа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27423" y="1308200"/>
            <a:ext cx="27411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Люди стали массово закупать продовольствие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и промышленные товары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38657" y="2734004"/>
            <a:ext cx="26493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Крестьяне надеялись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 резкий рост цен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не торопились продавать свою продукцию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27179" y="2734004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Это привело к кризису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 СССР, который окончательно разрушил систему нэпа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57071" y="2344700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«Военная тревога»</a:t>
            </a:r>
          </a:p>
        </p:txBody>
      </p:sp>
    </p:spTree>
    <p:extLst>
      <p:ext uri="{BB962C8B-B14F-4D97-AF65-F5344CB8AC3E}">
        <p14:creationId xmlns:p14="http://schemas.microsoft.com/office/powerpoint/2010/main" val="192563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0"/>
            <a:ext cx="734695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Политическое развитие </a:t>
            </a:r>
          </a:p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 1920-е годы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562356"/>
            <a:ext cx="6193141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1920-е годы широкое распространение получили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антинэповские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настроения.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56935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7568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94777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749802"/>
            <a:ext cx="5204313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Было создано ОГПУ во главе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 Ф. Э. Дзержинским.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5" y="3669652"/>
            <a:ext cx="5704044" cy="1107996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Причинами споров среди большевиков стали поиски путей развития страны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и борьба за власть между партийными лидерами.</a:t>
            </a:r>
          </a:p>
        </p:txBody>
      </p:sp>
    </p:spTree>
    <p:extLst>
      <p:ext uri="{BB962C8B-B14F-4D97-AF65-F5344CB8AC3E}">
        <p14:creationId xmlns:p14="http://schemas.microsoft.com/office/powerpoint/2010/main" val="9771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0"/>
            <a:ext cx="734695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Политическое развитие </a:t>
            </a:r>
          </a:p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 1920-е годы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562356"/>
            <a:ext cx="6193141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После смерти Ленина разгорелась борьба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за власть в партийном руководстве.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56935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7568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749802"/>
            <a:ext cx="5204313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«Военная тревога» в СССР привела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к разрушению системы нэпа.</a:t>
            </a:r>
          </a:p>
        </p:txBody>
      </p:sp>
    </p:spTree>
    <p:extLst>
      <p:ext uri="{BB962C8B-B14F-4D97-AF65-F5344CB8AC3E}">
        <p14:creationId xmlns:p14="http://schemas.microsoft.com/office/powerpoint/2010/main" val="297197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88971"/>
            <a:ext cx="335348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438674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Трудности реализации нэпа.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828" y="131067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19474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07252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187744"/>
            <a:ext cx="4024099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Борьба за власть после смерти Ленина.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7827" y="3058527"/>
            <a:ext cx="4110739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Ликвидация оппозиции внутри ВКП(б).</a:t>
            </a:r>
          </a:p>
        </p:txBody>
      </p:sp>
      <p:sp>
        <p:nvSpPr>
          <p:cNvPr id="11" name="Овал 10"/>
          <p:cNvSpPr/>
          <p:nvPr/>
        </p:nvSpPr>
        <p:spPr>
          <a:xfrm>
            <a:off x="358775" y="395030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07827" y="3943308"/>
            <a:ext cx="4217065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Ужесточение политического курса.</a:t>
            </a:r>
          </a:p>
        </p:txBody>
      </p:sp>
    </p:spTree>
    <p:extLst>
      <p:ext uri="{BB962C8B-B14F-4D97-AF65-F5344CB8AC3E}">
        <p14:creationId xmlns:p14="http://schemas.microsoft.com/office/powerpoint/2010/main" val="267375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11" grpId="0" animBg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7179" y="1308201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Большевики обещали построить социализм,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при котором не будет денег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81505" y="1308660"/>
            <a:ext cx="27411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Однако появились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мелкие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предприниматели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3342" y="2841726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Крестьяне оказались втянуты в рыночные отношения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27179" y="2822882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Это привело к усилению имущественного неравенства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57071" y="2387232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Влияние нэпа</a:t>
            </a:r>
          </a:p>
        </p:txBody>
      </p:sp>
    </p:spTree>
    <p:extLst>
      <p:ext uri="{BB962C8B-B14F-4D97-AF65-F5344CB8AC3E}">
        <p14:creationId xmlns:p14="http://schemas.microsoft.com/office/powerpoint/2010/main" val="247157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1296</Words>
  <Application>Microsoft Office PowerPoint</Application>
  <PresentationFormat>Экран (16:9)</PresentationFormat>
  <Paragraphs>336</Paragraphs>
  <Slides>73</Slides>
  <Notes>73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73</vt:i4>
      </vt:variant>
    </vt:vector>
  </HeadingPairs>
  <TitlesOfParts>
    <vt:vector size="80" baseType="lpstr">
      <vt:lpstr>Roboto</vt:lpstr>
      <vt:lpstr>Calibri</vt:lpstr>
      <vt:lpstr>Arial</vt:lpstr>
      <vt:lpstr>Roboto Slab</vt:lpstr>
      <vt:lpstr>Merriweather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2019-04-23T08:05:53Z</dcterms:created>
  <dcterms:modified xsi:type="dcterms:W3CDTF">2019-04-23T08:06:03Z</dcterms:modified>
</cp:coreProperties>
</file>