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28" r:id="rId2"/>
    <p:sldMasterId id="2147483840" r:id="rId3"/>
  </p:sldMasterIdLst>
  <p:notesMasterIdLst>
    <p:notesMasterId r:id="rId68"/>
  </p:notesMasterIdLst>
  <p:sldIdLst>
    <p:sldId id="257" r:id="rId4"/>
    <p:sldId id="351" r:id="rId5"/>
    <p:sldId id="433" r:id="rId6"/>
    <p:sldId id="434" r:id="rId7"/>
    <p:sldId id="348" r:id="rId8"/>
    <p:sldId id="435" r:id="rId9"/>
    <p:sldId id="436" r:id="rId10"/>
    <p:sldId id="437" r:id="rId11"/>
    <p:sldId id="350" r:id="rId12"/>
    <p:sldId id="438" r:id="rId13"/>
    <p:sldId id="439" r:id="rId14"/>
    <p:sldId id="440" r:id="rId15"/>
    <p:sldId id="442" r:id="rId16"/>
    <p:sldId id="441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426" r:id="rId39"/>
    <p:sldId id="428" r:id="rId40"/>
    <p:sldId id="429" r:id="rId41"/>
    <p:sldId id="430" r:id="rId42"/>
    <p:sldId id="431" r:id="rId43"/>
    <p:sldId id="432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90" r:id="rId52"/>
    <p:sldId id="476" r:id="rId53"/>
    <p:sldId id="477" r:id="rId54"/>
    <p:sldId id="478" r:id="rId55"/>
    <p:sldId id="479" r:id="rId56"/>
    <p:sldId id="480" r:id="rId57"/>
    <p:sldId id="489" r:id="rId58"/>
    <p:sldId id="481" r:id="rId59"/>
    <p:sldId id="483" r:id="rId60"/>
    <p:sldId id="484" r:id="rId61"/>
    <p:sldId id="485" r:id="rId62"/>
    <p:sldId id="486" r:id="rId63"/>
    <p:sldId id="487" r:id="rId64"/>
    <p:sldId id="488" r:id="rId65"/>
    <p:sldId id="444" r:id="rId66"/>
    <p:sldId id="446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Merriweather" panose="00000500000000000000" pitchFamily="2" charset="-52"/>
      <p:regular r:id="rId73"/>
      <p:bold r:id="rId74"/>
      <p:italic r:id="rId75"/>
      <p:boldItalic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  <p:embeddedFont>
      <p:font typeface="Roboto Slab" pitchFamily="2" charset="0"/>
      <p:regular r:id="rId81"/>
      <p:bold r:id="rId8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5118" autoAdjust="0"/>
  </p:normalViewPr>
  <p:slideViewPr>
    <p:cSldViewPr snapToGrid="0">
      <p:cViewPr varScale="1">
        <p:scale>
          <a:sx n="107" d="100"/>
          <a:sy n="107" d="100"/>
        </p:scale>
        <p:origin x="780" y="102"/>
      </p:cViewPr>
      <p:guideLst>
        <p:guide orient="horz" pos="259"/>
        <p:guide pos="226"/>
        <p:guide pos="5534"/>
        <p:guide orient="horz" pos="3003"/>
        <p:guide pos="2767"/>
        <p:guide pos="2993"/>
        <p:guide pos="1859"/>
        <p:guide pos="2069"/>
        <p:guide pos="3690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4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4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85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87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59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03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34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56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23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2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6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1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33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99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70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3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1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34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04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9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45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9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41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12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27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44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03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98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67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10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5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7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359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13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34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995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88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936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450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94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591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46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58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838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714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454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027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9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175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669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1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286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891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579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82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69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7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24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2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5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941" y="357577"/>
            <a:ext cx="6442967" cy="44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39261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Образование СССР. Национальная политика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bs.twimg.com/media/CxZeAurWEAECFw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8030" y="967392"/>
            <a:ext cx="165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Делегаты </a:t>
            </a:r>
            <a:br>
              <a:rPr lang="ru-RU" sz="1200" dirty="0"/>
            </a:br>
            <a:r>
              <a:rPr lang="en-US" sz="1200" dirty="0"/>
              <a:t>X </a:t>
            </a:r>
            <a:r>
              <a:rPr lang="ru-RU" sz="1200" dirty="0"/>
              <a:t>съезда </a:t>
            </a:r>
            <a:br>
              <a:rPr lang="ru-RU" sz="1200" dirty="0"/>
            </a:br>
            <a:r>
              <a:rPr lang="ru-RU" sz="1200" dirty="0"/>
              <a:t>РКП(б)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" y="3972860"/>
            <a:ext cx="549946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Реальная власть в советских республиках принадлежала местным коммунистическим партиям.</a:t>
            </a:r>
          </a:p>
        </p:txBody>
      </p:sp>
    </p:spTree>
    <p:extLst>
      <p:ext uri="{BB962C8B-B14F-4D97-AF65-F5344CB8AC3E}">
        <p14:creationId xmlns:p14="http://schemas.microsoft.com/office/powerpoint/2010/main" val="1215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48779"/>
            <a:ext cx="504788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Объединение всех наций и народностей было необходимо для построения социалистического общества. </a:t>
            </a:r>
          </a:p>
        </p:txBody>
      </p:sp>
      <p:pic>
        <p:nvPicPr>
          <p:cNvPr id="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42708"/>
            <a:ext cx="2948016" cy="34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образования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355670"/>
            <a:ext cx="51695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Потребности развития экономики.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4122" y="1449789"/>
            <a:ext cx="2053014" cy="26414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1175658" y="2581602"/>
            <a:ext cx="2588008" cy="101583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909" y="3816551"/>
            <a:ext cx="3854800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908" y="1610197"/>
            <a:ext cx="3854799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9909" y="2707739"/>
            <a:ext cx="3854800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19"/>
          <p:cNvCxnSpPr>
            <a:cxnSpLocks/>
            <a:stCxn id="15" idx="1"/>
            <a:endCxn id="13" idx="3"/>
          </p:cNvCxnSpPr>
          <p:nvPr/>
        </p:nvCxnSpPr>
        <p:spPr>
          <a:xfrm rot="10800000" flipV="1">
            <a:off x="3763666" y="1989406"/>
            <a:ext cx="516242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5"/>
          <p:cNvCxnSpPr>
            <a:cxnSpLocks/>
            <a:stCxn id="13" idx="3"/>
            <a:endCxn id="18" idx="1"/>
          </p:cNvCxnSpPr>
          <p:nvPr/>
        </p:nvCxnSpPr>
        <p:spPr>
          <a:xfrm flipV="1">
            <a:off x="3763666" y="3087289"/>
            <a:ext cx="516243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cxnSpLocks/>
            <a:stCxn id="14" idx="1"/>
            <a:endCxn id="13" idx="3"/>
          </p:cNvCxnSpPr>
          <p:nvPr/>
        </p:nvCxnSpPr>
        <p:spPr>
          <a:xfrm rot="10800000">
            <a:off x="3763667" y="3089523"/>
            <a:ext cx="516243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1256324" y="2610235"/>
            <a:ext cx="242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Хозяйственное единство бывшей Российской империи складывалось веками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бывшей Российской империи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FAFB2E-6DCA-480F-A9F7-2E5D81772799}"/>
              </a:ext>
            </a:extLst>
          </p:cNvPr>
          <p:cNvSpPr txBox="1"/>
          <p:nvPr/>
        </p:nvSpPr>
        <p:spPr>
          <a:xfrm>
            <a:off x="4209474" y="2821664"/>
            <a:ext cx="399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Юго-Восток и Север поставляли сырьё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Центральный промышленный район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7C8C6E-DA45-4FA9-AB7C-D1FE748C1344}"/>
              </a:ext>
            </a:extLst>
          </p:cNvPr>
          <p:cNvSpPr txBox="1"/>
          <p:nvPr/>
        </p:nvSpPr>
        <p:spPr>
          <a:xfrm>
            <a:off x="4392613" y="3930745"/>
            <a:ext cx="363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 южных районов поставлялась нефть, уголь, железная руда, прочие ресурсы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0BDB2C-8CAB-43A4-A698-EFB101F19583}"/>
              </a:ext>
            </a:extLst>
          </p:cNvPr>
          <p:cNvSpPr txBox="1"/>
          <p:nvPr/>
        </p:nvSpPr>
        <p:spPr>
          <a:xfrm>
            <a:off x="4279907" y="1618823"/>
            <a:ext cx="3854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Центральный промышленный район снабжал Юго-Восток и Север своей продукцией</a:t>
            </a:r>
          </a:p>
        </p:txBody>
      </p:sp>
    </p:spTree>
    <p:extLst>
      <p:ext uri="{BB962C8B-B14F-4D97-AF65-F5344CB8AC3E}">
        <p14:creationId xmlns:p14="http://schemas.microsoft.com/office/powerpoint/2010/main" val="3405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4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образования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355670"/>
            <a:ext cx="51695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Потребности развития экономики.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510374"/>
            <a:ext cx="55661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Схожим по устройству странам надо было выжить во враждебном окружении.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826937"/>
            <a:ext cx="59579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памяти народов сохранялось представление об их принадлежности к единой стране.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4122" y="1449789"/>
            <a:ext cx="2053014" cy="26414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01198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Интеграция </a:t>
            </a:r>
            <a:br>
              <a:rPr lang="ru-RU" sz="2800" dirty="0">
                <a:solidFill>
                  <a:srgbClr val="FFDC5A"/>
                </a:solidFill>
                <a:latin typeface="Merriweather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</a:rPr>
              <a:t>в 1920–1921 годах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8777" y="2487506"/>
            <a:ext cx="403383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РСФСР, БССР, УССР, Азербайджан, Армения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Грузия заключили ряд договоров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о взаимодействии в военно-хозяйственной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дипломатической областях.</a:t>
            </a:r>
          </a:p>
        </p:txBody>
      </p:sp>
      <p:pic>
        <p:nvPicPr>
          <p:cNvPr id="12" name="Picture 2" descr="ÐÐ°ÑÑÐ¸Ð½ÐºÐ¸ Ð¿Ð¾ Ð·Ð°Ð¿ÑÐ¾ÑÑ ÑÑÑÑ Ð² 1920 Ð³Ð¾Ð´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5" y="1024802"/>
            <a:ext cx="4392615" cy="31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Области, управляемые РСФСР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355670"/>
            <a:ext cx="3970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Вооружённые силы.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2224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353972"/>
            <a:ext cx="46490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Крупная промышленность.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207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352274"/>
            <a:ext cx="42037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Финансы, транспорт.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6939" y="42190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9" y="4350576"/>
            <a:ext cx="42037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Почтово-телеграфная связь. </a:t>
            </a:r>
          </a:p>
        </p:txBody>
      </p:sp>
      <p:pic>
        <p:nvPicPr>
          <p:cNvPr id="2050" name="Picture 2" descr="ÐÐ°ÑÑÐ¸Ð½ÐºÐ¸ Ð¿Ð¾ Ð·Ð°Ð¿ÑÐ¾ÑÑ ÑÑÑÑ   Ð¿ÑÐ¾Ð¼ÑÑÐ»ÐµÐ½Ð½Ð¾ÑÑÑ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2835" y="1224170"/>
            <a:ext cx="2601176" cy="34697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68896" y="2275001"/>
            <a:ext cx="5047884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БССР и УССР объединили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РСФСР внешнюю торговлю. </a:t>
            </a:r>
          </a:p>
        </p:txBody>
      </p:sp>
      <p:pic>
        <p:nvPicPr>
          <p:cNvPr id="11" name="Picture 2" descr="ÐÐ°ÑÑÐ¸Ð½ÐºÐ¸ Ð¿Ð¾ Ð·Ð°Ð¿ÑÐ¾ÑÑ ÑÑÑÑ Ð² 1920 ÑÐ¾ÑÐ³Ð¾Ð²Ð»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773" y="842709"/>
            <a:ext cx="2924019" cy="34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9.storage.canalblog.com/92/99/1233879/95552091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499982"/>
            <a:ext cx="280452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ГОЭЛРО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1920 года предусматривал создание единой энергетической сети.</a:t>
            </a:r>
          </a:p>
        </p:txBody>
      </p:sp>
    </p:spTree>
    <p:extLst>
      <p:ext uri="{BB962C8B-B14F-4D97-AF65-F5344CB8AC3E}">
        <p14:creationId xmlns:p14="http://schemas.microsoft.com/office/powerpoint/2010/main" val="17436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igpicture.ru/wp-content/uploads/2016/03/stalin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5944" y="376239"/>
            <a:ext cx="7909940" cy="2947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«Союз... является добровольным объединением равноправных народов...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за каждой республикой обеспечено право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свободного выхода из Союза... доступ 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в Союз открыт всем социалистическим 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советским республикам, как существующим, так и имеющим возникнуть в будущем».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4781406" cy="666208"/>
            <a:chOff x="358776" y="3438832"/>
            <a:chExt cx="3330800" cy="66620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66620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Декларация об образовании СССР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30 декабря 1922 года </a:t>
              </a:r>
            </a:p>
          </p:txBody>
        </p:sp>
      </p:grpSp>
      <p:pic>
        <p:nvPicPr>
          <p:cNvPr id="11" name="Picture 2" descr="Deklaracia SSS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460" y="3699567"/>
            <a:ext cx="1089315" cy="10850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2730" y="2112378"/>
            <a:ext cx="5152495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объединения наркома по делам национальностей И. В. Сталина получил название «Плана автономизации».</a:t>
            </a:r>
          </a:p>
        </p:txBody>
      </p:sp>
      <p:pic>
        <p:nvPicPr>
          <p:cNvPr id="7" name="Picture 2" descr="ÐÐ°ÑÑÐ¸Ð½ÐºÐ¸ Ð¿Ð¾ Ð·Ð°Ð¿ÑÐ¾ÑÑ ÑÑÐ°Ð»Ð¸Ð½ Ð² 19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918" y="898935"/>
            <a:ext cx="2936039" cy="339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831178" cy="1733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«Признать целесообразным заключение договора между советскими республиками Украины, Белоруссии, Азербайджана, </a:t>
            </a:r>
            <a:br>
              <a:rPr lang="ru-RU" sz="2000" dirty="0">
                <a:solidFill>
                  <a:prstClr val="white"/>
                </a:solidFill>
                <a:latin typeface="Merriweather"/>
              </a:rPr>
            </a:br>
            <a:r>
              <a:rPr lang="ru-RU" sz="2000" dirty="0">
                <a:solidFill>
                  <a:prstClr val="white"/>
                </a:solidFill>
                <a:latin typeface="Merriweather"/>
              </a:rPr>
              <a:t>Грузии, Армении и РСФСР о формальном вступлении первых в состав РСФСР».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754008"/>
            <a:ext cx="6449041" cy="925088"/>
            <a:chOff x="358775" y="3438832"/>
            <a:chExt cx="6449041" cy="9250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6449040" cy="66620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 взаимоотношениях РСФСР </a:t>
              </a:r>
              <a:br>
                <a:rPr lang="ru-RU" sz="1800" dirty="0">
                  <a:solidFill>
                    <a:prstClr val="white"/>
                  </a:solidFill>
                  <a:latin typeface="Merriweather"/>
                </a:rPr>
              </a:b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 независимыми республиками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5" y="4117057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11 августа 1922 года</a:t>
              </a:r>
            </a:p>
          </p:txBody>
        </p:sp>
      </p:grpSp>
      <p:pic>
        <p:nvPicPr>
          <p:cNvPr id="12" name="Picture 2" descr="ÐÐ°ÑÑÐ¸Ð½ÐºÐ¸ Ð¿Ð¾ Ð·Ð°Ð¿ÑÐ¾ÑÑ ÑÑÐ°Ð»Ð¸Ð½ Ð² 19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3708942"/>
            <a:ext cx="1094046" cy="10583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r24.tv/uploaded/images/2018/August/6fbf673ed14190366c7cda654553e71af0c7ee0c9b3ce721a703c489035aa42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846231"/>
            <a:ext cx="280452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Сталина был раскритикован Владимиром Ильичом Лениным.</a:t>
            </a:r>
          </a:p>
        </p:txBody>
      </p:sp>
    </p:spTree>
    <p:extLst>
      <p:ext uri="{BB962C8B-B14F-4D97-AF65-F5344CB8AC3E}">
        <p14:creationId xmlns:p14="http://schemas.microsoft.com/office/powerpoint/2010/main" val="6167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Ленинский план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объединения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656053"/>
            <a:ext cx="41310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Республики должны объединиться на началах равноправия и сохранения своих суверенных прав.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30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887" y="3656052"/>
            <a:ext cx="26582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Каждая республика должна получить право свободного выхода из Союза.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215887" y="3030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6" name="Picture 2" descr="ÐÐ°ÑÑÐ¸Ð½ÐºÐ¸ Ð¿Ð¾ Ð·Ð°Ð¿ÑÐ¾ÑÑ ÐÐ¸ÐºÐ¾Ð»Ð°Ð¹ Ð»ÐµÐ½Ð¸Ð½. ÑÑÐ¾ Ð»ÐµÑ Ð¿Ð¾ÑÐ»Ðµ ÑÐµÐ²Ð¾Ð»ÑÑÐ¸Ð¸. 2331 Ð¾ÑÑÑÐ²Ð¾Ðº Ð¸Ð· Ð¿ÑÐ¾Ð¸Ð·Ð²ÐµÐ´ÐµÐ½Ð¸Ð¹ Ð¸ Ð¿Ð¸ÑÐµÐ¼ Ñ ÐºÐ¾Ð¼Ð¼ÐµÐ½ÑÐ°ÑÐ¸ÑÐ¼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50" y="376238"/>
            <a:ext cx="2378945" cy="32429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2730" y="2112378"/>
            <a:ext cx="5152495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ЦК РКП(б) одобрил ленинские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принципы национально-государственного устройства.</a:t>
            </a:r>
          </a:p>
        </p:txBody>
      </p:sp>
      <p:pic>
        <p:nvPicPr>
          <p:cNvPr id="10" name="Picture 2" descr="ÐÐ°ÑÑÐ¸Ð½ÐºÐ¸ Ð¿Ð¾ Ð·Ð°Ð¿ÑÐ¾ÑÑ Ð¦Ð Ð ÐÐ(Ð±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918" y="913421"/>
            <a:ext cx="2979681" cy="33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92005"/>
            <a:ext cx="6831178" cy="2084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«Признать необходимым заключение договора между Украиной, Белоруссией, Федерацией Закавказских республик и РСФСР об объединении их в Союз Советских Социалистических Республик с оставлением за каждой из них </a:t>
            </a:r>
            <a:br>
              <a:rPr lang="ru-RU" sz="2000" dirty="0">
                <a:solidFill>
                  <a:prstClr val="white"/>
                </a:solidFill>
                <a:latin typeface="Merriweather"/>
              </a:rPr>
            </a:br>
            <a:r>
              <a:rPr lang="ru-RU" sz="2000" dirty="0">
                <a:solidFill>
                  <a:prstClr val="white"/>
                </a:solidFill>
                <a:latin typeface="Merriweather"/>
              </a:rPr>
              <a:t>права свободного выхода из состава Союза».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754008"/>
            <a:ext cx="6449041" cy="925088"/>
            <a:chOff x="358775" y="3438832"/>
            <a:chExt cx="6449041" cy="9250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6449040" cy="66620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 взаимоотношениях РСФСР </a:t>
              </a:r>
              <a:br>
                <a:rPr lang="ru-RU" sz="1800" dirty="0">
                  <a:solidFill>
                    <a:prstClr val="white"/>
                  </a:solidFill>
                  <a:latin typeface="Merriweather"/>
                </a:rPr>
              </a:b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 независимыми республиками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5" y="4117057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6 октября 1922 года</a:t>
              </a:r>
            </a:p>
          </p:txBody>
        </p:sp>
      </p:grpSp>
      <p:pic>
        <p:nvPicPr>
          <p:cNvPr id="10" name="Picture 2" descr="ÐÐ°ÑÑÐ¸Ð½ÐºÐ¸ Ð¿Ð¾ Ð·Ð°Ð¿ÑÐ¾ÑÑ Ð»ÐµÐ½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805" y="3708942"/>
            <a:ext cx="1120269" cy="10583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3/30/Declaration_and_Treaty_on_the_Creation_of_the_USSR-1922-page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5935" y="875059"/>
            <a:ext cx="159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Последняя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страница Договора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об образовании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СССР с подписями</a:t>
            </a:r>
          </a:p>
        </p:txBody>
      </p:sp>
    </p:spTree>
    <p:extLst>
      <p:ext uri="{BB962C8B-B14F-4D97-AF65-F5344CB8AC3E}">
        <p14:creationId xmlns:p14="http://schemas.microsoft.com/office/powerpoint/2010/main" val="19973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8374" y="2136735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II Всесоюзном съезде Советов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31 января 1924 года была принята первая Конституция СССР. </a:t>
            </a:r>
          </a:p>
        </p:txBody>
      </p:sp>
      <p:pic>
        <p:nvPicPr>
          <p:cNvPr id="7" name="Picture 2" descr="http://www.stavkomarchiv.ru/userfiles/file/konstituciy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384" y="895089"/>
            <a:ext cx="2926154" cy="36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Устройство СССР по Конституции 1924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404321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органом власти объявлялся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Всесоюзный съезд Советов.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170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346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294751"/>
            <a:ext cx="7383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между съездами высшим органом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власти был ЦИК Советов.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98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263603"/>
            <a:ext cx="662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ЦИК состоял из двух палат: Совета Союза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Совета Национальностей.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2620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5" y="4262064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исполнительным и административным органом стал СНК СССР.</a:t>
            </a:r>
          </a:p>
        </p:txBody>
      </p:sp>
      <p:pic>
        <p:nvPicPr>
          <p:cNvPr id="1026" name="Picture 2" descr="ÐÐ°ÑÑÐ¸Ð½ÐºÐ¸ Ð¿Ð¾ Ð·Ð°Ð¿ÑÐ¾ÑÑ ÐÑÐµÑÐ¾ÑÐ·Ð½ÑÐ¹ ÑÑÐµÐ·Ð´ Ð¡Ð¾Ð²ÐµÑÐ¾Ð² 19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7104" y="1242897"/>
            <a:ext cx="1867712" cy="30191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5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2584" y="2114702"/>
            <a:ext cx="532169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союзных республиках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имелись собственные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съезды Советов, ЦИК и СНК. </a:t>
            </a:r>
          </a:p>
        </p:txBody>
      </p:sp>
      <p:pic>
        <p:nvPicPr>
          <p:cNvPr id="10" name="Picture 2" descr="ÐÐ°ÑÑÐ¸Ð½ÐºÐ¸ Ð¿Ð¾ Ð·Ð°Ð¿ÑÐ¾ÑÑ ÑÑÐµÐ·Ð´Ñ Ð¡Ð¾Ð²ÐµÑÐ¾Ð² Ð±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64267"/>
            <a:ext cx="2925764" cy="367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ommunist.ucoz.ru/_ph/3/671551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Полномочия центральных органов СССР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224170"/>
            <a:ext cx="51695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Денежное обращение, бюджет, внешняя торговля.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510374"/>
            <a:ext cx="55661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Транспорт, связь, международное представительство.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826937"/>
            <a:ext cx="59579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Оборона, пересмотр границ, государственная безопасность.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https://upload.wikimedia.org/wikipedia/commons/thumb/c/cc/Coat_of_arms_of_the_Soviet_Union_%281923%E2%80%931936%29.svg/800px-Coat_of_arms_of_the_Soviet_Union_%281923%E2%80%931936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68" y="1308817"/>
            <a:ext cx="2538557" cy="25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3621" y="1122217"/>
            <a:ext cx="4090209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3621" y="1895549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9" idx="3"/>
          </p:cNvCxnSpPr>
          <p:nvPr/>
        </p:nvCxnSpPr>
        <p:spPr>
          <a:xfrm rot="10800000">
            <a:off x="3184848" y="2903881"/>
            <a:ext cx="508772" cy="7862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9" idx="3"/>
            <a:endCxn id="4" idx="1"/>
          </p:cNvCxnSpPr>
          <p:nvPr/>
        </p:nvCxnSpPr>
        <p:spPr>
          <a:xfrm flipV="1">
            <a:off x="3184848" y="2143514"/>
            <a:ext cx="508773" cy="7603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19" idx="3"/>
          </p:cNvCxnSpPr>
          <p:nvPr/>
        </p:nvCxnSpPr>
        <p:spPr>
          <a:xfrm rot="10800000" flipV="1">
            <a:off x="3184849" y="1370182"/>
            <a:ext cx="508773" cy="15336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9" idx="3"/>
            <a:endCxn id="12" idx="1"/>
          </p:cNvCxnSpPr>
          <p:nvPr/>
        </p:nvCxnSpPr>
        <p:spPr>
          <a:xfrm>
            <a:off x="3184848" y="2903880"/>
            <a:ext cx="508772" cy="15596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54782" y="1214828"/>
            <a:ext cx="294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Земледелие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3621" y="2668882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3620" y="3442214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3620" y="4215546"/>
            <a:ext cx="4090211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3619" y="1983334"/>
            <a:ext cx="409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Просвещение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0920" y="2749992"/>
            <a:ext cx="409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Юстиция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94104" y="3533712"/>
            <a:ext cx="368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Социальное обеспечение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2696" y="4309621"/>
            <a:ext cx="3886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Здравоохранение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Устройство СССР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D924A-C9E7-44F0-B816-015E889D09A8}"/>
              </a:ext>
            </a:extLst>
          </p:cNvPr>
          <p:cNvSpPr txBox="1"/>
          <p:nvPr/>
        </p:nvSpPr>
        <p:spPr>
          <a:xfrm>
            <a:off x="694944" y="2395031"/>
            <a:ext cx="2489904" cy="101769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590C-9DBE-4440-A146-53DD70BC065D}"/>
              </a:ext>
            </a:extLst>
          </p:cNvPr>
          <p:cNvSpPr txBox="1"/>
          <p:nvPr/>
        </p:nvSpPr>
        <p:spPr>
          <a:xfrm>
            <a:off x="789999" y="2641591"/>
            <a:ext cx="229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Полномочия союзных республик </a:t>
            </a:r>
          </a:p>
        </p:txBody>
      </p:sp>
      <p:cxnSp>
        <p:nvCxnSpPr>
          <p:cNvPr id="21" name="Скругленная соединительная линия 25">
            <a:extLst>
              <a:ext uri="{FF2B5EF4-FFF2-40B4-BE49-F238E27FC236}">
                <a16:creationId xmlns:a16="http://schemas.microsoft.com/office/drawing/2014/main" id="{3227B7BC-3BE8-451F-A0B2-F22A1E8F819E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>
            <a:off x="3184848" y="2903880"/>
            <a:ext cx="496072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01198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Выборы делегатов съезда Советов СССР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8777" y="2487506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Не были полностью демократическими.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От городов избиралось в пять раз больше делегатов, чем от сельской местности.</a:t>
            </a:r>
          </a:p>
        </p:txBody>
      </p:sp>
      <p:pic>
        <p:nvPicPr>
          <p:cNvPr id="1026" name="Picture 2" descr="ÐÐ°ÑÑÐ¸Ð½ÐºÐ¸ Ð¿Ð¾ Ð·Ð°Ð¿ÑÐ¾ÑÑ ÐÑÐ±Ð¾ÑÑ Ð´ÐµÐ»ÐµÐ³Ð°ÑÐ¾Ð² ÑÑÐµÐ·Ð´Ð° Ð¡Ð¾Ð²ÐµÑÐ¾Ð² Ð¡Ð¡Ð¡Ð 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4402" y="1015477"/>
            <a:ext cx="4319598" cy="31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Лица в СССР без избирательных прав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4" y="1328795"/>
            <a:ext cx="6279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Использовавшие наёмный труд.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910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4" y="2240124"/>
            <a:ext cx="73839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Жившие на нетрудовые доходы.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723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4" y="3203830"/>
            <a:ext cx="6626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Священнослужители.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60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4" y="4167536"/>
            <a:ext cx="6279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Бывшие полицейские и жандармы. </a:t>
            </a:r>
          </a:p>
        </p:txBody>
      </p:sp>
      <p:pic>
        <p:nvPicPr>
          <p:cNvPr id="2052" name="Picture 4" descr="ÐÐ°ÑÑÐ¸Ð½ÐºÐ¸ Ð¿Ð¾ Ð·Ð°Ð¿ÑÐ¾ÑÑ ÑÑÑÑ Ð³Ð¾Ð»Ð¾ÑÐ¾Ð²Ð°Ð½Ð¸Ðµ 19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79" y="1322398"/>
            <a:ext cx="2369639" cy="32684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avo.by/upload/images/sm_full.aspx_guid=686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8" y="-1"/>
            <a:ext cx="590510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980609"/>
            <a:ext cx="2804522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1924–1925 годах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союзных республиках были приняты конституции,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основном дублировавшие положения Конституции СССР.</a:t>
            </a:r>
          </a:p>
        </p:txBody>
      </p:sp>
    </p:spTree>
    <p:extLst>
      <p:ext uri="{BB962C8B-B14F-4D97-AF65-F5344CB8AC3E}">
        <p14:creationId xmlns:p14="http://schemas.microsoft.com/office/powerpoint/2010/main" val="6372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06456" y="2114702"/>
            <a:ext cx="532169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1920-х годах произошли значительные изменения в национально-территориальном устройстве СССР. </a:t>
            </a:r>
          </a:p>
        </p:txBody>
      </p:sp>
      <p:pic>
        <p:nvPicPr>
          <p:cNvPr id="7" name="Picture 2" descr="ÐÐ°ÑÑÐ¸Ð½ÐºÐ¸ Ð¿Ð¾ Ð·Ð°Ð¿ÑÐ¾ÑÑ ÐÑÐ±Ð¾ÑÑ Ð´ÐµÐ»ÐµÐ³Ð°ÑÐ¾Ð² ÑÑÐµÐ·Ð´Ð° Ð¡Ð¾Ð²ÐµÑÐ¾Ð² Ð¡Ð¡Ð¡Ð 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243" y="864267"/>
            <a:ext cx="2999280" cy="37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C514F5-0F3B-4038-A9AD-A8D685A00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572000" y="852855"/>
            <a:ext cx="1512277" cy="452178"/>
          </a:xfrm>
          <a:prstGeom prst="wedgeRectCallout">
            <a:avLst>
              <a:gd name="adj1" fmla="val -57070"/>
              <a:gd name="adj2" fmla="val 2172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Туркестанская АССР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520FB7-D3DB-4578-BE28-E4787324A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24DFA0-3434-4E16-8487-B77CF1C1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276830" y="1023159"/>
            <a:ext cx="1473340" cy="281873"/>
          </a:xfrm>
          <a:prstGeom prst="wedgeRectCallout">
            <a:avLst>
              <a:gd name="adj1" fmla="val -39703"/>
              <a:gd name="adj2" fmla="val 2995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Узбекская 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F81F1111-54FF-4D7A-9E3E-D9422D5B3706}"/>
              </a:ext>
            </a:extLst>
          </p:cNvPr>
          <p:cNvSpPr/>
          <p:nvPr/>
        </p:nvSpPr>
        <p:spPr>
          <a:xfrm>
            <a:off x="2013438" y="3285714"/>
            <a:ext cx="1713723" cy="281873"/>
          </a:xfrm>
          <a:prstGeom prst="wedgeRectCallout">
            <a:avLst>
              <a:gd name="adj1" fmla="val 59196"/>
              <a:gd name="adj2" fmla="val -3586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Туркменская ССР 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166DE7A4-4D09-4E11-9FED-599CBECBB23F}"/>
              </a:ext>
            </a:extLst>
          </p:cNvPr>
          <p:cNvSpPr/>
          <p:nvPr/>
        </p:nvSpPr>
        <p:spPr>
          <a:xfrm>
            <a:off x="6324722" y="1872762"/>
            <a:ext cx="1210285" cy="428732"/>
          </a:xfrm>
          <a:prstGeom prst="wedgeRectCallout">
            <a:avLst>
              <a:gd name="adj1" fmla="val -114529"/>
              <a:gd name="adj2" fmla="val -1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 АССР </a:t>
            </a:r>
          </a:p>
        </p:txBody>
      </p:sp>
      <p:sp>
        <p:nvSpPr>
          <p:cNvPr id="14" name="Прямоугольная выноска 28">
            <a:extLst>
              <a:ext uri="{FF2B5EF4-FFF2-40B4-BE49-F238E27FC236}">
                <a16:creationId xmlns:a16="http://schemas.microsoft.com/office/drawing/2014/main" id="{0BC84025-D16C-4C86-942E-00E5B3435CCD}"/>
              </a:ext>
            </a:extLst>
          </p:cNvPr>
          <p:cNvSpPr/>
          <p:nvPr/>
        </p:nvSpPr>
        <p:spPr>
          <a:xfrm>
            <a:off x="2719409" y="1716849"/>
            <a:ext cx="730697" cy="281873"/>
          </a:xfrm>
          <a:prstGeom prst="wedgeRectCallout">
            <a:avLst>
              <a:gd name="adj1" fmla="val 112254"/>
              <a:gd name="adj2" fmla="val 810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ХНСР</a:t>
            </a:r>
          </a:p>
        </p:txBody>
      </p:sp>
      <p:sp>
        <p:nvSpPr>
          <p:cNvPr id="16" name="Прямоугольная выноска 28">
            <a:extLst>
              <a:ext uri="{FF2B5EF4-FFF2-40B4-BE49-F238E27FC236}">
                <a16:creationId xmlns:a16="http://schemas.microsoft.com/office/drawing/2014/main" id="{2E2A2E39-24AE-4322-BC66-AC374222DD7C}"/>
              </a:ext>
            </a:extLst>
          </p:cNvPr>
          <p:cNvSpPr/>
          <p:nvPr/>
        </p:nvSpPr>
        <p:spPr>
          <a:xfrm>
            <a:off x="4878055" y="2827112"/>
            <a:ext cx="730697" cy="281873"/>
          </a:xfrm>
          <a:prstGeom prst="wedgeRectCallout">
            <a:avLst>
              <a:gd name="adj1" fmla="val -107726"/>
              <a:gd name="adj2" fmla="val -2119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БНСР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63F89B-7BEE-4F36-8087-7E696D9D6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087F76-ADE1-4418-A460-A4F46485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276830" y="1023159"/>
            <a:ext cx="1473340" cy="281873"/>
          </a:xfrm>
          <a:prstGeom prst="wedgeRectCallout">
            <a:avLst>
              <a:gd name="adj1" fmla="val -39703"/>
              <a:gd name="adj2" fmla="val 2995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Узбекская 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F81F1111-54FF-4D7A-9E3E-D9422D5B3706}"/>
              </a:ext>
            </a:extLst>
          </p:cNvPr>
          <p:cNvSpPr/>
          <p:nvPr/>
        </p:nvSpPr>
        <p:spPr>
          <a:xfrm>
            <a:off x="2013438" y="3285714"/>
            <a:ext cx="1713723" cy="281873"/>
          </a:xfrm>
          <a:prstGeom prst="wedgeRectCallout">
            <a:avLst>
              <a:gd name="adj1" fmla="val 59196"/>
              <a:gd name="adj2" fmla="val -3586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Туркменская ССР 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166DE7A4-4D09-4E11-9FED-599CBECBB23F}"/>
              </a:ext>
            </a:extLst>
          </p:cNvPr>
          <p:cNvSpPr/>
          <p:nvPr/>
        </p:nvSpPr>
        <p:spPr>
          <a:xfrm>
            <a:off x="6324722" y="1872762"/>
            <a:ext cx="1210285" cy="428732"/>
          </a:xfrm>
          <a:prstGeom prst="wedgeRectCallout">
            <a:avLst>
              <a:gd name="adj1" fmla="val -114529"/>
              <a:gd name="adj2" fmla="val -1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 АССР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00D041-4823-4627-B135-C1977C992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087F76-ADE1-4418-A460-A4F46485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1FEA68-5FAA-4C14-8029-5CCD74B7F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276830" y="1023159"/>
            <a:ext cx="1473340" cy="281873"/>
          </a:xfrm>
          <a:prstGeom prst="wedgeRectCallout">
            <a:avLst>
              <a:gd name="adj1" fmla="val -39703"/>
              <a:gd name="adj2" fmla="val 2995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Узбекская 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F81F1111-54FF-4D7A-9E3E-D9422D5B3706}"/>
              </a:ext>
            </a:extLst>
          </p:cNvPr>
          <p:cNvSpPr/>
          <p:nvPr/>
        </p:nvSpPr>
        <p:spPr>
          <a:xfrm>
            <a:off x="2013438" y="3285714"/>
            <a:ext cx="1713723" cy="281873"/>
          </a:xfrm>
          <a:prstGeom prst="wedgeRectCallout">
            <a:avLst>
              <a:gd name="adj1" fmla="val 59196"/>
              <a:gd name="adj2" fmla="val -3586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Туркменская ССР 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166DE7A4-4D09-4E11-9FED-599CBECBB23F}"/>
              </a:ext>
            </a:extLst>
          </p:cNvPr>
          <p:cNvSpPr/>
          <p:nvPr/>
        </p:nvSpPr>
        <p:spPr>
          <a:xfrm>
            <a:off x="6324722" y="1872762"/>
            <a:ext cx="1210285" cy="428732"/>
          </a:xfrm>
          <a:prstGeom prst="wedgeRectCallout">
            <a:avLst>
              <a:gd name="adj1" fmla="val -114529"/>
              <a:gd name="adj2" fmla="val -1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 АССР </a:t>
            </a:r>
          </a:p>
        </p:txBody>
      </p:sp>
      <p:sp>
        <p:nvSpPr>
          <p:cNvPr id="14" name="Прямоугольная выноска 28">
            <a:extLst>
              <a:ext uri="{FF2B5EF4-FFF2-40B4-BE49-F238E27FC236}">
                <a16:creationId xmlns:a16="http://schemas.microsoft.com/office/drawing/2014/main" id="{54E135D7-3C5F-4C81-9EA6-37236C6097AC}"/>
              </a:ext>
            </a:extLst>
          </p:cNvPr>
          <p:cNvSpPr/>
          <p:nvPr/>
        </p:nvSpPr>
        <p:spPr>
          <a:xfrm>
            <a:off x="2523655" y="1023159"/>
            <a:ext cx="1203506" cy="428732"/>
          </a:xfrm>
          <a:prstGeom prst="wedgeRectCallout">
            <a:avLst>
              <a:gd name="adj1" fmla="val -119407"/>
              <a:gd name="adj2" fmla="val 209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Украинская ССР</a:t>
            </a:r>
          </a:p>
        </p:txBody>
      </p:sp>
      <p:sp>
        <p:nvSpPr>
          <p:cNvPr id="16" name="Прямоугольная выноска 28">
            <a:extLst>
              <a:ext uri="{FF2B5EF4-FFF2-40B4-BE49-F238E27FC236}">
                <a16:creationId xmlns:a16="http://schemas.microsoft.com/office/drawing/2014/main" id="{8541871E-3444-4A09-97CE-9D49EE792A77}"/>
              </a:ext>
            </a:extLst>
          </p:cNvPr>
          <p:cNvSpPr/>
          <p:nvPr/>
        </p:nvSpPr>
        <p:spPr>
          <a:xfrm>
            <a:off x="964894" y="2160032"/>
            <a:ext cx="1288197" cy="428732"/>
          </a:xfrm>
          <a:prstGeom prst="wedgeRectCallout">
            <a:avLst>
              <a:gd name="adj1" fmla="val -39892"/>
              <a:gd name="adj2" fmla="val -2368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Молдавская АССР</a:t>
            </a:r>
          </a:p>
        </p:txBody>
      </p:sp>
      <p:sp>
        <p:nvSpPr>
          <p:cNvPr id="18" name="Прямоугольная выноска 28">
            <a:extLst>
              <a:ext uri="{FF2B5EF4-FFF2-40B4-BE49-F238E27FC236}">
                <a16:creationId xmlns:a16="http://schemas.microsoft.com/office/drawing/2014/main" id="{FBF52AFF-FA6F-47F6-8143-88CE7A7CEB93}"/>
              </a:ext>
            </a:extLst>
          </p:cNvPr>
          <p:cNvSpPr/>
          <p:nvPr/>
        </p:nvSpPr>
        <p:spPr>
          <a:xfrm>
            <a:off x="1957129" y="356372"/>
            <a:ext cx="1288196" cy="428732"/>
          </a:xfrm>
          <a:prstGeom prst="wedgeRectCallout">
            <a:avLst>
              <a:gd name="adj1" fmla="val -120885"/>
              <a:gd name="adj2" fmla="val 475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Белорусская ССР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A4F68-A1AC-4E8F-A5C7-29CD38B56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217171"/>
            <a:ext cx="39706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Предпосылки и значение образования СССР.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2224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222374"/>
            <a:ext cx="46490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Образование СССР.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Конституция 1924 года.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207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229773"/>
            <a:ext cx="42037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Национально-государственное строительство.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6939" y="42190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9" y="4350576"/>
            <a:ext cx="42037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коренизации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3364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087F76-ADE1-4418-A460-A4F46485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85152D-EE47-4DDD-B344-488BC5F6D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276830" y="1023159"/>
            <a:ext cx="1473340" cy="281873"/>
          </a:xfrm>
          <a:prstGeom prst="wedgeRectCallout">
            <a:avLst>
              <a:gd name="adj1" fmla="val -39703"/>
              <a:gd name="adj2" fmla="val 2995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Узбекская 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F81F1111-54FF-4D7A-9E3E-D9422D5B3706}"/>
              </a:ext>
            </a:extLst>
          </p:cNvPr>
          <p:cNvSpPr/>
          <p:nvPr/>
        </p:nvSpPr>
        <p:spPr>
          <a:xfrm>
            <a:off x="2013438" y="3285714"/>
            <a:ext cx="1713723" cy="281873"/>
          </a:xfrm>
          <a:prstGeom prst="wedgeRectCallout">
            <a:avLst>
              <a:gd name="adj1" fmla="val 59196"/>
              <a:gd name="adj2" fmla="val -3586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Туркменская ССР 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166DE7A4-4D09-4E11-9FED-599CBECBB23F}"/>
              </a:ext>
            </a:extLst>
          </p:cNvPr>
          <p:cNvSpPr/>
          <p:nvPr/>
        </p:nvSpPr>
        <p:spPr>
          <a:xfrm>
            <a:off x="6324722" y="1872762"/>
            <a:ext cx="1210285" cy="428732"/>
          </a:xfrm>
          <a:prstGeom prst="wedgeRectCallout">
            <a:avLst>
              <a:gd name="adj1" fmla="val -114529"/>
              <a:gd name="adj2" fmla="val -1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 АССР </a:t>
            </a:r>
          </a:p>
        </p:txBody>
      </p:sp>
      <p:sp>
        <p:nvSpPr>
          <p:cNvPr id="14" name="Прямоугольная выноска 28">
            <a:extLst>
              <a:ext uri="{FF2B5EF4-FFF2-40B4-BE49-F238E27FC236}">
                <a16:creationId xmlns:a16="http://schemas.microsoft.com/office/drawing/2014/main" id="{54E135D7-3C5F-4C81-9EA6-37236C6097AC}"/>
              </a:ext>
            </a:extLst>
          </p:cNvPr>
          <p:cNvSpPr/>
          <p:nvPr/>
        </p:nvSpPr>
        <p:spPr>
          <a:xfrm>
            <a:off x="2523655" y="1023159"/>
            <a:ext cx="1203506" cy="428732"/>
          </a:xfrm>
          <a:prstGeom prst="wedgeRectCallout">
            <a:avLst>
              <a:gd name="adj1" fmla="val -119407"/>
              <a:gd name="adj2" fmla="val 209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Украинская ССР</a:t>
            </a:r>
          </a:p>
        </p:txBody>
      </p:sp>
      <p:sp>
        <p:nvSpPr>
          <p:cNvPr id="16" name="Прямоугольная выноска 28">
            <a:extLst>
              <a:ext uri="{FF2B5EF4-FFF2-40B4-BE49-F238E27FC236}">
                <a16:creationId xmlns:a16="http://schemas.microsoft.com/office/drawing/2014/main" id="{8541871E-3444-4A09-97CE-9D49EE792A77}"/>
              </a:ext>
            </a:extLst>
          </p:cNvPr>
          <p:cNvSpPr/>
          <p:nvPr/>
        </p:nvSpPr>
        <p:spPr>
          <a:xfrm>
            <a:off x="964894" y="2160032"/>
            <a:ext cx="1288197" cy="428732"/>
          </a:xfrm>
          <a:prstGeom prst="wedgeRectCallout">
            <a:avLst>
              <a:gd name="adj1" fmla="val -39892"/>
              <a:gd name="adj2" fmla="val -2368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Молдавская АССР</a:t>
            </a:r>
          </a:p>
        </p:txBody>
      </p:sp>
      <p:sp>
        <p:nvSpPr>
          <p:cNvPr id="19" name="Прямоугольная выноска 28">
            <a:extLst>
              <a:ext uri="{FF2B5EF4-FFF2-40B4-BE49-F238E27FC236}">
                <a16:creationId xmlns:a16="http://schemas.microsoft.com/office/drawing/2014/main" id="{E562CDE7-6185-4A9A-A930-5DEFFB000A8E}"/>
              </a:ext>
            </a:extLst>
          </p:cNvPr>
          <p:cNvSpPr/>
          <p:nvPr/>
        </p:nvSpPr>
        <p:spPr>
          <a:xfrm>
            <a:off x="1957129" y="356372"/>
            <a:ext cx="1288196" cy="428732"/>
          </a:xfrm>
          <a:prstGeom prst="wedgeRectCallout">
            <a:avLst>
              <a:gd name="adj1" fmla="val -120885"/>
              <a:gd name="adj2" fmla="val 475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Белорусская ССР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3DFF63-ED54-48A1-B801-74AC241DC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024160-EC17-4E72-BDD5-CA33CAC15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31BA771D-C0D6-415C-B4EE-1E978E6C5AEC}"/>
              </a:ext>
            </a:extLst>
          </p:cNvPr>
          <p:cNvSpPr/>
          <p:nvPr/>
        </p:nvSpPr>
        <p:spPr>
          <a:xfrm>
            <a:off x="4276830" y="1023159"/>
            <a:ext cx="1473340" cy="281873"/>
          </a:xfrm>
          <a:prstGeom prst="wedgeRectCallout">
            <a:avLst>
              <a:gd name="adj1" fmla="val -39703"/>
              <a:gd name="adj2" fmla="val 2995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Узбекская 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F81F1111-54FF-4D7A-9E3E-D9422D5B3706}"/>
              </a:ext>
            </a:extLst>
          </p:cNvPr>
          <p:cNvSpPr/>
          <p:nvPr/>
        </p:nvSpPr>
        <p:spPr>
          <a:xfrm>
            <a:off x="2013438" y="3285714"/>
            <a:ext cx="1713723" cy="281873"/>
          </a:xfrm>
          <a:prstGeom prst="wedgeRectCallout">
            <a:avLst>
              <a:gd name="adj1" fmla="val 59196"/>
              <a:gd name="adj2" fmla="val -3586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Туркменская ССР 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166DE7A4-4D09-4E11-9FED-599CBECBB23F}"/>
              </a:ext>
            </a:extLst>
          </p:cNvPr>
          <p:cNvSpPr/>
          <p:nvPr/>
        </p:nvSpPr>
        <p:spPr>
          <a:xfrm>
            <a:off x="6324722" y="1872762"/>
            <a:ext cx="1210285" cy="428732"/>
          </a:xfrm>
          <a:prstGeom prst="wedgeRectCallout">
            <a:avLst>
              <a:gd name="adj1" fmla="val -114529"/>
              <a:gd name="adj2" fmla="val -1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 АССР </a:t>
            </a:r>
          </a:p>
        </p:txBody>
      </p:sp>
      <p:sp>
        <p:nvSpPr>
          <p:cNvPr id="14" name="Прямоугольная выноска 28">
            <a:extLst>
              <a:ext uri="{FF2B5EF4-FFF2-40B4-BE49-F238E27FC236}">
                <a16:creationId xmlns:a16="http://schemas.microsoft.com/office/drawing/2014/main" id="{54E135D7-3C5F-4C81-9EA6-37236C6097AC}"/>
              </a:ext>
            </a:extLst>
          </p:cNvPr>
          <p:cNvSpPr/>
          <p:nvPr/>
        </p:nvSpPr>
        <p:spPr>
          <a:xfrm>
            <a:off x="2523655" y="1023159"/>
            <a:ext cx="1203506" cy="428732"/>
          </a:xfrm>
          <a:prstGeom prst="wedgeRectCallout">
            <a:avLst>
              <a:gd name="adj1" fmla="val -119407"/>
              <a:gd name="adj2" fmla="val 209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Украинская ССР</a:t>
            </a:r>
          </a:p>
        </p:txBody>
      </p:sp>
      <p:sp>
        <p:nvSpPr>
          <p:cNvPr id="16" name="Прямоугольная выноска 28">
            <a:extLst>
              <a:ext uri="{FF2B5EF4-FFF2-40B4-BE49-F238E27FC236}">
                <a16:creationId xmlns:a16="http://schemas.microsoft.com/office/drawing/2014/main" id="{8541871E-3444-4A09-97CE-9D49EE792A77}"/>
              </a:ext>
            </a:extLst>
          </p:cNvPr>
          <p:cNvSpPr/>
          <p:nvPr/>
        </p:nvSpPr>
        <p:spPr>
          <a:xfrm>
            <a:off x="964894" y="2160032"/>
            <a:ext cx="1288197" cy="428732"/>
          </a:xfrm>
          <a:prstGeom prst="wedgeRectCallout">
            <a:avLst>
              <a:gd name="adj1" fmla="val -39892"/>
              <a:gd name="adj2" fmla="val -2368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Молдавская АССР</a:t>
            </a:r>
          </a:p>
        </p:txBody>
      </p:sp>
      <p:sp>
        <p:nvSpPr>
          <p:cNvPr id="19" name="Прямоугольная выноска 28">
            <a:extLst>
              <a:ext uri="{FF2B5EF4-FFF2-40B4-BE49-F238E27FC236}">
                <a16:creationId xmlns:a16="http://schemas.microsoft.com/office/drawing/2014/main" id="{E562CDE7-6185-4A9A-A930-5DEFFB000A8E}"/>
              </a:ext>
            </a:extLst>
          </p:cNvPr>
          <p:cNvSpPr/>
          <p:nvPr/>
        </p:nvSpPr>
        <p:spPr>
          <a:xfrm>
            <a:off x="1957129" y="356372"/>
            <a:ext cx="1288196" cy="428732"/>
          </a:xfrm>
          <a:prstGeom prst="wedgeRectCallout">
            <a:avLst>
              <a:gd name="adj1" fmla="val -120885"/>
              <a:gd name="adj2" fmla="val 475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Белорусская ССР</a:t>
            </a:r>
          </a:p>
        </p:txBody>
      </p:sp>
      <p:sp>
        <p:nvSpPr>
          <p:cNvPr id="18" name="Прямоугольная выноска 28">
            <a:extLst>
              <a:ext uri="{FF2B5EF4-FFF2-40B4-BE49-F238E27FC236}">
                <a16:creationId xmlns:a16="http://schemas.microsoft.com/office/drawing/2014/main" id="{D3D399BC-B0EC-473D-8E16-52046F36E4BD}"/>
              </a:ext>
            </a:extLst>
          </p:cNvPr>
          <p:cNvSpPr/>
          <p:nvPr/>
        </p:nvSpPr>
        <p:spPr>
          <a:xfrm>
            <a:off x="5213777" y="3353221"/>
            <a:ext cx="1288196" cy="428732"/>
          </a:xfrm>
          <a:prstGeom prst="wedgeRectCallout">
            <a:avLst>
              <a:gd name="adj1" fmla="val -49902"/>
              <a:gd name="adj2" fmla="val -24851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Таджикская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ССР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F437CF-405D-41B6-8B85-B76D937D2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auction.ru/offer_images/2016/12/15/10/big/Q/QEWDA5DywS4/turkmenistan_sovetskij_1920_g_khud_v_m_sibirski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1" y="0"/>
            <a:ext cx="5943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499982"/>
            <a:ext cx="280452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образования СССР его власти пытались учитывать национальную специфику народов государства. </a:t>
            </a:r>
          </a:p>
        </p:txBody>
      </p:sp>
    </p:spTree>
    <p:extLst>
      <p:ext uri="{BB962C8B-B14F-4D97-AF65-F5344CB8AC3E}">
        <p14:creationId xmlns:p14="http://schemas.microsoft.com/office/powerpoint/2010/main" val="10744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Национальная политика в СССР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611619"/>
            <a:ext cx="3497262" cy="86845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040842"/>
            <a:ext cx="3497262" cy="86845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045848"/>
            <a:ext cx="358775" cy="75450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67472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1943" y="2431018"/>
            <a:ext cx="2184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Политика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 мусульманских республиках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814" y="1676515"/>
            <a:ext cx="349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1922 году духовенству были возвращены земли и восстановлены мусульманские суды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10573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Органы власти терпимо относились к мусульманским нормам поведения и традициям</a:t>
            </a:r>
          </a:p>
        </p:txBody>
      </p:sp>
    </p:spTree>
    <p:extLst>
      <p:ext uri="{BB962C8B-B14F-4D97-AF65-F5344CB8AC3E}">
        <p14:creationId xmlns:p14="http://schemas.microsoft.com/office/powerpoint/2010/main" val="28695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в отношении малых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народов Севера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17371"/>
            <a:ext cx="5999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на самоуправление с учётом обычаев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традиций.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043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8950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890512"/>
            <a:ext cx="683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Условия для развития традиционного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уклада их жизни.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1907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173289"/>
            <a:ext cx="66269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Открытие национальных школ, театров,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газет, издание национальной литературы.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https://eu.spb.ru/images/newsimg/l_l_kalinin-s-zhenshchinami-na-pervom-soveshchanii-zhenshchin-severa-1930-god-moskv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8419" y="1662091"/>
            <a:ext cx="2036592" cy="26217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1871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Часть народов СССР впервые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получила письменность. </a:t>
            </a:r>
          </a:p>
        </p:txBody>
      </p:sp>
      <p:pic>
        <p:nvPicPr>
          <p:cNvPr id="10" name="Picture 2" descr="https://upload.wikimedia.org/wikipedia/commons/2/2a/Nenets_Alphab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163" y="895089"/>
            <a:ext cx="3010595" cy="36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orientmuseum.ru/images/News/2017/naukan-children-05-21-tum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4701" y="1"/>
            <a:ext cx="7129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499982"/>
            <a:ext cx="293480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Ленинграде открылись институты народов Востока и народов Севера.</a:t>
            </a:r>
          </a:p>
        </p:txBody>
      </p:sp>
    </p:spTree>
    <p:extLst>
      <p:ext uri="{BB962C8B-B14F-4D97-AF65-F5344CB8AC3E}">
        <p14:creationId xmlns:p14="http://schemas.microsoft.com/office/powerpoint/2010/main" val="8006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94292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направлений национальной политики являлась так называемая «коренизация». </a:t>
            </a:r>
          </a:p>
        </p:txBody>
      </p:sp>
      <p:pic>
        <p:nvPicPr>
          <p:cNvPr id="10" name="Picture 2" descr="ÐÐ°ÑÑÐ¸Ð½ÐºÐ¸ Ð¿Ð¾ Ð·Ð°Ð¿ÑÐ¾ÑÑ ÑÐºÐ¾Ð»Ñ Ð² 1920 ÑÐºÑÐ°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853" y="898146"/>
            <a:ext cx="2926685" cy="36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40686"/>
            <a:ext cx="4033839" cy="1919897"/>
            <a:chOff x="358774" y="2042494"/>
            <a:chExt cx="4033839" cy="19198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42494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Термин «коренизация»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2880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Впервые появился в решениях X съезда РКП(б). Он означал «выращивание»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местных кадров, опору на коренное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население республики. </a:t>
              </a:r>
            </a:p>
          </p:txBody>
        </p:sp>
      </p:grpSp>
      <p:pic>
        <p:nvPicPr>
          <p:cNvPr id="409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010086"/>
            <a:ext cx="4392612" cy="31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434881"/>
            <a:ext cx="5692705" cy="2675774"/>
            <a:chOff x="358774" y="1723282"/>
            <a:chExt cx="5692705" cy="267577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692703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«</a:t>
              </a:r>
              <a:r>
                <a:rPr lang="ru-RU" sz="3400" dirty="0" err="1">
                  <a:solidFill>
                    <a:srgbClr val="FFDC5A"/>
                  </a:solidFill>
                  <a:latin typeface="Merriweather"/>
                </a:rPr>
                <a:t>Коренизация</a:t>
              </a:r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»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522965"/>
              <a:ext cx="5416138" cy="187609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политика, ориентированная на подготовку, выдвижение и использование в национальных республиках местных кадров для работы в государственных, общественных органах, в хозяйственных учреждениях и учреждениях культуры.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ÑÑÑÑ Ð² 19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836" y="1343988"/>
            <a:ext cx="2951164" cy="2455524"/>
          </a:xfrm>
          <a:prstGeom prst="leftArrow">
            <a:avLst>
              <a:gd name="adj1" fmla="val 100000"/>
              <a:gd name="adj2" fmla="val 258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xn--h1aagokeh.xn--p1ai/wp-content/uploads/tilda/139019/pages/503819/tild3965-3261-4537-a435-663063343964__201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70" y="0"/>
            <a:ext cx="91315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599" y="1153733"/>
            <a:ext cx="257333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1921 году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бывшей Российской империи произошли существенные изменения.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25682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2922" y="196235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1920-е годы советская власть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могла обойтись без местной интеллигенции, которую она привлекла на свою сторону. </a:t>
            </a:r>
          </a:p>
        </p:txBody>
      </p:sp>
      <p:pic>
        <p:nvPicPr>
          <p:cNvPr id="10" name="Picture 2" descr="ÐÐ½Ð±ÐµÐ»ÐºÑÐ»ÑÑ, Ð½Ð°Ð²ÑÐºÐ¾Ð²Ð°Ñ ÐºÐ°Ð¼ÑÑÑÑ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384" y="895089"/>
            <a:ext cx="2953227" cy="36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½Ð°ÑÐ¸Ð¾Ð½Ð°Ð»ÑÐ½ÑÐµ ÑÐºÐ¾Ð»Ñ Ð² ÑÑÑ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1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673106"/>
            <a:ext cx="293480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Республики имели широкие полномочия во внутренних делах, особенно в области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29569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2922" y="196235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Каждой республике предписывалось иметь свой язык. Даже самые маленькие народы получали собственные язык и письменность.</a:t>
            </a:r>
          </a:p>
        </p:txBody>
      </p:sp>
      <p:pic>
        <p:nvPicPr>
          <p:cNvPr id="10" name="Picture 2" descr="https://www.belta.by/uploads/lotus/news/000027_0ACF54C87856028B4325825F00540EDD_2932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5089"/>
            <a:ext cx="2926685" cy="36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afe-rgs.ru/uploads/posts/2017-06/1497288450_y_1ff9d37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8166" y="875059"/>
            <a:ext cx="1452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Ученики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татарской школы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в Тюменской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области 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3757106"/>
            <a:ext cx="482885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концу 1920-х годов 90 % белорусских, 94 % киргизских и почти 96 % татарских учеников обучались в начальной школе на родном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23218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Национальная политика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Рост числа национальных школ в советских республиках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044" y="2743438"/>
            <a:ext cx="2854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Поощрение использования языков этнических меньшинств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Изучение языка местного населения русскоязычными партийными работниками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47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  <p:bldP spid="9" grpId="0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2922" y="196235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Советское правительство предлагало вести официальный документооборот и издавать учебную литературу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национальных языках. </a:t>
            </a:r>
          </a:p>
        </p:txBody>
      </p:sp>
      <p:pic>
        <p:nvPicPr>
          <p:cNvPr id="7" name="Picture 2" descr="Ð£ÑÐµÐ±Ð½Ð¸Ðº Ð¿Ð¾ Ð°Ð·ÐµÑÐ±Ð°Ð¹Ð´Ð¶Ð°Ð½ÑÐºÐ¾Ð¼Ñ ÑÐ·ÑÐºÑ Ð²ÑÐµÐ¼ÑÐ½ Ð¡Ð¡Ð¡Ð  â ÑÐ¾ÑÐ¾Ð³ÑÐ°ÑÐ¸Ñ â1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83479"/>
            <a:ext cx="2908391" cy="36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2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Ð¤Ð°Ð¹Ð»:ÐÐµÑÑÐ²Ð½Ð¸ÐºÐ¸ ÐÐ(Ð±)Ð£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499982"/>
            <a:ext cx="293480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ЦИК БССР вёл документацию на белорусском языке. Аналогичная ситуация сложилась на Украине. </a:t>
            </a:r>
          </a:p>
        </p:txBody>
      </p:sp>
    </p:spTree>
    <p:extLst>
      <p:ext uri="{BB962C8B-B14F-4D97-AF65-F5344CB8AC3E}">
        <p14:creationId xmlns:p14="http://schemas.microsoft.com/office/powerpoint/2010/main" val="36984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7613" y="2128784"/>
            <a:ext cx="502761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Национальный язык стал господствующим в официальном документообороте и просвещении. </a:t>
            </a:r>
          </a:p>
        </p:txBody>
      </p:sp>
      <p:pic>
        <p:nvPicPr>
          <p:cNvPr id="10" name="Picture 2" descr="ÐÐ°ÑÑÐ¸Ð½ÐºÐ¸ Ð¿Ð¾ Ð·Ð°Ð¿ÑÐ¾ÑÑ ÐºÐ¾ÑÐµÐ½Ð¸Ð·Ð°ÑÐ¸Ñ Ð±ÑÑ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4" y="716958"/>
            <a:ext cx="2882904" cy="36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ensk, Opera. ÐÐµÐ½ÑÐº, ÐÐ¿ÑÑÐ° (1937-3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7330" y="875059"/>
            <a:ext cx="1473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Государственный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театр оперы и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балета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Белорусской ССР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057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в республиках СССР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958" y="2743438"/>
            <a:ext cx="269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Ускоренная подготовка национальных кадров через систему «национальных наборов» в вузах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044" y="2743438"/>
            <a:ext cx="2854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Складывание местной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элиты из представителей «национальных наборов»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Занятие местной элитой основных управленческих должностей в своих республиках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9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3A3D4E-2A1B-49AE-BA5B-876E7B9B0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C9DC5-16E0-47E5-84F2-269255F60E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C359F2-68B5-449C-B2CB-DC33998EF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ая выноска 28">
            <a:extLst>
              <a:ext uri="{FF2B5EF4-FFF2-40B4-BE49-F238E27FC236}">
                <a16:creationId xmlns:a16="http://schemas.microsoft.com/office/drawing/2014/main" id="{C3AE9B74-7DBE-44E6-98D3-5F65D936F3C3}"/>
              </a:ext>
            </a:extLst>
          </p:cNvPr>
          <p:cNvSpPr/>
          <p:nvPr/>
        </p:nvSpPr>
        <p:spPr>
          <a:xfrm>
            <a:off x="2398350" y="2001800"/>
            <a:ext cx="1994263" cy="569950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Российская империя </a:t>
            </a:r>
            <a:br>
              <a:rPr lang="ru-RU" sz="1400" dirty="0">
                <a:solidFill>
                  <a:srgbClr val="4E361E"/>
                </a:solidFill>
              </a:rPr>
            </a:br>
            <a:r>
              <a:rPr lang="ru-RU" sz="1400" dirty="0">
                <a:solidFill>
                  <a:srgbClr val="4E361E"/>
                </a:solidFill>
              </a:rPr>
              <a:t>в 1914 году</a:t>
            </a:r>
          </a:p>
        </p:txBody>
      </p:sp>
    </p:spTree>
    <p:extLst>
      <p:ext uri="{BB962C8B-B14F-4D97-AF65-F5344CB8AC3E}">
        <p14:creationId xmlns:p14="http://schemas.microsoft.com/office/powerpoint/2010/main" val="8521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41778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коренизации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нередко вела к ущемлению прав других народов, прежде всего русского.</a:t>
            </a:r>
          </a:p>
        </p:txBody>
      </p:sp>
      <p:pic>
        <p:nvPicPr>
          <p:cNvPr id="10" name="Picture 2" descr="https://upload.wikimedia.org/wikipedia/commons/thumb/b/b7/%D0%9F%D0%BE%D1%81%D0%B2%D1%96%D0%B4%D0%BA%D0%B0_%D1%83%D0%BA%D1%80%D0%B0%D0%B8%D0%BD%D0%B8%D0%B7%D0%B0%D1%86%D0%B8%D1%8F_1928_%D0%B3%D0%BE%D0%B4.jpg/800px-%D0%9F%D0%BE%D1%81%D0%B2%D1%96%D0%B4%D0%BA%D0%B0_%D1%83%D0%BA%D1%80%D0%B0%D0%B8%D0%BD%D0%B8%D0%B7%D0%B0%D1%86%D0%B8%D1%8F_1928_%D0%B3%D0%BE%D0%B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905707"/>
            <a:ext cx="2977979" cy="36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766" y="138907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Необходимость владеть украинским языком, чтобы занять государственные должности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0930" y="1389074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На территории республики украинский язык стал обязательным во всех учреждениях и судах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0928" y="2943900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Во всех школах было введено обязательное изучение языка, истории </a:t>
            </a:r>
            <a:br>
              <a:rPr lang="ru-RU" sz="1400" dirty="0"/>
            </a:br>
            <a:r>
              <a:rPr lang="ru-RU" sz="1400" dirty="0"/>
              <a:t>и литературы Украины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3050" y="2943901"/>
            <a:ext cx="284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Недовольство русского </a:t>
            </a:r>
            <a:br>
              <a:rPr lang="ru-RU" sz="1400" b="1" dirty="0"/>
            </a:br>
            <a:r>
              <a:rPr lang="ru-RU" sz="1400" b="1" dirty="0"/>
              <a:t>и еврейского населения, проживавшего </a:t>
            </a:r>
            <a:br>
              <a:rPr lang="ru-RU" sz="1400" b="1" dirty="0"/>
            </a:br>
            <a:r>
              <a:rPr lang="ru-RU" sz="1400" b="1" dirty="0"/>
              <a:t>на территории УССР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2792" y="174932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2792" y="328284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9658" y="2536846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«</a:t>
            </a:r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коренизации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» в УССР</a:t>
            </a:r>
          </a:p>
        </p:txBody>
      </p:sp>
    </p:spTree>
    <p:extLst>
      <p:ext uri="{BB962C8B-B14F-4D97-AF65-F5344CB8AC3E}">
        <p14:creationId xmlns:p14="http://schemas.microsoft.com/office/powerpoint/2010/main" val="28374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2.img.sputnik.by/images/103924/87/1039248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967" y="0"/>
            <a:ext cx="10903466" cy="58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6" y="1631562"/>
            <a:ext cx="620721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Потребности экономики, стремление построить социалистическое общество, враждебное окружение, историческая память народов стали предпосылками образования СССР.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9155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5572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3411775"/>
            <a:ext cx="73839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30 декабря 1922 года в Москве была подписана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Декларация об образовании Союза Советских Социалистических Республик.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Образование СССР. Национальная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41881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6" y="1770061"/>
            <a:ext cx="620721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Конституции 1924 года, в СССР произошли значительные изменения в национально-территориальном устройстве.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9155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5572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3273276"/>
            <a:ext cx="73839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коренизации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способствовала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пробуждению национального самосознания,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становлению и развитию национальных культур,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но часто приводила к ущемлению прав народов.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Образование СССР. Национальная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35499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3A3D4E-2A1B-49AE-BA5B-876E7B9B0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975" y="-1"/>
            <a:ext cx="9379975" cy="5143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31F49-4662-45B5-AFD2-1295E716EA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ая выноска 28">
            <a:extLst>
              <a:ext uri="{FF2B5EF4-FFF2-40B4-BE49-F238E27FC236}">
                <a16:creationId xmlns:a16="http://schemas.microsoft.com/office/drawing/2014/main" id="{933B5562-F851-495F-AB4B-650E2556EAE3}"/>
              </a:ext>
            </a:extLst>
          </p:cNvPr>
          <p:cNvSpPr/>
          <p:nvPr/>
        </p:nvSpPr>
        <p:spPr>
          <a:xfrm>
            <a:off x="3099251" y="1982549"/>
            <a:ext cx="1068148" cy="370716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РСФСР</a:t>
            </a:r>
          </a:p>
        </p:txBody>
      </p:sp>
      <p:sp>
        <p:nvSpPr>
          <p:cNvPr id="7" name="Прямоугольная выноска 28">
            <a:extLst>
              <a:ext uri="{FF2B5EF4-FFF2-40B4-BE49-F238E27FC236}">
                <a16:creationId xmlns:a16="http://schemas.microsoft.com/office/drawing/2014/main" id="{5C24AD99-132B-40A6-8DE0-F335F609B40B}"/>
              </a:ext>
            </a:extLst>
          </p:cNvPr>
          <p:cNvSpPr/>
          <p:nvPr/>
        </p:nvSpPr>
        <p:spPr>
          <a:xfrm>
            <a:off x="1844208" y="2649300"/>
            <a:ext cx="730697" cy="281873"/>
          </a:xfrm>
          <a:prstGeom prst="wedgeRectCallout">
            <a:avLst>
              <a:gd name="adj1" fmla="val -100259"/>
              <a:gd name="adj2" fmla="val 8343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УССР</a:t>
            </a:r>
          </a:p>
        </p:txBody>
      </p:sp>
      <p:sp>
        <p:nvSpPr>
          <p:cNvPr id="9" name="Прямоугольная выноска 28">
            <a:extLst>
              <a:ext uri="{FF2B5EF4-FFF2-40B4-BE49-F238E27FC236}">
                <a16:creationId xmlns:a16="http://schemas.microsoft.com/office/drawing/2014/main" id="{99A52A06-1DD0-4FD6-BB53-2E00ECEEEDF0}"/>
              </a:ext>
            </a:extLst>
          </p:cNvPr>
          <p:cNvSpPr/>
          <p:nvPr/>
        </p:nvSpPr>
        <p:spPr>
          <a:xfrm>
            <a:off x="1643191" y="2187029"/>
            <a:ext cx="730697" cy="281873"/>
          </a:xfrm>
          <a:prstGeom prst="wedgeRectCallout">
            <a:avLst>
              <a:gd name="adj1" fmla="val -122523"/>
              <a:gd name="adj2" fmla="val 12125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E8245642-051A-4CAB-AE7E-5446FE3250D0}"/>
              </a:ext>
            </a:extLst>
          </p:cNvPr>
          <p:cNvSpPr/>
          <p:nvPr/>
        </p:nvSpPr>
        <p:spPr>
          <a:xfrm>
            <a:off x="2373888" y="3949310"/>
            <a:ext cx="1189767" cy="200128"/>
          </a:xfrm>
          <a:prstGeom prst="wedgeRectCallout">
            <a:avLst>
              <a:gd name="adj1" fmla="val -70744"/>
              <a:gd name="adj2" fmla="val -2549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Азербайджан</a:t>
            </a:r>
          </a:p>
        </p:txBody>
      </p:sp>
      <p:sp>
        <p:nvSpPr>
          <p:cNvPr id="11" name="Прямоугольная выноска 28">
            <a:extLst>
              <a:ext uri="{FF2B5EF4-FFF2-40B4-BE49-F238E27FC236}">
                <a16:creationId xmlns:a16="http://schemas.microsoft.com/office/drawing/2014/main" id="{8EDED652-33EC-4971-AE69-9EFC7E4446CD}"/>
              </a:ext>
            </a:extLst>
          </p:cNvPr>
          <p:cNvSpPr/>
          <p:nvPr/>
        </p:nvSpPr>
        <p:spPr>
          <a:xfrm>
            <a:off x="587215" y="3405846"/>
            <a:ext cx="730697" cy="200128"/>
          </a:xfrm>
          <a:prstGeom prst="wedgeRectCallout">
            <a:avLst>
              <a:gd name="adj1" fmla="val 126118"/>
              <a:gd name="adj2" fmla="val -3369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 Грузия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DAA92562-F9DC-4218-9629-EA611B6C55FE}"/>
              </a:ext>
            </a:extLst>
          </p:cNvPr>
          <p:cNvSpPr/>
          <p:nvPr/>
        </p:nvSpPr>
        <p:spPr>
          <a:xfrm>
            <a:off x="638973" y="3949310"/>
            <a:ext cx="883098" cy="200128"/>
          </a:xfrm>
          <a:prstGeom prst="wedgeRectCallout">
            <a:avLst>
              <a:gd name="adj1" fmla="val 100227"/>
              <a:gd name="adj2" fmla="val -2463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 Армения</a:t>
            </a:r>
          </a:p>
        </p:txBody>
      </p:sp>
      <p:sp>
        <p:nvSpPr>
          <p:cNvPr id="13" name="Прямоугольная выноска 28">
            <a:extLst>
              <a:ext uri="{FF2B5EF4-FFF2-40B4-BE49-F238E27FC236}">
                <a16:creationId xmlns:a16="http://schemas.microsoft.com/office/drawing/2014/main" id="{9212DD47-750B-42DE-A787-7E59818BC966}"/>
              </a:ext>
            </a:extLst>
          </p:cNvPr>
          <p:cNvSpPr/>
          <p:nvPr/>
        </p:nvSpPr>
        <p:spPr>
          <a:xfrm>
            <a:off x="4885509" y="1520994"/>
            <a:ext cx="1472246" cy="370716"/>
          </a:xfrm>
          <a:prstGeom prst="wedgeRectCallout">
            <a:avLst>
              <a:gd name="adj1" fmla="val 101489"/>
              <a:gd name="adj2" fmla="val 9743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Дальневосточная республика</a:t>
            </a:r>
          </a:p>
        </p:txBody>
      </p:sp>
      <p:sp>
        <p:nvSpPr>
          <p:cNvPr id="14" name="Прямоугольная выноска 28">
            <a:extLst>
              <a:ext uri="{FF2B5EF4-FFF2-40B4-BE49-F238E27FC236}">
                <a16:creationId xmlns:a16="http://schemas.microsoft.com/office/drawing/2014/main" id="{424567E5-4A94-4B5D-A48C-E71299779804}"/>
              </a:ext>
            </a:extLst>
          </p:cNvPr>
          <p:cNvSpPr/>
          <p:nvPr/>
        </p:nvSpPr>
        <p:spPr>
          <a:xfrm>
            <a:off x="3116081" y="2931173"/>
            <a:ext cx="730697" cy="281873"/>
          </a:xfrm>
          <a:prstGeom prst="wedgeRectCallout">
            <a:avLst>
              <a:gd name="adj1" fmla="val -122523"/>
              <a:gd name="adj2" fmla="val 12125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ХНСР</a:t>
            </a:r>
          </a:p>
        </p:txBody>
      </p:sp>
      <p:sp>
        <p:nvSpPr>
          <p:cNvPr id="15" name="Прямоугольная выноска 28">
            <a:extLst>
              <a:ext uri="{FF2B5EF4-FFF2-40B4-BE49-F238E27FC236}">
                <a16:creationId xmlns:a16="http://schemas.microsoft.com/office/drawing/2014/main" id="{824EE0C0-CB10-4C58-AB75-C86B498E5D9E}"/>
              </a:ext>
            </a:extLst>
          </p:cNvPr>
          <p:cNvSpPr/>
          <p:nvPr/>
        </p:nvSpPr>
        <p:spPr>
          <a:xfrm>
            <a:off x="3846778" y="3465037"/>
            <a:ext cx="730697" cy="281873"/>
          </a:xfrm>
          <a:prstGeom prst="wedgeRectCallout">
            <a:avLst>
              <a:gd name="adj1" fmla="val -140949"/>
              <a:gd name="adj2" fmla="val 1776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БНСР</a:t>
            </a:r>
          </a:p>
        </p:txBody>
      </p:sp>
    </p:spTree>
    <p:extLst>
      <p:ext uri="{BB962C8B-B14F-4D97-AF65-F5344CB8AC3E}">
        <p14:creationId xmlns:p14="http://schemas.microsoft.com/office/powerpoint/2010/main" val="34010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3A3D4E-2A1B-49AE-BA5B-876E7B9B0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5" name="Прямоугольная выноска 28">
            <a:extLst>
              <a:ext uri="{FF2B5EF4-FFF2-40B4-BE49-F238E27FC236}">
                <a16:creationId xmlns:a16="http://schemas.microsoft.com/office/drawing/2014/main" id="{933B5562-F851-495F-AB4B-650E2556EAE3}"/>
              </a:ext>
            </a:extLst>
          </p:cNvPr>
          <p:cNvSpPr/>
          <p:nvPr/>
        </p:nvSpPr>
        <p:spPr>
          <a:xfrm>
            <a:off x="5514582" y="1893029"/>
            <a:ext cx="1068148" cy="370716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РСФСР</a:t>
            </a:r>
          </a:p>
        </p:txBody>
      </p:sp>
      <p:sp>
        <p:nvSpPr>
          <p:cNvPr id="7" name="Прямоугольная выноска 28">
            <a:extLst>
              <a:ext uri="{FF2B5EF4-FFF2-40B4-BE49-F238E27FC236}">
                <a16:creationId xmlns:a16="http://schemas.microsoft.com/office/drawing/2014/main" id="{5C24AD99-132B-40A6-8DE0-F335F609B40B}"/>
              </a:ext>
            </a:extLst>
          </p:cNvPr>
          <p:cNvSpPr/>
          <p:nvPr/>
        </p:nvSpPr>
        <p:spPr>
          <a:xfrm>
            <a:off x="5058491" y="3024240"/>
            <a:ext cx="730697" cy="281873"/>
          </a:xfrm>
          <a:prstGeom prst="wedgeRectCallout">
            <a:avLst>
              <a:gd name="adj1" fmla="val -100259"/>
              <a:gd name="adj2" fmla="val 8343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УССР</a:t>
            </a:r>
          </a:p>
        </p:txBody>
      </p:sp>
      <p:sp>
        <p:nvSpPr>
          <p:cNvPr id="9" name="Прямоугольная выноска 28">
            <a:extLst>
              <a:ext uri="{FF2B5EF4-FFF2-40B4-BE49-F238E27FC236}">
                <a16:creationId xmlns:a16="http://schemas.microsoft.com/office/drawing/2014/main" id="{99A52A06-1DD0-4FD6-BB53-2E00ECEEEDF0}"/>
              </a:ext>
            </a:extLst>
          </p:cNvPr>
          <p:cNvSpPr/>
          <p:nvPr/>
        </p:nvSpPr>
        <p:spPr>
          <a:xfrm>
            <a:off x="4386039" y="2345853"/>
            <a:ext cx="730697" cy="281873"/>
          </a:xfrm>
          <a:prstGeom prst="wedgeRectCallout">
            <a:avLst>
              <a:gd name="adj1" fmla="val -122523"/>
              <a:gd name="adj2" fmla="val 12125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БССР</a:t>
            </a:r>
          </a:p>
        </p:txBody>
      </p:sp>
      <p:sp>
        <p:nvSpPr>
          <p:cNvPr id="10" name="Прямоугольная выноска 28">
            <a:extLst>
              <a:ext uri="{FF2B5EF4-FFF2-40B4-BE49-F238E27FC236}">
                <a16:creationId xmlns:a16="http://schemas.microsoft.com/office/drawing/2014/main" id="{E8245642-051A-4CAB-AE7E-5446FE3250D0}"/>
              </a:ext>
            </a:extLst>
          </p:cNvPr>
          <p:cNvSpPr/>
          <p:nvPr/>
        </p:nvSpPr>
        <p:spPr>
          <a:xfrm>
            <a:off x="4090948" y="1845105"/>
            <a:ext cx="824419" cy="200128"/>
          </a:xfrm>
          <a:prstGeom prst="wedgeRectCallout">
            <a:avLst>
              <a:gd name="adj1" fmla="val -115110"/>
              <a:gd name="adj2" fmla="val 668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Эстония</a:t>
            </a:r>
          </a:p>
        </p:txBody>
      </p:sp>
      <p:sp>
        <p:nvSpPr>
          <p:cNvPr id="11" name="Прямоугольная выноска 28">
            <a:extLst>
              <a:ext uri="{FF2B5EF4-FFF2-40B4-BE49-F238E27FC236}">
                <a16:creationId xmlns:a16="http://schemas.microsoft.com/office/drawing/2014/main" id="{8EDED652-33EC-4971-AE69-9EFC7E4446CD}"/>
              </a:ext>
            </a:extLst>
          </p:cNvPr>
          <p:cNvSpPr/>
          <p:nvPr/>
        </p:nvSpPr>
        <p:spPr>
          <a:xfrm>
            <a:off x="1706861" y="2535090"/>
            <a:ext cx="730697" cy="200128"/>
          </a:xfrm>
          <a:prstGeom prst="wedgeRectCallout">
            <a:avLst>
              <a:gd name="adj1" fmla="val 171822"/>
              <a:gd name="adj2" fmla="val -495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Литва</a:t>
            </a:r>
          </a:p>
        </p:txBody>
      </p:sp>
      <p:sp>
        <p:nvSpPr>
          <p:cNvPr id="12" name="Прямоугольная выноска 28">
            <a:extLst>
              <a:ext uri="{FF2B5EF4-FFF2-40B4-BE49-F238E27FC236}">
                <a16:creationId xmlns:a16="http://schemas.microsoft.com/office/drawing/2014/main" id="{DAA92562-F9DC-4218-9629-EA611B6C55FE}"/>
              </a:ext>
            </a:extLst>
          </p:cNvPr>
          <p:cNvSpPr/>
          <p:nvPr/>
        </p:nvSpPr>
        <p:spPr>
          <a:xfrm>
            <a:off x="1937623" y="2163681"/>
            <a:ext cx="804311" cy="200128"/>
          </a:xfrm>
          <a:prstGeom prst="wedgeRectCallout">
            <a:avLst>
              <a:gd name="adj1" fmla="val 110113"/>
              <a:gd name="adj2" fmla="val 5164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Латвия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55B233-7630-4029-A94E-C153F325C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ая выноска 28">
            <a:extLst>
              <a:ext uri="{FF2B5EF4-FFF2-40B4-BE49-F238E27FC236}">
                <a16:creationId xmlns:a16="http://schemas.microsoft.com/office/drawing/2014/main" id="{C8E66950-E3B6-4198-8F13-B6FB355091B5}"/>
              </a:ext>
            </a:extLst>
          </p:cNvPr>
          <p:cNvSpPr/>
          <p:nvPr/>
        </p:nvSpPr>
        <p:spPr>
          <a:xfrm>
            <a:off x="4338204" y="677588"/>
            <a:ext cx="1052780" cy="200128"/>
          </a:xfrm>
          <a:prstGeom prst="wedgeRectCallout">
            <a:avLst>
              <a:gd name="adj1" fmla="val -109599"/>
              <a:gd name="adj2" fmla="val 9467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Финляндия</a:t>
            </a:r>
          </a:p>
        </p:txBody>
      </p:sp>
      <p:sp>
        <p:nvSpPr>
          <p:cNvPr id="18" name="Прямоугольная выноска 28">
            <a:extLst>
              <a:ext uri="{FF2B5EF4-FFF2-40B4-BE49-F238E27FC236}">
                <a16:creationId xmlns:a16="http://schemas.microsoft.com/office/drawing/2014/main" id="{651F9681-3AC4-412F-9802-73B9216838FC}"/>
              </a:ext>
            </a:extLst>
          </p:cNvPr>
          <p:cNvSpPr/>
          <p:nvPr/>
        </p:nvSpPr>
        <p:spPr>
          <a:xfrm>
            <a:off x="1598212" y="3105985"/>
            <a:ext cx="828899" cy="200128"/>
          </a:xfrm>
          <a:prstGeom prst="wedgeRectCallout">
            <a:avLst>
              <a:gd name="adj1" fmla="val 171822"/>
              <a:gd name="adj2" fmla="val -495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200" dirty="0">
                <a:solidFill>
                  <a:srgbClr val="4E361E"/>
                </a:solidFill>
              </a:rPr>
              <a:t>Польша </a:t>
            </a:r>
          </a:p>
        </p:txBody>
      </p:sp>
    </p:spTree>
    <p:extLst>
      <p:ext uri="{BB962C8B-B14F-4D97-AF65-F5344CB8AC3E}">
        <p14:creationId xmlns:p14="http://schemas.microsoft.com/office/powerpoint/2010/main" val="36343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4950" y="1818353"/>
            <a:ext cx="5841571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советских республиках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сформировались свои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органы власти, действовали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 конституции.</a:t>
            </a:r>
          </a:p>
        </p:txBody>
      </p:sp>
      <p:pic>
        <p:nvPicPr>
          <p:cNvPr id="10" name="Picture 2" descr="ÐÐ°ÑÑÐ¸Ð½ÐºÐ¸ Ð¿Ð¾ Ð·Ð°Ð¿ÑÐ¾ÑÑ ÐÐ¾Ð½ÑÑÐ¸ÑÑÑÐ¸Ñ Ð£ÐºÑÐ°Ð¸Ð½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126" y="895089"/>
            <a:ext cx="2937412" cy="33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Экран (16:9)</PresentationFormat>
  <Paragraphs>273</Paragraphs>
  <Slides>64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72" baseType="lpstr">
      <vt:lpstr>Merriweather</vt:lpstr>
      <vt:lpstr>Roboto Slab</vt:lpstr>
      <vt:lpstr>Roboto</vt:lpstr>
      <vt:lpstr>Arial</vt:lpstr>
      <vt:lpstr>Calibri</vt:lpstr>
      <vt:lpstr>1_Тема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2019-04-16T12:22:37Z</dcterms:created>
  <dcterms:modified xsi:type="dcterms:W3CDTF">2019-04-19T15:44:21Z</dcterms:modified>
</cp:coreProperties>
</file>