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16" r:id="rId2"/>
    <p:sldMasterId id="2147483828" r:id="rId3"/>
    <p:sldMasterId id="2147483840" r:id="rId4"/>
  </p:sldMasterIdLst>
  <p:notesMasterIdLst>
    <p:notesMasterId r:id="rId78"/>
  </p:notesMasterIdLst>
  <p:sldIdLst>
    <p:sldId id="257" r:id="rId5"/>
    <p:sldId id="488" r:id="rId6"/>
    <p:sldId id="490" r:id="rId7"/>
    <p:sldId id="304" r:id="rId8"/>
    <p:sldId id="491" r:id="rId9"/>
    <p:sldId id="366" r:id="rId10"/>
    <p:sldId id="265" r:id="rId11"/>
    <p:sldId id="494" r:id="rId12"/>
    <p:sldId id="433" r:id="rId13"/>
    <p:sldId id="496" r:id="rId14"/>
    <p:sldId id="497" r:id="rId15"/>
    <p:sldId id="495" r:id="rId16"/>
    <p:sldId id="550" r:id="rId17"/>
    <p:sldId id="500" r:id="rId18"/>
    <p:sldId id="363" r:id="rId19"/>
    <p:sldId id="501" r:id="rId20"/>
    <p:sldId id="503" r:id="rId21"/>
    <p:sldId id="308" r:id="rId22"/>
    <p:sldId id="505" r:id="rId23"/>
    <p:sldId id="504" r:id="rId24"/>
    <p:sldId id="506" r:id="rId25"/>
    <p:sldId id="509" r:id="rId26"/>
    <p:sldId id="507" r:id="rId27"/>
    <p:sldId id="508" r:id="rId28"/>
    <p:sldId id="511" r:id="rId29"/>
    <p:sldId id="297" r:id="rId30"/>
    <p:sldId id="549" r:id="rId31"/>
    <p:sldId id="499" r:id="rId32"/>
    <p:sldId id="514" r:id="rId33"/>
    <p:sldId id="515" r:id="rId34"/>
    <p:sldId id="516" r:id="rId35"/>
    <p:sldId id="489" r:id="rId36"/>
    <p:sldId id="517" r:id="rId37"/>
    <p:sldId id="430" r:id="rId38"/>
    <p:sldId id="510" r:id="rId39"/>
    <p:sldId id="518" r:id="rId40"/>
    <p:sldId id="551" r:id="rId41"/>
    <p:sldId id="519" r:id="rId42"/>
    <p:sldId id="513" r:id="rId43"/>
    <p:sldId id="523" r:id="rId44"/>
    <p:sldId id="521" r:id="rId45"/>
    <p:sldId id="475" r:id="rId46"/>
    <p:sldId id="524" r:id="rId47"/>
    <p:sldId id="522" r:id="rId48"/>
    <p:sldId id="520" r:id="rId49"/>
    <p:sldId id="525" r:id="rId50"/>
    <p:sldId id="526" r:id="rId51"/>
    <p:sldId id="527" r:id="rId52"/>
    <p:sldId id="473" r:id="rId53"/>
    <p:sldId id="295" r:id="rId54"/>
    <p:sldId id="377" r:id="rId55"/>
    <p:sldId id="528" r:id="rId56"/>
    <p:sldId id="529" r:id="rId57"/>
    <p:sldId id="530" r:id="rId58"/>
    <p:sldId id="532" r:id="rId59"/>
    <p:sldId id="533" r:id="rId60"/>
    <p:sldId id="531" r:id="rId61"/>
    <p:sldId id="534" r:id="rId62"/>
    <p:sldId id="535" r:id="rId63"/>
    <p:sldId id="537" r:id="rId64"/>
    <p:sldId id="536" r:id="rId65"/>
    <p:sldId id="540" r:id="rId66"/>
    <p:sldId id="539" r:id="rId67"/>
    <p:sldId id="541" r:id="rId68"/>
    <p:sldId id="542" r:id="rId69"/>
    <p:sldId id="544" r:id="rId70"/>
    <p:sldId id="545" r:id="rId71"/>
    <p:sldId id="479" r:id="rId72"/>
    <p:sldId id="547" r:id="rId73"/>
    <p:sldId id="548" r:id="rId74"/>
    <p:sldId id="486" r:id="rId75"/>
    <p:sldId id="464" r:id="rId76"/>
    <p:sldId id="493" r:id="rId7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Merriweather" panose="00000500000000000000" pitchFamily="2" charset="-52"/>
      <p:regular r:id="rId83"/>
      <p:bold r:id="rId84"/>
      <p:italic r:id="rId85"/>
      <p:boldItalic r:id="rId86"/>
    </p:embeddedFont>
    <p:embeddedFont>
      <p:font typeface="Roboto" panose="02000000000000000000" pitchFamily="2" charset="0"/>
      <p:regular r:id="rId87"/>
      <p:bold r:id="rId88"/>
      <p:italic r:id="rId89"/>
      <p:boldItalic r:id="rId90"/>
    </p:embeddedFont>
    <p:embeddedFont>
      <p:font typeface="Roboto Slab" pitchFamily="2" charset="0"/>
      <p:regular r:id="rId91"/>
      <p:bold r:id="rId9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741"/>
    <a:srgbClr val="6D6D6D"/>
    <a:srgbClr val="A6A608"/>
    <a:srgbClr val="A6A617"/>
    <a:srgbClr val="A7A717"/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76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59"/>
        <p:guide pos="2064"/>
        <p:guide pos="3696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98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74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14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1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922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9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36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96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91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3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35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06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763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19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95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892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20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15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3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388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0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30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29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44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663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85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1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64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988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838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487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77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46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321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35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8676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672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382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870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16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401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83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7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579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74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83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9112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551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437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431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782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981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019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15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10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647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3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649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070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564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171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549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133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652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17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4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362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9042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119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58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55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7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gif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-fotki.yandex.ru/get/5005/14124454.2d1/0_9e39a_e92cf268_or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751" y="376238"/>
            <a:ext cx="8693862" cy="43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Экономический и политический кризис начала 1920-х годов. Переход к нэпу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5" y="1"/>
            <a:ext cx="9148726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26" y="-3286"/>
            <a:ext cx="8696664" cy="5150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0806" y="1326858"/>
            <a:ext cx="2702924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итогам Гражданской войны Российское государство понесло большие территориальные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людские потери.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7599746" y="1855046"/>
            <a:ext cx="1318223" cy="716703"/>
          </a:xfrm>
          <a:prstGeom prst="wedgeRectCallout">
            <a:avLst>
              <a:gd name="adj1" fmla="val -21721"/>
              <a:gd name="adj2" fmla="val 3955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Российская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 империя 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 1914 году</a:t>
            </a:r>
          </a:p>
        </p:txBody>
      </p:sp>
    </p:spTree>
    <p:extLst>
      <p:ext uri="{BB962C8B-B14F-4D97-AF65-F5344CB8AC3E}">
        <p14:creationId xmlns:p14="http://schemas.microsoft.com/office/powerpoint/2010/main" val="20484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5" y="1"/>
            <a:ext cx="9148726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7599746" y="1855046"/>
            <a:ext cx="1318223" cy="716703"/>
          </a:xfrm>
          <a:prstGeom prst="wedgeRectCallout">
            <a:avLst>
              <a:gd name="adj1" fmla="val -21721"/>
              <a:gd name="adj2" fmla="val 3955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Российская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 республика 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 1918 году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0806" y="1326858"/>
            <a:ext cx="2702924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итогам Гражданской войны Российское государство понесло большие территориальные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людские потери.</a:t>
            </a:r>
          </a:p>
        </p:txBody>
      </p:sp>
    </p:spTree>
    <p:extLst>
      <p:ext uri="{BB962C8B-B14F-4D97-AF65-F5344CB8AC3E}">
        <p14:creationId xmlns:p14="http://schemas.microsoft.com/office/powerpoint/2010/main" val="1963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3736203" y="1494300"/>
            <a:ext cx="8781" cy="2872434"/>
          </a:xfrm>
          <a:prstGeom prst="straightConnector1">
            <a:avLst/>
          </a:prstGeom>
          <a:ln w="31750" cap="rnd">
            <a:solidFill>
              <a:srgbClr val="A6A617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744984" y="4366736"/>
            <a:ext cx="3016266" cy="6895"/>
          </a:xfrm>
          <a:prstGeom prst="straightConnector1">
            <a:avLst/>
          </a:prstGeom>
          <a:ln w="31750" cap="rnd">
            <a:solidFill>
              <a:srgbClr val="A6A617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 rot="16200000">
            <a:off x="1262177" y="2801878"/>
            <a:ext cx="32985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Количество жителей (млн чел.)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736203" y="4502305"/>
            <a:ext cx="31453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Годы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45147" y="4448623"/>
            <a:ext cx="5696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1914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753673" y="4448623"/>
            <a:ext cx="594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1921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121613" y="4178824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100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112832" y="2909762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150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121614" y="1684232"/>
            <a:ext cx="6332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200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5400000" flipH="1" flipV="1">
            <a:off x="3822571" y="3007855"/>
            <a:ext cx="2242" cy="170807"/>
          </a:xfrm>
          <a:prstGeom prst="line">
            <a:avLst/>
          </a:prstGeom>
          <a:ln w="38100">
            <a:solidFill>
              <a:srgbClr val="A6A61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32" idx="3"/>
          </p:cNvCxnSpPr>
          <p:nvPr/>
        </p:nvCxnSpPr>
        <p:spPr>
          <a:xfrm flipV="1">
            <a:off x="3754818" y="1820489"/>
            <a:ext cx="142577" cy="2243"/>
          </a:xfrm>
          <a:prstGeom prst="line">
            <a:avLst/>
          </a:prstGeom>
          <a:ln w="38100">
            <a:solidFill>
              <a:srgbClr val="A6A61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326538" y="2407084"/>
            <a:ext cx="406884" cy="1952084"/>
          </a:xfrm>
          <a:prstGeom prst="rect">
            <a:avLst/>
          </a:prstGeom>
          <a:solidFill>
            <a:srgbClr val="A6A608"/>
          </a:solidFill>
          <a:ln>
            <a:solidFill>
              <a:srgbClr val="A6A6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4218294" y="2423000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178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847668" y="3660993"/>
            <a:ext cx="406884" cy="698175"/>
          </a:xfrm>
          <a:prstGeom prst="rect">
            <a:avLst/>
          </a:prstGeom>
          <a:solidFill>
            <a:srgbClr val="A6A608"/>
          </a:solidFill>
          <a:ln>
            <a:solidFill>
              <a:srgbClr val="A6A6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739423" y="3660993"/>
            <a:ext cx="623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135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Демографические последствия Гражданской войны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9" grpId="0"/>
      <p:bldP spid="30" grpId="0"/>
      <p:bldP spid="31" grpId="0"/>
      <p:bldP spid="32" grpId="0"/>
      <p:bldP spid="7" grpId="0" animBg="1"/>
      <p:bldP spid="57" grpId="0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814268" y="2920447"/>
            <a:ext cx="2734882" cy="779138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14268" y="1618089"/>
            <a:ext cx="2734882" cy="779138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3"/>
            <a:endCxn id="17" idx="1"/>
          </p:cNvCxnSpPr>
          <p:nvPr/>
        </p:nvCxnSpPr>
        <p:spPr>
          <a:xfrm flipV="1">
            <a:off x="4341887" y="2007658"/>
            <a:ext cx="472381" cy="6511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9" idx="3"/>
            <a:endCxn id="22" idx="1"/>
          </p:cNvCxnSpPr>
          <p:nvPr/>
        </p:nvCxnSpPr>
        <p:spPr>
          <a:xfrm>
            <a:off x="4341887" y="2658838"/>
            <a:ext cx="472381" cy="65117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14268" y="1743202"/>
            <a:ext cx="273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Были упразднены товарно-денежные отношения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2720" y="3048406"/>
            <a:ext cx="249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Продовольствие изымалось у крестьян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83059" y="2150918"/>
            <a:ext cx="2358828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98114" y="2397227"/>
            <a:ext cx="2328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Экономика РСФСР натурализовалась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Итоги политики военного коммунизма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5" grpId="0"/>
      <p:bldP spid="24" grpId="0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42960" y="2598179"/>
            <a:ext cx="3021164" cy="710571"/>
          </a:xfrm>
          <a:prstGeom prst="roundRect">
            <a:avLst/>
          </a:prstGeom>
          <a:noFill/>
          <a:ln w="15875" cap="rnd">
            <a:solidFill>
              <a:srgbClr val="6D6D6D"/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86857" y="2446342"/>
            <a:ext cx="2180543" cy="1015839"/>
          </a:xfrm>
          <a:prstGeom prst="roundRect">
            <a:avLst/>
          </a:prstGeom>
          <a:noFill/>
          <a:ln w="15875">
            <a:solidFill>
              <a:srgbClr val="B7B741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775" y="1577507"/>
            <a:ext cx="2997354" cy="705364"/>
          </a:xfrm>
          <a:prstGeom prst="roundRect">
            <a:avLst/>
          </a:prstGeom>
          <a:noFill/>
          <a:ln w="15875" cap="rnd">
            <a:solidFill>
              <a:srgbClr val="6D6D6D"/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1989" y="2584132"/>
            <a:ext cx="2166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Массовый голод</a:t>
            </a:r>
          </a:p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 в европейской части России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4318" y="2446342"/>
            <a:ext cx="2180544" cy="1015839"/>
          </a:xfrm>
          <a:prstGeom prst="roundRect">
            <a:avLst/>
          </a:prstGeom>
          <a:noFill/>
          <a:ln w="15875">
            <a:solidFill>
              <a:srgbClr val="B7B741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7306" y="2584132"/>
            <a:ext cx="2210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Около 5 миллионов человеческих жертв </a:t>
            </a:r>
          </a:p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за 1921–1922 годы </a:t>
            </a:r>
          </a:p>
        </p:txBody>
      </p:sp>
      <p:cxnSp>
        <p:nvCxnSpPr>
          <p:cNvPr id="18" name="Скругленная соединительная линия 17"/>
          <p:cNvCxnSpPr>
            <a:stCxn id="29" idx="3"/>
            <a:endCxn id="19" idx="1"/>
          </p:cNvCxnSpPr>
          <p:nvPr/>
        </p:nvCxnSpPr>
        <p:spPr>
          <a:xfrm>
            <a:off x="5867400" y="2954262"/>
            <a:ext cx="30691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Демографические последствия Гражданской войны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  <p:cxnSp>
        <p:nvCxnSpPr>
          <p:cNvPr id="21" name="Скругленная соединительная линия 20"/>
          <p:cNvCxnSpPr>
            <a:stCxn id="29" idx="1"/>
            <a:endCxn id="26" idx="3"/>
          </p:cNvCxnSpPr>
          <p:nvPr/>
        </p:nvCxnSpPr>
        <p:spPr>
          <a:xfrm rot="10800000">
            <a:off x="3364125" y="1931296"/>
            <a:ext cx="322733" cy="102296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stCxn id="31" idx="3"/>
            <a:endCxn id="29" idx="1"/>
          </p:cNvCxnSpPr>
          <p:nvPr/>
        </p:nvCxnSpPr>
        <p:spPr>
          <a:xfrm flipV="1">
            <a:off x="3356129" y="2954262"/>
            <a:ext cx="330728" cy="102555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8775" y="3624856"/>
            <a:ext cx="2997354" cy="709928"/>
          </a:xfrm>
          <a:prstGeom prst="roundRect">
            <a:avLst/>
          </a:prstGeom>
          <a:noFill/>
          <a:ln w="15875" cap="rnd">
            <a:solidFill>
              <a:srgbClr val="6D6D6D"/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4018" y="3720225"/>
            <a:ext cx="281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Жёсткая засуха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 1921 году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46" name="Скругленная соединительная линия 45"/>
          <p:cNvCxnSpPr>
            <a:stCxn id="29" idx="1"/>
            <a:endCxn id="22" idx="3"/>
          </p:cNvCxnSpPr>
          <p:nvPr/>
        </p:nvCxnSpPr>
        <p:spPr>
          <a:xfrm flipH="1" flipV="1">
            <a:off x="3364124" y="2953465"/>
            <a:ext cx="322733" cy="797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4574" y="1669685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Упразднение товарно-денежных отношений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579" y="268536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Изъятие у крестьян продовольствия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/>
      <p:bldP spid="19" grpId="0" animBg="1"/>
      <p:bldP spid="20" grpId="0"/>
      <p:bldP spid="31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3091" y="2588046"/>
            <a:ext cx="5150909" cy="255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ÑÑÑÐ°Ð²ÐºÐ° ÐÐ°ÑÑÐ¸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3460465" cy="258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ÑÐ°ÑÐ½ÑÐ¹ Ð¸ Ð±ÐµÐ»ÑÐ¹ ÑÐµÑÑÐ¾Ñ â ÑÑÐ°Ð²Ð½ÐµÐ½Ð¸Ðµ Ð³ÑÐ°Ð¶Ð´Ð°Ð½ÑÐºÐ°Ñ Ð²Ð¾Ð¹Ð½Ð°, Ð³ÑÐ°Ð¶Ð´Ð°Ð½ÑÐºÐ°Ñ Ð²Ð¾Ð¹Ð½Ð° Ð² Ð Ð¾ÑÑÐ¸Ð¸, Ð¸ÑÑÐ¾ÑÐ¸Ñ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88046"/>
            <a:ext cx="3993091" cy="255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4800" y="1"/>
            <a:ext cx="3814045" cy="258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67" y="0"/>
            <a:ext cx="1982333" cy="25880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04FC0C-B34F-4FDE-9B09-FED9C9B958EF}"/>
              </a:ext>
            </a:extLst>
          </p:cNvPr>
          <p:cNvSpPr txBox="1"/>
          <p:nvPr/>
        </p:nvSpPr>
        <p:spPr>
          <a:xfrm>
            <a:off x="0" y="3972860"/>
            <a:ext cx="393824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 период с 1917 по 1921 год в России погибло от 10 до 15 миллионов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14711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Около 2 миллионов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 человек эмигрировали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из России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4530" y="2743438"/>
            <a:ext cx="2674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Уехали наиболее образованные представители российского общества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Произошло падение культурного уровня населения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Демографические последствия Гражданской войны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3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upload.wikimedia.org/wikipedia/ru/a/a7/Odessa_evacuation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81222" y="38894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381222" y="965776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Эвакуация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из Одессы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в 1920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682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Среди эмигрантов было много высококвалифицированных специалистов, которые могли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 помочь государству возобновить промышленное производство.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412" t="24685" r="6603" b="9180"/>
          <a:stretch/>
        </p:blipFill>
        <p:spPr>
          <a:xfrm>
            <a:off x="358775" y="655042"/>
            <a:ext cx="2908303" cy="382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чудовищной демографической ситуацией, которая сложилась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послевоенное время, тесно связано одно из важнейших экономических последствий Гражданской войны. </a:t>
            </a:r>
          </a:p>
        </p:txBody>
      </p:sp>
      <p:pic>
        <p:nvPicPr>
          <p:cNvPr id="10" name="Picture 2" descr="https://img-fotki.yandex.ru/get/58191/14124454.2d1/0_9e3a5_7b7d46d1_ori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5041"/>
            <a:ext cx="2917825" cy="382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54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6250" y="376239"/>
            <a:ext cx="7118349" cy="3271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«Тут проявилась стихия мелкобуржуазная, </a:t>
            </a:r>
          </a:p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анархическая, с лозунгами свободной </a:t>
            </a:r>
          </a:p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торговли и всегда направленная против </a:t>
            </a:r>
          </a:p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диктатуры пролетариата. </a:t>
            </a:r>
          </a:p>
          <a:p>
            <a:pPr defTabSz="685766">
              <a:lnSpc>
                <a:spcPct val="114000"/>
              </a:lnSpc>
            </a:pPr>
            <a:endParaRPr lang="ru-RU" sz="105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И это настроение сказалось на пролетариате</a:t>
            </a:r>
          </a:p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очень широко. Оно сказалось на предприятиях</a:t>
            </a:r>
          </a:p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Москвы, оно сказалось на предприятиях </a:t>
            </a:r>
          </a:p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в целом ряде пунктов провинции».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46250" y="3918391"/>
            <a:ext cx="5035550" cy="617744"/>
            <a:chOff x="358776" y="3438832"/>
            <a:chExt cx="4900418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4900418" cy="3462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В. И. Ленин (о восстании в Кронштадте)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1870–1924 </a:t>
              </a:r>
            </a:p>
          </p:txBody>
        </p:sp>
      </p:grpSp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4"/>
          <a:stretch/>
        </p:blipFill>
        <p:spPr bwMode="auto">
          <a:xfrm>
            <a:off x="358775" y="3687264"/>
            <a:ext cx="1080000" cy="10799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830851" y="372923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0851" y="1710349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3369" y="271453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1" idx="1"/>
            <a:endCxn id="17" idx="1"/>
          </p:cNvCxnSpPr>
          <p:nvPr/>
        </p:nvCxnSpPr>
        <p:spPr>
          <a:xfrm rot="10800000" flipH="1">
            <a:off x="2823369" y="2030624"/>
            <a:ext cx="7482" cy="1004186"/>
          </a:xfrm>
          <a:prstGeom prst="curvedConnector3">
            <a:avLst>
              <a:gd name="adj1" fmla="val -30553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1" idx="1"/>
            <a:endCxn id="35" idx="1"/>
          </p:cNvCxnSpPr>
          <p:nvPr/>
        </p:nvCxnSpPr>
        <p:spPr>
          <a:xfrm rot="10800000" flipH="1" flipV="1">
            <a:off x="2823369" y="3034810"/>
            <a:ext cx="7482" cy="1014700"/>
          </a:xfrm>
          <a:prstGeom prst="curvedConnector3">
            <a:avLst>
              <a:gd name="adj1" fmla="val -30553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59391" y="1882017"/>
            <a:ext cx="3625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Массовая гибель населения и голод </a:t>
            </a:r>
          </a:p>
        </p:txBody>
      </p:sp>
      <p:cxnSp>
        <p:nvCxnSpPr>
          <p:cNvPr id="33" name="Скругленная соединительная линия 32"/>
          <p:cNvCxnSpPr>
            <a:cxnSpLocks/>
            <a:stCxn id="42" idx="3"/>
            <a:endCxn id="17" idx="3"/>
          </p:cNvCxnSpPr>
          <p:nvPr/>
        </p:nvCxnSpPr>
        <p:spPr>
          <a:xfrm flipH="1" flipV="1">
            <a:off x="6328113" y="2030624"/>
            <a:ext cx="63978" cy="1009442"/>
          </a:xfrm>
          <a:prstGeom prst="curvedConnector3">
            <a:avLst>
              <a:gd name="adj1" fmla="val -35731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cxnSpLocks/>
            <a:stCxn id="42" idx="3"/>
            <a:endCxn id="35" idx="3"/>
          </p:cNvCxnSpPr>
          <p:nvPr/>
        </p:nvCxnSpPr>
        <p:spPr>
          <a:xfrm flipH="1">
            <a:off x="6328113" y="3040066"/>
            <a:ext cx="63978" cy="1009444"/>
          </a:xfrm>
          <a:prstGeom prst="curvedConnector3">
            <a:avLst>
              <a:gd name="adj1" fmla="val -35731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766873" y="2778456"/>
            <a:ext cx="36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Уменьшение количества рабочей силы в промышленности и сельском хозяйстве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03434" y="3769148"/>
            <a:ext cx="34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Большие проблемы при восстановлении народного хозяйства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Экономические последствия </a:t>
            </a:r>
          </a:p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Гражданской войны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4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21" grpId="0" animBg="1"/>
      <p:bldP spid="14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0" y="655925"/>
            <a:ext cx="6927850" cy="98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«…Разорение, нужда, обнищание…»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757583"/>
            <a:ext cx="7043380" cy="939359"/>
            <a:chOff x="358776" y="3117217"/>
            <a:chExt cx="6854366" cy="93935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117217"/>
              <a:ext cx="6854366" cy="6924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31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В. И. Ленин (о состоянии российской экономики </a:t>
              </a:r>
            </a:p>
            <a:p>
              <a:pPr marL="0" marR="0" lvl="0" indent="0" algn="l" defTabSz="914331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rriweather"/>
                  <a:ea typeface="+mn-ea"/>
                  <a:cs typeface="+mn-cs"/>
                </a:rPr>
                <a:t>после Гражданской войны)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31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DC5A"/>
                  </a:solidFill>
                  <a:effectLst/>
                  <a:uLnTx/>
                  <a:uFillTx/>
                  <a:ea typeface="+mn-ea"/>
                  <a:cs typeface="+mn-cs"/>
                </a:rPr>
                <a:t>1870–1924 </a:t>
              </a:r>
            </a:p>
          </p:txBody>
        </p:sp>
      </p:grpSp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4"/>
          <a:stretch/>
        </p:blipFill>
        <p:spPr bwMode="auto">
          <a:xfrm>
            <a:off x="358775" y="3687264"/>
            <a:ext cx="1080000" cy="10799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9787" y="1506470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Заводы были повреждены в результате боевых действий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Экономические последствия </a:t>
            </a:r>
          </a:p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Гражданской войны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2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459426"/>
            <a:ext cx="4033837" cy="2239012"/>
            <a:chOff x="358776" y="1577920"/>
            <a:chExt cx="4033837" cy="22390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Гражданская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118494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результате боевых действий пострадали добывающие предприятия Донецкого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угольного бассейна, Бакинского нефтяного района, Урала и Сибири, были разрушены многие шахты и рудники. </a:t>
              </a:r>
            </a:p>
          </p:txBody>
        </p:sp>
      </p:grpSp>
      <p:pic>
        <p:nvPicPr>
          <p:cNvPr id="9" name="Picture 2" descr="http://img-fotki.yandex.ru/get/6804/141128800.289/0_d56a4_6c155b64_ori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111426"/>
            <a:ext cx="4392610" cy="29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0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6876" y="14935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Заводы были повреждены в результате боевых действий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1683" y="1493556"/>
            <a:ext cx="25209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Добыча угля и нефти находилась на уровне конца XIX века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4281" y="1497613"/>
            <a:ext cx="2644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привело 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нехватке топлива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сырья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2" y="3061298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Остановились </a:t>
            </a:r>
            <a:endParaRPr lang="en-US" sz="1400" dirty="0">
              <a:solidFill>
                <a:prstClr val="black"/>
              </a:solidFill>
            </a:endParaRP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64 самых крупных завода,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том числе Путиловский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827" y="303091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были вынуждены уехать в деревню в поисках пропитания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3138635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Рабочие оказались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 на улице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866720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866720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400245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400245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625059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Экономические последствия </a:t>
            </a:r>
          </a:p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Гражданской войны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ÑÐ¾ÑÑÐ¸Ñ Ð½Ð°ÑÐ°Ð»Ð¾ 20 Ð²ÐµÐº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6985225" y="9657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Голодающие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в поисках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пропитания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202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img-fotki.yandex.ru/get/5006/14124454.2d0/0_9e381_2263d589_or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328453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g-fotki.yandex.ru/get/5006/14124454.2d0/0_9e381_2263d589_or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1"/>
            <a:ext cx="585946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7936" y="-1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0806" y="980610"/>
            <a:ext cx="2702924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итогам Гражданской войны промышленное производство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уменьшилось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7 раз, в полном упадке был транспорт.</a:t>
            </a:r>
          </a:p>
        </p:txBody>
      </p:sp>
    </p:spTree>
    <p:extLst>
      <p:ext uri="{BB962C8B-B14F-4D97-AF65-F5344CB8AC3E}">
        <p14:creationId xmlns:p14="http://schemas.microsoft.com/office/powerpoint/2010/main" val="14176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ÑÐµÑÑÑÑÐ½Ðµ Ð³ÑÐ°Ð¶Ð´Ð°Ð½ÑÐºÐ°Ñ Ð²Ð¾Ð¹Ð½Ð° Ð² ÑÐ¾ÑÑÐ¸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04FC0C-B34F-4FDE-9B09-FED9C9B958EF}"/>
              </a:ext>
            </a:extLst>
          </p:cNvPr>
          <p:cNvSpPr txBox="1"/>
          <p:nvPr/>
        </p:nvSpPr>
        <p:spPr>
          <a:xfrm>
            <a:off x="-1" y="376238"/>
            <a:ext cx="2594114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послевоенный период кризис был и в сельском хозяйстве. </a:t>
            </a:r>
          </a:p>
        </p:txBody>
      </p:sp>
    </p:spTree>
    <p:extLst>
      <p:ext uri="{BB962C8B-B14F-4D97-AF65-F5344CB8AC3E}">
        <p14:creationId xmlns:p14="http://schemas.microsoft.com/office/powerpoint/2010/main" val="37784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93215" y="2344582"/>
            <a:ext cx="2292357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5291" y="359764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5291" y="1578759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7809" y="258294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885572" y="1899034"/>
            <a:ext cx="179719" cy="1004187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 flipV="1">
            <a:off x="3885572" y="2903220"/>
            <a:ext cx="172237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9" idx="3"/>
            <a:endCxn id="35" idx="1"/>
          </p:cNvCxnSpPr>
          <p:nvPr/>
        </p:nvCxnSpPr>
        <p:spPr>
          <a:xfrm>
            <a:off x="3885572" y="2903221"/>
            <a:ext cx="179719" cy="101469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93831" y="1750427"/>
            <a:ext cx="3625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Многие дети стали сиротами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66122" y="2641540"/>
            <a:ext cx="34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Дети не получили воспитания</a:t>
            </a:r>
          </a:p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образования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32329" y="3656309"/>
            <a:ext cx="34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Значительная часть детей стала беспризорниками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3EE0C-C9D2-45E4-A32E-DBDBABDA7AC4}"/>
              </a:ext>
            </a:extLst>
          </p:cNvPr>
          <p:cNvSpPr txBox="1"/>
          <p:nvPr/>
        </p:nvSpPr>
        <p:spPr>
          <a:xfrm>
            <a:off x="1519224" y="2423365"/>
            <a:ext cx="2418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Гражданская война нанесла удар</a:t>
            </a:r>
          </a:p>
          <a:p>
            <a:pPr algn="ctr"/>
            <a:r>
              <a:rPr lang="ru-RU" sz="1400" b="1" dirty="0"/>
              <a:t>по подрастающему поколению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Демографические последствия Гражданской войны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21" grpId="0" animBg="1"/>
      <p:bldP spid="14" grpId="0"/>
      <p:bldP spid="42" grpId="0"/>
      <p:bldP spid="4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g-fotki.yandex.ru/get/25/14124454.2d0/0_9e389_cb2bcfef_or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"/>
          <a:stretch/>
        </p:blipFill>
        <p:spPr bwMode="auto">
          <a:xfrm flipH="1">
            <a:off x="0" y="0"/>
            <a:ext cx="21812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-fotki.yandex.ru/get/25/14124454.2d0/0_9e389_cb2bcfef_or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5400" y="0"/>
            <a:ext cx="7848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9144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5418" y="1833086"/>
            <a:ext cx="2753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послевоенный период пришёлся пик беспризорности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РСФСР – СССР. </a:t>
            </a:r>
          </a:p>
        </p:txBody>
      </p:sp>
    </p:spTree>
    <p:extLst>
      <p:ext uri="{BB962C8B-B14F-4D97-AF65-F5344CB8AC3E}">
        <p14:creationId xmlns:p14="http://schemas.microsoft.com/office/powerpoint/2010/main" val="36998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0" y="655925"/>
            <a:ext cx="6927850" cy="12630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«Эта мелкобуржуазная контрреволюция, несомненно, более опасна, чем Деникин, Юденич и Колчак, вместе взятые».</a:t>
            </a:r>
          </a:p>
        </p:txBody>
      </p:sp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4"/>
          <a:stretch/>
        </p:blipFill>
        <p:spPr bwMode="auto">
          <a:xfrm>
            <a:off x="358775" y="3687264"/>
            <a:ext cx="1080000" cy="10799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746250" y="3918391"/>
            <a:ext cx="5035550" cy="617744"/>
            <a:chOff x="358776" y="3438832"/>
            <a:chExt cx="4900418" cy="61774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58776" y="3438832"/>
              <a:ext cx="4900418" cy="3462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В. И. Ленин (о восстании в Кронштадте)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1870–1924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8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8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04FC0C-B34F-4FDE-9B09-FED9C9B958EF}"/>
              </a:ext>
            </a:extLst>
          </p:cNvPr>
          <p:cNvSpPr txBox="1"/>
          <p:nvPr/>
        </p:nvSpPr>
        <p:spPr>
          <a:xfrm>
            <a:off x="-1" y="376238"/>
            <a:ext cx="3071974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послевоенный период в России насчитывалось около 7 млн беспризорных детей. </a:t>
            </a:r>
          </a:p>
        </p:txBody>
      </p:sp>
    </p:spTree>
    <p:extLst>
      <p:ext uri="{BB962C8B-B14F-4D97-AF65-F5344CB8AC3E}">
        <p14:creationId xmlns:p14="http://schemas.microsoft.com/office/powerpoint/2010/main" val="36121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g-fotki.yandex.ru/get/5006/14124454.2d0/0_9e38d_da38f833_or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5418" y="1326858"/>
            <a:ext cx="2753700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Детская беспризорность стала одним из самых трагичных последствий Гражданской войны. </a:t>
            </a:r>
          </a:p>
        </p:txBody>
      </p:sp>
    </p:spTree>
    <p:extLst>
      <p:ext uri="{BB962C8B-B14F-4D97-AF65-F5344CB8AC3E}">
        <p14:creationId xmlns:p14="http://schemas.microsoft.com/office/powerpoint/2010/main" val="36026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1736" y="4390680"/>
            <a:ext cx="1436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Ленин</a:t>
            </a:r>
          </a:p>
        </p:txBody>
      </p:sp>
      <p:pic>
        <p:nvPicPr>
          <p:cNvPr id="13314" name="Picture 2" descr="Ð¤Ð°Ð¹Ð»:Anatoliy Lunacharskiy 19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6611" y="376238"/>
            <a:ext cx="2434590" cy="352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¤ÐµÐ»Ð¸ÐºÑ ÐÐ·ÐµÑÐ¶Ð¸Ð½ÑÐºÐ¸Ð¹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0635" y="376238"/>
            <a:ext cx="2434590" cy="352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"/>
          <a:stretch/>
        </p:blipFill>
        <p:spPr bwMode="auto">
          <a:xfrm>
            <a:off x="370841" y="376237"/>
            <a:ext cx="2438402" cy="352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06882" y="4390680"/>
            <a:ext cx="2730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Луначарский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25522" y="4390680"/>
            <a:ext cx="2856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Дзержинский</a:t>
            </a:r>
          </a:p>
        </p:txBody>
      </p:sp>
    </p:spTree>
    <p:extLst>
      <p:ext uri="{BB962C8B-B14F-4D97-AF65-F5344CB8AC3E}">
        <p14:creationId xmlns:p14="http://schemas.microsoft.com/office/powerpoint/2010/main" val="3773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8" y="1816927"/>
            <a:ext cx="4033836" cy="1509646"/>
            <a:chOff x="358776" y="1577920"/>
            <a:chExt cx="4033837" cy="150964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Борьба с беспризорностью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55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При ВЦИК была создана Комиссия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 улучшению жизни детей.</a:t>
              </a:r>
            </a:p>
          </p:txBody>
        </p:sp>
      </p:grpSp>
      <p:pic>
        <p:nvPicPr>
          <p:cNvPr id="1434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107547"/>
            <a:ext cx="4392609" cy="29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4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g-fotki.yandex.ru/get/4407/14124454.2d1/0_9e3a1_7e0dc72f_or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92E6D7-42A0-432D-8443-C68D3444B95B}"/>
              </a:ext>
            </a:extLst>
          </p:cNvPr>
          <p:cNvSpPr txBox="1"/>
          <p:nvPr/>
        </p:nvSpPr>
        <p:spPr>
          <a:xfrm>
            <a:off x="0" y="3757417"/>
            <a:ext cx="336176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призывом о помощи голодающим выступила Русская православная церковь.</a:t>
            </a:r>
          </a:p>
        </p:txBody>
      </p:sp>
      <p:sp>
        <p:nvSpPr>
          <p:cNvPr id="6" name="Овал 5"/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6985225" y="8734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Продовольственная помощь пострадавшим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от голода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180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Патриарх Тихон в августе 1921 года направил своё послание «К народам мира и к православному человеку» православным патриархам и Папе Римскому.</a:t>
            </a:r>
          </a:p>
        </p:txBody>
      </p:sp>
      <p:pic>
        <p:nvPicPr>
          <p:cNvPr id="8194" name="Picture 2" descr="ÐÐ°ÑÑÐ¸Ð°ÑÑ Ð¢Ð¸ÑÐ¾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297" y="659717"/>
            <a:ext cx="2908303" cy="3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6250" y="376239"/>
            <a:ext cx="7118349" cy="25260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«Величайшее бедствие поразило Россию.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Пажити и нивы целых областей её, бывшие ранее житницей страны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…сожжены солнцем. Жилища обезлюдели и селения превратились в кладбища непогребённых мертвецов».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46250" y="3751327"/>
            <a:ext cx="8575041" cy="939359"/>
            <a:chOff x="358776" y="3117217"/>
            <a:chExt cx="5417540" cy="93935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117217"/>
              <a:ext cx="5417540" cy="6924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Патриарх Тихон ( из послания к «К народам мира </a:t>
              </a:r>
            </a:p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и к православному человеку»)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1865–1925 </a:t>
              </a:r>
            </a:p>
          </p:txBody>
        </p:sp>
      </p:grpSp>
      <p:pic>
        <p:nvPicPr>
          <p:cNvPr id="11" name="Picture 2" descr="https://upload.wikimedia.org/wikipedia/commons/d/d9/%D0%A2%D0%B8%D1%85%D0%BE%D0%BD_%28%D0%91%D0%B5%D0%BB%D0%BB%D0%B0%D0%B2%D0%B8%D0%BD%29%2C_%D0%90%D1%80%D1%85%D0%B8%D0%B5%D0%BF%D0%B8%D1%81%D0%BA%D0%BE%D0%BF_%D0%92%D0%B8%D0%BB%D0%B5%D0%BD%D1%81%D0%BA%D0%B8%D0%B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4"/>
            <a:ext cx="1080000" cy="10799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3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6250" y="376239"/>
            <a:ext cx="7118349" cy="2922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«К тебе, человек, к вам, народы вселенной, простираю я голос свой:</a:t>
            </a:r>
          </a:p>
          <a:p>
            <a:pPr defTabSz="685766">
              <a:lnSpc>
                <a:spcPct val="114000"/>
              </a:lnSpc>
            </a:pPr>
            <a:endParaRPr lang="ru-RU" sz="24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Помогите! Помогите стране, помогавшей всегда другим! Помогите стране,</a:t>
            </a:r>
          </a:p>
          <a:p>
            <a:pPr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кормившей многих и ныне умирающей от голода…»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46250" y="3751327"/>
            <a:ext cx="8575041" cy="939359"/>
            <a:chOff x="358776" y="3117217"/>
            <a:chExt cx="5417540" cy="93935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117217"/>
              <a:ext cx="5417540" cy="6924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Патриарх Тихон (из послания к «К народам мира </a:t>
              </a:r>
            </a:p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и к православному человеку»)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1865–1925 </a:t>
              </a:r>
            </a:p>
          </p:txBody>
        </p:sp>
      </p:grpSp>
      <p:pic>
        <p:nvPicPr>
          <p:cNvPr id="11" name="Picture 2" descr="https://upload.wikimedia.org/wikipedia/commons/d/d9/%D0%A2%D0%B8%D1%85%D0%BE%D0%BD_%28%D0%91%D0%B5%D0%BB%D0%BB%D0%B0%D0%B2%D0%B8%D0%BD%29%2C_%D0%90%D1%80%D1%85%D0%B8%D0%B5%D0%BF%D0%B8%D1%81%D0%BA%D0%BE%D0%BF_%D0%92%D0%B8%D0%BB%D0%B5%D0%BD%D1%81%D0%BA%D0%B8%D0%B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4"/>
            <a:ext cx="1080000" cy="10799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535" y="0"/>
            <a:ext cx="5859467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AEB5AF-FD27-4569-A332-2ED7D0EE3F5B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742EFA-2CC7-4581-B33A-5FB6E84832CC}"/>
              </a:ext>
            </a:extLst>
          </p:cNvPr>
          <p:cNvSpPr/>
          <p:nvPr/>
        </p:nvSpPr>
        <p:spPr>
          <a:xfrm>
            <a:off x="298244" y="1313714"/>
            <a:ext cx="2688047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сбора пожертвований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пользу голодающих было создано несколько международных организаций.</a:t>
            </a:r>
          </a:p>
        </p:txBody>
      </p:sp>
    </p:spTree>
    <p:extLst>
      <p:ext uri="{BB962C8B-B14F-4D97-AF65-F5344CB8AC3E}">
        <p14:creationId xmlns:p14="http://schemas.microsoft.com/office/powerpoint/2010/main" val="13591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9250" y="2743438"/>
            <a:ext cx="2595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Был основан Всероссийский церковный комитет помощи голодающим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4530" y="2743438"/>
            <a:ext cx="2674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 всем храмам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начались сборы денег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продовольствия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Комитету удалось собрать крупные средства для помощи голодающим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Деятельность РПЦ в 1921 году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4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577920"/>
            <a:ext cx="4033837" cy="1765036"/>
            <a:chOff x="358776" y="1577920"/>
            <a:chExt cx="4033837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Восстание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 Кронштадте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нём массовое недовольство крестьян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пролетариата новой властью соединилось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 военной мощью армии.</a:t>
              </a:r>
            </a:p>
          </p:txBody>
        </p:sp>
      </p:grpSp>
      <p:pic>
        <p:nvPicPr>
          <p:cNvPr id="1026" name="Picture 2" descr="ÐÐ°ÑÑÐ¸Ð½ÐºÐ¸ Ð¿Ð¾ Ð·Ð°Ð¿ÑÐ¾ÑÑ Ð¼ÑÑÐµÐ¶ Ð² ÐÑÐ¾Ð½ÑÑÐ°Ð´ÑÐµ 19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010181"/>
            <a:ext cx="4392613" cy="31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8" y="1882331"/>
            <a:ext cx="4223162" cy="1378839"/>
            <a:chOff x="358776" y="2201105"/>
            <a:chExt cx="4498973" cy="137883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201105"/>
              <a:ext cx="449897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Власть и церковь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Советское правительство под предлогом борьбы с массовым голодом решило провести кампанию по изъятию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церковных ценностей.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91" y="1147938"/>
            <a:ext cx="4392610" cy="28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3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феврале 1922 года Совнарком принял декрет о конфискации церковных ценностей в пользу голодающих.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68476"/>
            <a:ext cx="2908303" cy="380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383119" y="1529319"/>
            <a:ext cx="2424647" cy="70332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3118" y="2609113"/>
            <a:ext cx="2424647" cy="70052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192838" y="2373474"/>
            <a:ext cx="2458733" cy="1169551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6609" y="1516037"/>
            <a:ext cx="23812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Изделия из драгоценных металлов и драгоценные камни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31949" y="2587517"/>
            <a:ext cx="24121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Предметы, предназначенные для богослужения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1523" y="2373474"/>
            <a:ext cx="2456379" cy="1169551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383119" y="3663316"/>
            <a:ext cx="2424647" cy="7090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>
            <a:off x="2957902" y="2958250"/>
            <a:ext cx="425216" cy="112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35" idx="1"/>
            <a:endCxn id="29" idx="3"/>
          </p:cNvCxnSpPr>
          <p:nvPr/>
        </p:nvCxnSpPr>
        <p:spPr>
          <a:xfrm rot="10800000">
            <a:off x="2957903" y="2958250"/>
            <a:ext cx="425217" cy="105957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21" idx="1"/>
          </p:cNvCxnSpPr>
          <p:nvPr/>
        </p:nvCxnSpPr>
        <p:spPr>
          <a:xfrm flipV="1">
            <a:off x="2957902" y="1880983"/>
            <a:ext cx="425217" cy="107726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55978" y="2479795"/>
            <a:ext cx="2523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Это подрывало репутацию духовенства, вызвало возмущение прихожан</a:t>
            </a:r>
          </a:p>
        </p:txBody>
      </p:sp>
      <p:cxnSp>
        <p:nvCxnSpPr>
          <p:cNvPr id="33" name="Скругленная соединительная линия 32"/>
          <p:cNvCxnSpPr>
            <a:stCxn id="73" idx="1"/>
            <a:endCxn id="17" idx="3"/>
          </p:cNvCxnSpPr>
          <p:nvPr/>
        </p:nvCxnSpPr>
        <p:spPr>
          <a:xfrm flipH="1">
            <a:off x="5807765" y="2958250"/>
            <a:ext cx="385073" cy="112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>
            <a:stCxn id="73" idx="1"/>
            <a:endCxn id="21" idx="3"/>
          </p:cNvCxnSpPr>
          <p:nvPr/>
        </p:nvCxnSpPr>
        <p:spPr>
          <a:xfrm rot="10800000">
            <a:off x="5807766" y="1880984"/>
            <a:ext cx="385072" cy="107726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stCxn id="73" idx="1"/>
            <a:endCxn id="35" idx="3"/>
          </p:cNvCxnSpPr>
          <p:nvPr/>
        </p:nvCxnSpPr>
        <p:spPr>
          <a:xfrm rot="10800000" flipV="1">
            <a:off x="5807766" y="2958250"/>
            <a:ext cx="385072" cy="105957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307950" y="3740358"/>
            <a:ext cx="2574986" cy="5589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Все собранные для помощи голодающим пожертвования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358775" y="2592752"/>
            <a:ext cx="2741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пользу государства из храмов всех конфессий изымались ценности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Декрет о конфискации церковных ценностей </a:t>
            </a:r>
          </a:p>
        </p:txBody>
      </p:sp>
    </p:spTree>
    <p:extLst>
      <p:ext uri="{BB962C8B-B14F-4D97-AF65-F5344CB8AC3E}">
        <p14:creationId xmlns:p14="http://schemas.microsoft.com/office/powerpoint/2010/main" val="2142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 animBg="1"/>
      <p:bldP spid="73" grpId="0" animBg="1"/>
      <p:bldP spid="14" grpId="0"/>
      <p:bldP spid="42" grpId="0"/>
      <p:bldP spid="29" grpId="0" animBg="1"/>
      <p:bldP spid="35" grpId="0" animBg="1"/>
      <p:bldP spid="22" grpId="0"/>
      <p:bldP spid="43" grpId="0"/>
      <p:bldP spid="1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3073" y="-1"/>
            <a:ext cx="7310930" cy="51435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833072" cy="514350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0AEB5AF-FD27-4569-A332-2ED7D0EE3F5B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0742EFA-2CC7-4581-B33A-5FB6E84832CC}"/>
              </a:ext>
            </a:extLst>
          </p:cNvPr>
          <p:cNvSpPr/>
          <p:nvPr/>
        </p:nvSpPr>
        <p:spPr>
          <a:xfrm>
            <a:off x="298244" y="1140589"/>
            <a:ext cx="27630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первые 6 месяцев 1922 года произошло около 1500 случаев столкновений верующих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отрядами, которые проводили реквизиции. </a:t>
            </a:r>
          </a:p>
        </p:txBody>
      </p:sp>
    </p:spTree>
    <p:extLst>
      <p:ext uri="{BB962C8B-B14F-4D97-AF65-F5344CB8AC3E}">
        <p14:creationId xmlns:p14="http://schemas.microsoft.com/office/powerpoint/2010/main" val="24178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939" y="1"/>
            <a:ext cx="4562061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939"/>
            <a:ext cx="4581939" cy="51534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3681937" y="3861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3681937" y="1055344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Антирелигиозная пропаганда </a:t>
            </a:r>
          </a:p>
        </p:txBody>
      </p:sp>
    </p:spTree>
    <p:extLst>
      <p:ext uri="{BB962C8B-B14F-4D97-AF65-F5344CB8AC3E}">
        <p14:creationId xmlns:p14="http://schemas.microsoft.com/office/powerpoint/2010/main" val="31267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Ð¡ÑÐ´ÐµÐ±Ð½ÑÐ¹ Ð¿ÑÐ¾ÑÐµÑÑ Ð½Ð°Ð´ Ð³ÑÑÐ¿Ð¿Ð¾Ð¹ ÑÐµÑÐºÐ¾Ð²Ð½Ð¸ÐºÐ¾Ð² ÐÐ»ÐµÐºÑÐ°Ð½Ð´ÑÐ¾-ÐÐµÐ²ÑÐºÐ¾Ð¹ Ð»Ð°Ð²ÑÑ. ÐÐ°Ð¹ 1922. 01. ÐÐ¾Ð´ÑÑÐ´Ð¸Ð¼ÑÐµ Ð² Ð·Ð°Ð»Ðµ ÑÑÐ´Ð° Ð²Ð¾ Ð²ÑÐµÐ¼Ñ ÑÑÐ´ÐµÐ±Ð½Ð¾Ð³Ð¾ Ð¿ÑÐ¾ÑÐµÑÑÐ° Ð½Ð°Ð´ Ð³ÑÑÐ¿Ð¿Ð¾Ð¹ ÑÐµÑÐºÐ¾Ð²Ð½Ð¸ÐºÐ¾Ð² ÐÐ»ÐµÐºÑÐ°Ð½Ð´ÑÐ¾-ÐÐµÐ²ÑÐºÐ¾Ð¹ Ð»Ð°Ð²ÑÑ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68823" y="37888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368823" y="771053"/>
            <a:ext cx="180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Судебный процесс над группой священников Александро-Невской лавры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391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04. ÐÐ¾Ð¿ÑÐ¾Ñ Ð¾Ð±Ð²Ð¸Ð½ÑÐµÐ¼Ð¾Ð³Ð¾ - Ð¼Ð¸ÑÑÐ¾Ð¿Ð¾Ð»Ð¸ÑÐ° ÐÐµÑÑÐ¾Ð³ÑÐ°Ð´ÑÐºÐ¾Ð³Ð¾ ÐÐµÐ½Ð¸Ð°Ð¼Ð¸Ð½Ð° Ð½Ð° ÑÑÐ´ÐµÐ±Ð½Ð¾Ð¼ Ð¿ÑÐ¾ÑÐµÑÑÐµ Ð¿Ð¾ Ð´ÐµÐ»Ñ Ð¾Ð± Ð¸Ð·ÑÑÑÐ¸Ð¸ ÑÐµÑÐºÐ¾Ð²Ð½ÑÑ ÑÐµÐ½Ð½Ð¾ÑÑÐµÐ¹, Ð¿ÑÐ¾ÑÐ¾Ð´Ð¸Ð²ÑÐµÐ¼ Ð² Ð·Ð°Ð»Ðµ ÑÐ¸Ð»Ð°ÑÐ¼Ð¾Ð½Ð¸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6985225" y="9657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Допрос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митрополита Петроградского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945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ÐÐ°ÑÑÐ¸Ð½ÐºÐ¸ Ð¿Ð¾ Ð·Ð°Ð¿ÑÐ¾ÑÑ ÐºÐ°ÑÑÐ¸Ð½Ð° Ð°ÑÐµÑÑ Ð¿Ð°ÑÑÐ¸Ð°ÑÑÐ° ÑÐ¸ÑÐ¾Ð½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2" cy="514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0AEB5AF-FD27-4569-A332-2ED7D0EE3F5B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742EFA-2CC7-4581-B33A-5FB6E84832CC}"/>
              </a:ext>
            </a:extLst>
          </p:cNvPr>
          <p:cNvSpPr/>
          <p:nvPr/>
        </p:nvSpPr>
        <p:spPr>
          <a:xfrm>
            <a:off x="298244" y="2006211"/>
            <a:ext cx="276300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1922 году был арестован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патриарх Тихон.</a:t>
            </a:r>
          </a:p>
        </p:txBody>
      </p:sp>
    </p:spTree>
    <p:extLst>
      <p:ext uri="{BB962C8B-B14F-4D97-AF65-F5344CB8AC3E}">
        <p14:creationId xmlns:p14="http://schemas.microsoft.com/office/powerpoint/2010/main" val="33015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36" y="1761317"/>
            <a:ext cx="4223164" cy="1620866"/>
            <a:chOff x="348185" y="1854439"/>
            <a:chExt cx="4498975" cy="162086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48187" y="1854439"/>
              <a:ext cx="449897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Антирелигиозная пропаганда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48185" y="2764341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Советском Союзе был создан Союз воинствующих безбожников, выпускался массовый журнал «Безбожник».</a:t>
              </a:r>
            </a:p>
          </p:txBody>
        </p:sp>
      </p:grpSp>
      <p:pic>
        <p:nvPicPr>
          <p:cNvPr id="26626" name="Picture 2" descr="Bezbozhnik newsparer 18-19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7641" y="1003343"/>
            <a:ext cx="4296359" cy="313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В 1925 году патриарх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Тихон умер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37717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Выборы нового патриарха не состоялись из-за вмешательства властей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Патриаршие обязанности принял на себя митрополит Пётр, но он был выслан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на Соловки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726AC8-F736-415E-9AB8-BAF8128E4B09}"/>
              </a:ext>
            </a:extLst>
          </p:cNvPr>
          <p:cNvSpPr txBox="1"/>
          <p:nvPr/>
        </p:nvSpPr>
        <p:spPr>
          <a:xfrm>
            <a:off x="358776" y="319599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Власть и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12920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img-fotki.yandex.ru/get/5005/14124454.2d1/0_9e39b_d010938f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865"/>
            <a:ext cx="9321528" cy="69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7E0C5EA5-C259-4300-A46C-81D5D6B4BA1E}"/>
              </a:ext>
            </a:extLst>
          </p:cNvPr>
          <p:cNvSpPr/>
          <p:nvPr/>
        </p:nvSpPr>
        <p:spPr>
          <a:xfrm>
            <a:off x="6985225" y="38930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AEDED-FAE1-477C-9022-F9EAE76E4B98}"/>
              </a:ext>
            </a:extLst>
          </p:cNvPr>
          <p:cNvSpPr txBox="1"/>
          <p:nvPr/>
        </p:nvSpPr>
        <p:spPr>
          <a:xfrm>
            <a:off x="6985225" y="966135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Беженцы </a:t>
            </a:r>
          </a:p>
          <a:p>
            <a:pPr algn="ctr"/>
            <a:r>
              <a:rPr lang="ru-RU" sz="1200" dirty="0"/>
              <a:t>в Самарской </a:t>
            </a:r>
          </a:p>
          <a:p>
            <a:pPr algn="ctr"/>
            <a:r>
              <a:rPr lang="ru-RU" sz="1200" dirty="0"/>
              <a:t>губернии</a:t>
            </a:r>
          </a:p>
        </p:txBody>
      </p:sp>
    </p:spTree>
    <p:extLst>
      <p:ext uri="{BB962C8B-B14F-4D97-AF65-F5344CB8AC3E}">
        <p14:creationId xmlns:p14="http://schemas.microsoft.com/office/powerpoint/2010/main" val="37295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F7D5DF9-3119-4876-8B26-EF9EB0248951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9B6501-BD08-421F-9A2E-4F82E5409F1A}"/>
              </a:ext>
            </a:extLst>
          </p:cNvPr>
          <p:cNvSpPr/>
          <p:nvPr/>
        </p:nvSpPr>
        <p:spPr>
          <a:xfrm>
            <a:off x="358775" y="1486836"/>
            <a:ext cx="268550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деревне также проявлялось недовольство политикой советского правительства. </a:t>
            </a:r>
          </a:p>
        </p:txBody>
      </p:sp>
    </p:spTree>
    <p:extLst>
      <p:ext uri="{BB962C8B-B14F-4D97-AF65-F5344CB8AC3E}">
        <p14:creationId xmlns:p14="http://schemas.microsoft.com/office/powerpoint/2010/main" val="24380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62353"/>
            <a:ext cx="4916898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Конфискации излишков у крестьян приводили к тому, что к осени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 них не оставалось зерна ни для еды,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ни для посевов.</a:t>
            </a:r>
          </a:p>
        </p:txBody>
      </p:sp>
      <p:pic>
        <p:nvPicPr>
          <p:cNvPr id="27656" name="Picture 8" descr="ÐÐ°ÑÑÐ¸Ð½ÐºÐ¸ Ð¿Ð¾ Ð·Ð°Ð¿ÑÐ¾ÑÑ Ð¿ÑÐ¾Ð´Ð¾Ð²Ð¾Ð»ÑÑÑÐ²ÐµÐ½Ð½ÑÐµ Ð¾ÑÑÑÐ´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307" y="824369"/>
            <a:ext cx="2891771" cy="3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1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58774" y="3462181"/>
            <a:ext cx="2982925" cy="710571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36961" y="2446342"/>
            <a:ext cx="2358828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774" y="1740978"/>
            <a:ext cx="2967929" cy="705364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294" y="1740978"/>
            <a:ext cx="2982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 Тамбовской губернии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 1920 году хлеба собрали всего 12 миллионов пудов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4106" y="2692651"/>
            <a:ext cx="2184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Это вызвало крестьянский бунт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5540" y="3584008"/>
            <a:ext cx="302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Продразвёрстка на эту губернию составила 11,5 миллионов кубов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0747" y="2446342"/>
            <a:ext cx="2358828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2550" y="2584929"/>
            <a:ext cx="2515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Он перерос в крупнейшее антисоветское восстание европейской части России</a:t>
            </a:r>
          </a:p>
        </p:txBody>
      </p:sp>
      <p:cxnSp>
        <p:nvCxnSpPr>
          <p:cNvPr id="18" name="Скругленная соединительная линия 17"/>
          <p:cNvCxnSpPr>
            <a:stCxn id="29" idx="3"/>
            <a:endCxn id="19" idx="1"/>
          </p:cNvCxnSpPr>
          <p:nvPr/>
        </p:nvCxnSpPr>
        <p:spPr>
          <a:xfrm>
            <a:off x="6095789" y="2954262"/>
            <a:ext cx="30495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stCxn id="29" idx="1"/>
            <a:endCxn id="17" idx="3"/>
          </p:cNvCxnSpPr>
          <p:nvPr/>
        </p:nvCxnSpPr>
        <p:spPr>
          <a:xfrm rot="10800000">
            <a:off x="3326703" y="2093660"/>
            <a:ext cx="410258" cy="86060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кругленная соединительная линия 45"/>
          <p:cNvCxnSpPr>
            <a:stCxn id="29" idx="1"/>
            <a:endCxn id="22" idx="3"/>
          </p:cNvCxnSpPr>
          <p:nvPr/>
        </p:nvCxnSpPr>
        <p:spPr>
          <a:xfrm rot="10800000" flipV="1">
            <a:off x="3341699" y="2954261"/>
            <a:ext cx="395262" cy="86320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Крестьянские восстания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52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7" grpId="0" animBg="1"/>
      <p:bldP spid="5" grpId="0"/>
      <p:bldP spid="13" grpId="0"/>
      <p:bldP spid="24" grpId="0"/>
      <p:bldP spid="19" grpId="0" animBg="1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62353"/>
            <a:ext cx="4916898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Бунт в Тамбовской губернии возглавил бывший начальник милиции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Кирсановского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уезда эсер Александр Степанович Антонов.</a:t>
            </a:r>
          </a:p>
        </p:txBody>
      </p:sp>
      <p:pic>
        <p:nvPicPr>
          <p:cNvPr id="28676" name="Picture 4" descr="https://upload.wikimedia.org/wikipedia/commons/8/84/%D0%90._%D0%A1._%D0%90%D0%BD%D1%82%D0%BE%D0%BD%D0%BE%D0%B2_%28%D0%B8%D0%B7_%D1%80%D0%BE%D0%B7%D1%8B%D1%81%D0%BA%D0%BD%D0%BE%D0%B3%D0%BE_%D1%86%D0%B8%D1%80%D0%BA%D1%83%D0%BB%D1%8F%D1%80%D0%B0%2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536" y="847171"/>
            <a:ext cx="2913064" cy="34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4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36" y="1761317"/>
            <a:ext cx="4223164" cy="1857854"/>
            <a:chOff x="348185" y="1854439"/>
            <a:chExt cx="4498975" cy="185785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48187" y="1854439"/>
              <a:ext cx="449897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Крестьянские восстания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48185" y="2764341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1920–1921 годах они охватили настолько широкую территорию, что современники называли этот период «малой Гражданской войной».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781" y="918942"/>
            <a:ext cx="4737219" cy="33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830851" y="3340928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0851" y="1322043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3369" y="2326228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1" idx="1"/>
            <a:endCxn id="17" idx="1"/>
          </p:cNvCxnSpPr>
          <p:nvPr/>
        </p:nvCxnSpPr>
        <p:spPr>
          <a:xfrm rot="10800000" flipH="1">
            <a:off x="2823369" y="1642318"/>
            <a:ext cx="7482" cy="1004186"/>
          </a:xfrm>
          <a:prstGeom prst="curvedConnector3">
            <a:avLst>
              <a:gd name="adj1" fmla="val -30553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1" idx="1"/>
            <a:endCxn id="35" idx="1"/>
          </p:cNvCxnSpPr>
          <p:nvPr/>
        </p:nvCxnSpPr>
        <p:spPr>
          <a:xfrm rot="10800000" flipH="1" flipV="1">
            <a:off x="2823369" y="2646504"/>
            <a:ext cx="7482" cy="1014700"/>
          </a:xfrm>
          <a:prstGeom prst="curvedConnector3">
            <a:avLst>
              <a:gd name="adj1" fmla="val -30553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95938" y="1274501"/>
            <a:ext cx="4030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Крестьяне хотели свержения власти большевиков и созыва Учредительного собрания</a:t>
            </a:r>
          </a:p>
        </p:txBody>
      </p:sp>
      <p:cxnSp>
        <p:nvCxnSpPr>
          <p:cNvPr id="33" name="Скругленная соединительная линия 32"/>
          <p:cNvCxnSpPr>
            <a:cxnSpLocks/>
            <a:stCxn id="42" idx="3"/>
            <a:endCxn id="17" idx="3"/>
          </p:cNvCxnSpPr>
          <p:nvPr/>
        </p:nvCxnSpPr>
        <p:spPr>
          <a:xfrm flipH="1" flipV="1">
            <a:off x="6328113" y="1642318"/>
            <a:ext cx="63978" cy="1009442"/>
          </a:xfrm>
          <a:prstGeom prst="curvedConnector3">
            <a:avLst>
              <a:gd name="adj1" fmla="val -35731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cxnSpLocks/>
            <a:stCxn id="42" idx="3"/>
            <a:endCxn id="35" idx="3"/>
          </p:cNvCxnSpPr>
          <p:nvPr/>
        </p:nvCxnSpPr>
        <p:spPr>
          <a:xfrm flipH="1">
            <a:off x="6328113" y="2651760"/>
            <a:ext cx="63978" cy="1009444"/>
          </a:xfrm>
          <a:prstGeom prst="curvedConnector3">
            <a:avLst>
              <a:gd name="adj1" fmla="val -35731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766873" y="2390150"/>
            <a:ext cx="36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Такие бунты представляли большую опасность для советской власти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23368" y="3394337"/>
            <a:ext cx="34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1921 году на их подавление были отправлены части Красной Армии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Крестьянские восстания</a:t>
            </a:r>
          </a:p>
        </p:txBody>
      </p:sp>
    </p:spTree>
    <p:extLst>
      <p:ext uri="{BB962C8B-B14F-4D97-AF65-F5344CB8AC3E}">
        <p14:creationId xmlns:p14="http://schemas.microsoft.com/office/powerpoint/2010/main" val="34326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21" grpId="0" animBg="1"/>
      <p:bldP spid="14" grpId="0"/>
      <p:bldP spid="42" grpId="0"/>
      <p:bldP spid="4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9029" y="4332280"/>
            <a:ext cx="3267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М. Тухачевский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70267" y="4338885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И. Якир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91315" y="4332280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И. Уборевич</a:t>
            </a:r>
          </a:p>
        </p:txBody>
      </p:sp>
      <p:pic>
        <p:nvPicPr>
          <p:cNvPr id="32770" name="Picture 2" descr="https://cs9.pikabu.ru/post_img/2016/12/21/5/1482300114131743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4169" y="876877"/>
            <a:ext cx="2477739" cy="34261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s://cs8.pikabu.ru/post_img/2016/12/21/5/1482300013110050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036" y="847631"/>
            <a:ext cx="2608576" cy="348464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s://cs8.pikabu.ru/post_img/2016/12/21/5/14823000131917312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4658" y="487881"/>
            <a:ext cx="2547516" cy="335651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2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3352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5214" y="0"/>
            <a:ext cx="68087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0806" y="1140589"/>
            <a:ext cx="27655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боях против крестьянских отрядов Тухачевский применял химическое оружие, артиллерию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авиацию.</a:t>
            </a:r>
          </a:p>
        </p:txBody>
      </p:sp>
    </p:spTree>
    <p:extLst>
      <p:ext uri="{BB962C8B-B14F-4D97-AF65-F5344CB8AC3E}">
        <p14:creationId xmlns:p14="http://schemas.microsoft.com/office/powerpoint/2010/main" val="8382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36" y="1642823"/>
            <a:ext cx="4223164" cy="1857854"/>
            <a:chOff x="348185" y="1854439"/>
            <a:chExt cx="4498975" cy="185785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48187" y="1854439"/>
              <a:ext cx="449897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Крестьянские восстания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48185" y="2764341"/>
              <a:ext cx="4098652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Тухачевский использовал методы массового устрашения населения. Например, захват и расстрел заложников из числа родственников восставших.</a:t>
              </a:r>
            </a:p>
          </p:txBody>
        </p:sp>
      </p:grpSp>
      <p:pic>
        <p:nvPicPr>
          <p:cNvPr id="9" name="Picture 2" descr="ÐÐ°ÑÑÐ¸Ð½ÐºÐ¸ Ð¿Ð¾ Ð·Ð°Ð¿ÑÐ¾ÑÑ ÑÐ°Ð¼Ð±Ð¾Ð²ÑÐºÐ¾Ðµ Ð²Ð¾ÑÑÑÐ°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3573" y="924576"/>
            <a:ext cx="4380428" cy="32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5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05304"/>
            <a:ext cx="5159372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Недовольство диктатурой большевиков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политикой военного коммунизма распространялось среди военнослужащих и пролетариата.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Усилилось стачечное движение, забастовки приняли массовый характер. </a:t>
            </a:r>
          </a:p>
        </p:txBody>
      </p:sp>
      <p:pic>
        <p:nvPicPr>
          <p:cNvPr id="34818" name="Picture 2" descr="ÐÐ°ÑÑÐ¸Ð½ÐºÐ¸ Ð¿Ð¾ Ð·Ð°Ð¿ÑÐ¾ÑÑ Ð¼Ð¾ÑÑÐºÐ¸ ÐºÑÐ¾Ð½ÑÑÐ°Ð´ÑÐ° 19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381" y="916455"/>
            <a:ext cx="2931092" cy="33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7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693161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838" y="1446018"/>
            <a:ext cx="744839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Последствия мировой войны, революции, Гражданской войны для демографии и экономики России.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838" y="14078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838" y="23436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0226" y="41059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838" y="247133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Власть и церковь.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225" y="4236983"/>
            <a:ext cx="628434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Кронштадтское восстание и его последствия.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0225" y="32261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0225" y="3357656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Крестьянские восстания. </a:t>
            </a:r>
          </a:p>
        </p:txBody>
      </p:sp>
    </p:spTree>
    <p:extLst>
      <p:ext uri="{BB962C8B-B14F-4D97-AF65-F5344CB8AC3E}">
        <p14:creationId xmlns:p14="http://schemas.microsoft.com/office/powerpoint/2010/main" val="30748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s://homsk.com/upload/media/posts/2018-05/18/d69309dcad5c71439357bad5bb40668c_1526599374-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EEC5E2-EBF1-4551-B4C6-04B49FFF3880}"/>
              </a:ext>
            </a:extLst>
          </p:cNvPr>
          <p:cNvSpPr txBox="1"/>
          <p:nvPr/>
        </p:nvSpPr>
        <p:spPr>
          <a:xfrm>
            <a:off x="1" y="3757417"/>
            <a:ext cx="327659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Первыми с оружием в руках поднялись матросы Кронштадта.</a:t>
            </a:r>
          </a:p>
        </p:txBody>
      </p:sp>
    </p:spTree>
    <p:extLst>
      <p:ext uri="{BB962C8B-B14F-4D97-AF65-F5344CB8AC3E}">
        <p14:creationId xmlns:p14="http://schemas.microsoft.com/office/powerpoint/2010/main" val="26515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upload.wikimedia.org/wikipedia/commons/4/4d/Marin_de_Kronstad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EEC5E2-EBF1-4551-B4C6-04B49FFF3880}"/>
              </a:ext>
            </a:extLst>
          </p:cNvPr>
          <p:cNvSpPr txBox="1"/>
          <p:nvPr/>
        </p:nvSpPr>
        <p:spPr>
          <a:xfrm>
            <a:off x="-2" y="376238"/>
            <a:ext cx="3144033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Матросов Кронштадта Троцкий назвал «красой и гордостью пролетарской революции». </a:t>
            </a:r>
          </a:p>
        </p:txBody>
      </p:sp>
    </p:spTree>
    <p:extLst>
      <p:ext uri="{BB962C8B-B14F-4D97-AF65-F5344CB8AC3E}">
        <p14:creationId xmlns:p14="http://schemas.microsoft.com/office/powerpoint/2010/main" val="14366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0003"/>
            <a:ext cx="5159372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Команды линкоров «Севастополь»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«Петропавловск» 28 февраля 1921 года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приняли резолюцию, в которой были политические требования под лозунгом «Власть Советам, а не партиям!». </a:t>
            </a:r>
          </a:p>
        </p:txBody>
      </p:sp>
      <p:pic>
        <p:nvPicPr>
          <p:cNvPr id="36866" name="Picture 2" descr="https://4.bp.blogspot.com/-tNYHxM9nAF0/WMvidERaTQI/AAAAAAAAF7U/IA6PqQpvnjw_hRF5-iGtiY1tmuUrhM7tQCLcB/s1600/9eM9nA4OB-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468734"/>
            <a:ext cx="2908303" cy="43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37" y="1761317"/>
            <a:ext cx="4223163" cy="1620866"/>
            <a:chOff x="348186" y="1854439"/>
            <a:chExt cx="4498974" cy="162086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48187" y="1854439"/>
              <a:ext cx="449897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Восстание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 Кронштадте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48186" y="2764341"/>
              <a:ext cx="4307871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1 марта 1921 года резолюция матросов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 требованием «Власть Советам, а не партиям!» была принята жителями Кронштадта. </a:t>
              </a:r>
            </a:p>
          </p:txBody>
        </p:sp>
      </p:grpSp>
      <p:pic>
        <p:nvPicPr>
          <p:cNvPr id="10" name="Picture 8" descr="ÐÐ°ÑÑÐ¸Ð½ÐºÐ¸ Ð¿Ð¾ Ð·Ð°Ð¿ÑÐ¾ÑÑ Ð¼Ð¸ÑÐ¸Ð½Ð³ Ð½Ð° ÑÐºÐ¾ÑÐ½Ð¾Ð¹ Ð¿Ð»Ð¾ÑÐ°Ð´Ð¸ ÐºÑÐ¾Ð½ÑÑÐ°Ð´Ñ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7" y="1089243"/>
            <a:ext cx="4392613" cy="296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4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36" y="0"/>
            <a:ext cx="1975631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696" y="0"/>
            <a:ext cx="7176304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7936" y="5469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0806" y="1140589"/>
            <a:ext cx="27655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Советское правительство объявило кронштадтское движение мятежом и ввело осадное положение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Петрограде.</a:t>
            </a:r>
          </a:p>
        </p:txBody>
      </p:sp>
    </p:spTree>
    <p:extLst>
      <p:ext uri="{BB962C8B-B14F-4D97-AF65-F5344CB8AC3E}">
        <p14:creationId xmlns:p14="http://schemas.microsoft.com/office/powerpoint/2010/main" val="34067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Повстанцам был выдвинут ультиматум с требованием добровольно сдаться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Однако Кронштадт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ответил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ультиматум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Для подавления мятежа была привлечена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7-я армия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Восстание в Кронштадте</a:t>
            </a:r>
          </a:p>
        </p:txBody>
      </p:sp>
    </p:spTree>
    <p:extLst>
      <p:ext uri="{BB962C8B-B14F-4D97-AF65-F5344CB8AC3E}">
        <p14:creationId xmlns:p14="http://schemas.microsoft.com/office/powerpoint/2010/main" val="329262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37" y="1761317"/>
            <a:ext cx="4223163" cy="1620866"/>
            <a:chOff x="348186" y="1854439"/>
            <a:chExt cx="4498974" cy="162086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48187" y="1854439"/>
              <a:ext cx="449897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Восстание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 Кронштадте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48186" y="2764341"/>
              <a:ext cx="4307871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Большевики предприняли две попытки штурма Кронштадтской крепости. Первая неудачная попытка состоялась уже 8 марта 1921 года. </a:t>
              </a:r>
            </a:p>
          </p:txBody>
        </p:sp>
      </p:grpSp>
      <p:pic>
        <p:nvPicPr>
          <p:cNvPr id="13" name="Picture 6" descr="https://upload.wikimedia.org/wikipedia/commons/e/ea/The_bombardment_of_the_Kronstadt_fort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9" y="1042121"/>
            <a:ext cx="4392612" cy="30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9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pp.userapi.com/c639824/v639824473/1475b/yeh-Yl66g2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9495" y="1659962"/>
            <a:ext cx="276554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втором штурме Кронштадта участвовали также делегаты Х съезда РКП(б).</a:t>
            </a:r>
          </a:p>
        </p:txBody>
      </p:sp>
      <p:sp>
        <p:nvSpPr>
          <p:cNvPr id="11" name="Овал 10"/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6985225" y="10581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Штурм Кронштадта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17 марта 1921 года</a:t>
            </a:r>
          </a:p>
        </p:txBody>
      </p:sp>
    </p:spTree>
    <p:extLst>
      <p:ext uri="{BB962C8B-B14F-4D97-AF65-F5344CB8AC3E}">
        <p14:creationId xmlns:p14="http://schemas.microsoft.com/office/powerpoint/2010/main" val="53870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857875" y="2920447"/>
            <a:ext cx="2734882" cy="779138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2880" y="2150918"/>
            <a:ext cx="2358828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7875" y="1618089"/>
            <a:ext cx="2734882" cy="779138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3"/>
            <a:endCxn id="17" idx="1"/>
          </p:cNvCxnSpPr>
          <p:nvPr/>
        </p:nvCxnSpPr>
        <p:spPr>
          <a:xfrm flipV="1">
            <a:off x="5385494" y="2007658"/>
            <a:ext cx="472381" cy="6511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9" idx="3"/>
            <a:endCxn id="22" idx="1"/>
          </p:cNvCxnSpPr>
          <p:nvPr/>
        </p:nvCxnSpPr>
        <p:spPr>
          <a:xfrm>
            <a:off x="5385494" y="2658838"/>
            <a:ext cx="472381" cy="65117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57875" y="1743202"/>
            <a:ext cx="273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Около 8 тысяч матросов ушли в Финляндию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626" y="2198582"/>
            <a:ext cx="2391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Вторая попытка взять Кронштадт проходила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по тонкому мартовскому льду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76327" y="3048406"/>
            <a:ext cx="249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lang="ru-RU" sz="1400" b="1" dirty="0">
                <a:solidFill>
                  <a:prstClr val="black"/>
                </a:solidFill>
              </a:rPr>
              <a:t>Более 2,5 тысяч человек были взяты в плен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Восстание в Кронштадте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6666" y="2150918"/>
            <a:ext cx="2358828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4715" y="2212650"/>
            <a:ext cx="2328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К 5 часам утра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18 марта сопротивление </a:t>
            </a:r>
            <a:r>
              <a:rPr lang="ru-RU" sz="1400" dirty="0" err="1">
                <a:solidFill>
                  <a:prstClr val="black"/>
                </a:solidFill>
              </a:rPr>
              <a:t>кронштадтцев</a:t>
            </a:r>
            <a:r>
              <a:rPr lang="ru-RU" sz="1400" dirty="0">
                <a:solidFill>
                  <a:prstClr val="black"/>
                </a:solidFill>
              </a:rPr>
              <a:t> было сломлено</a:t>
            </a:r>
          </a:p>
        </p:txBody>
      </p:sp>
      <p:cxnSp>
        <p:nvCxnSpPr>
          <p:cNvPr id="18" name="Скругленная соединительная линия 17"/>
          <p:cNvCxnSpPr>
            <a:stCxn id="29" idx="3"/>
            <a:endCxn id="19" idx="1"/>
          </p:cNvCxnSpPr>
          <p:nvPr/>
        </p:nvCxnSpPr>
        <p:spPr>
          <a:xfrm>
            <a:off x="2721708" y="2658838"/>
            <a:ext cx="30495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5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7" grpId="0" animBg="1"/>
      <p:bldP spid="5" grpId="0"/>
      <p:bldP spid="13" grpId="0"/>
      <p:bldP spid="24" grpId="0"/>
      <p:bldP spid="19" grpId="0" animBg="1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ÐÐ°ÑÑÐ¸Ð½ÐºÐ¸ Ð¿Ð¾ Ð·Ð°Ð¿ÑÐ¾ÑÑ ÐºÑÐ¾Ð½ÑÑÐ°Ð´ÑÑÐºÐ¾Ðµ Ð²Ð¾ÑÑÑÐ°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-3550"/>
            <a:ext cx="5859464" cy="51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9495" y="980610"/>
            <a:ext cx="2765546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подавления восстания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Кронштадте балтийские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матросы как самостоятельная политическая сила прекратили своё существование.</a:t>
            </a:r>
          </a:p>
        </p:txBody>
      </p:sp>
    </p:spTree>
    <p:extLst>
      <p:ext uri="{BB962C8B-B14F-4D97-AF65-F5344CB8AC3E}">
        <p14:creationId xmlns:p14="http://schemas.microsoft.com/office/powerpoint/2010/main" val="13666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04FC0C-B34F-4FDE-9B09-FED9C9B958EF}"/>
              </a:ext>
            </a:extLst>
          </p:cNvPr>
          <p:cNvSpPr txBox="1"/>
          <p:nvPr/>
        </p:nvSpPr>
        <p:spPr>
          <a:xfrm>
            <a:off x="0" y="3972860"/>
            <a:ext cx="253419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Первая мировая война стала катастрофой. </a:t>
            </a:r>
          </a:p>
        </p:txBody>
      </p:sp>
    </p:spTree>
    <p:extLst>
      <p:ext uri="{BB962C8B-B14F-4D97-AF65-F5344CB8AC3E}">
        <p14:creationId xmlns:p14="http://schemas.microsoft.com/office/powerpoint/2010/main" val="1160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5205" y="1122217"/>
            <a:ext cx="4213591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1157" y="1109792"/>
            <a:ext cx="450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Крестьянские восстания и Кронштадтский мятеж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5205" y="1895549"/>
            <a:ext cx="421359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2465205" y="2916847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0" idx="1"/>
            <a:endCxn id="4" idx="1"/>
          </p:cNvCxnSpPr>
          <p:nvPr/>
        </p:nvCxnSpPr>
        <p:spPr>
          <a:xfrm rot="10800000">
            <a:off x="2465205" y="2143515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2465205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2465205" y="3690179"/>
            <a:ext cx="1" cy="7733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65205" y="2668882"/>
            <a:ext cx="4213592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5205" y="3442214"/>
            <a:ext cx="4213592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5204" y="4215546"/>
            <a:ext cx="4213592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0760" y="1989623"/>
            <a:ext cx="409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Падение авторитета большевистской власти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728" y="2648335"/>
            <a:ext cx="4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Необходимость изменения экономического курса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1246" y="3428567"/>
            <a:ext cx="368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Недопустимость продолжения политики военного коммунизма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7505" y="4188255"/>
            <a:ext cx="388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Переход к новой экономической политике в марте 1921 года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Изменение экономического курса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0" idx="3"/>
          </p:cNvCxnSpPr>
          <p:nvPr/>
        </p:nvCxnSpPr>
        <p:spPr>
          <a:xfrm flipV="1">
            <a:off x="6678797" y="2916847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0" idx="3"/>
            <a:endCxn id="4" idx="3"/>
          </p:cNvCxnSpPr>
          <p:nvPr/>
        </p:nvCxnSpPr>
        <p:spPr>
          <a:xfrm flipH="1" flipV="1">
            <a:off x="6678796" y="2143514"/>
            <a:ext cx="1" cy="773333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6678796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 flipH="1">
            <a:off x="6678796" y="3690179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1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65263" y="2357057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09071" y="2332491"/>
            <a:ext cx="372743" cy="50391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09071" y="2836401"/>
            <a:ext cx="372743" cy="4318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0315" y="2574791"/>
            <a:ext cx="2989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Крестьянские восстания </a:t>
            </a:r>
          </a:p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и Кронштадтский мятеж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4564" y="2065371"/>
            <a:ext cx="3291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Для сохранения власти необходимо идти на соглашение с крестьянством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03409" y="2898879"/>
            <a:ext cx="3272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Для сохранения власти необходимо ужесточить борьбу со всеми, кто не согласен с политикой большевиков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Изменение политического курса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Экономический и политический кризис начала 1920-х годов. Переход к нэпу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23856"/>
            <a:ext cx="741896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Эпоха «великих потрясений» закончилась для России разорением народного хозяйства, а также огромными территориальными и человеческими потерями.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741896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Советское правительство начало проводить агрессивную антирелигиозную пропаганду, а также изъятие церковных ценностей.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58997"/>
            <a:ext cx="74189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Продовольственная диктатура большевиков привела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 массовым крестьянским выступлениям.</a:t>
            </a:r>
          </a:p>
        </p:txBody>
      </p:sp>
    </p:spTree>
    <p:extLst>
      <p:ext uri="{BB962C8B-B14F-4D97-AF65-F5344CB8AC3E}">
        <p14:creationId xmlns:p14="http://schemas.microsoft.com/office/powerpoint/2010/main" val="34583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Экономический и политический кризис начала 1920-х годов. Переход к нэпу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55357"/>
            <a:ext cx="74189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Неприятие политики военного коммунизма захватило армию, что вылилось в Кронштадтское восстание.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723938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Крестьянские восстания и Кронштадтский мятеж показали падение авторитета большевистской власти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необходимость изменения экономического курса. </a:t>
            </a:r>
          </a:p>
        </p:txBody>
      </p:sp>
    </p:spTree>
    <p:extLst>
      <p:ext uri="{BB962C8B-B14F-4D97-AF65-F5344CB8AC3E}">
        <p14:creationId xmlns:p14="http://schemas.microsoft.com/office/powerpoint/2010/main" val="18347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Участие России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Первой мировой войне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Углубление социально-экономического и политического кризиса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Крах монархии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распад империи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483059-0856-4183-9DF6-613B4FC84140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Россия в начале </a:t>
            </a:r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XX 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1677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69405" y="3172754"/>
            <a:ext cx="2307195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04245" y="2304278"/>
            <a:ext cx="2307195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9405" y="1675626"/>
            <a:ext cx="2307195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19" idx="3"/>
            <a:endCxn id="22" idx="1"/>
          </p:cNvCxnSpPr>
          <p:nvPr/>
        </p:nvCxnSpPr>
        <p:spPr>
          <a:xfrm>
            <a:off x="3276600" y="2044958"/>
            <a:ext cx="283605" cy="7386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4" idx="3"/>
            <a:endCxn id="22" idx="1"/>
          </p:cNvCxnSpPr>
          <p:nvPr/>
        </p:nvCxnSpPr>
        <p:spPr>
          <a:xfrm flipV="1">
            <a:off x="3276600" y="2783622"/>
            <a:ext cx="283605" cy="7584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86184" y="2436207"/>
            <a:ext cx="2143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Начало революции, которая переросла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Гражданскую войну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1130" y="1673413"/>
            <a:ext cx="2184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Экономические трудности, вызванные войной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1130" y="3164828"/>
            <a:ext cx="2198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Общее недовольство населения царским правительством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483059-0856-4183-9DF6-613B4FC84140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Россия в начале </a:t>
            </a:r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XX 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97019-8194-457F-9122-5AD019317496}"/>
              </a:ext>
            </a:extLst>
          </p:cNvPr>
          <p:cNvSpPr txBox="1"/>
          <p:nvPr/>
        </p:nvSpPr>
        <p:spPr>
          <a:xfrm>
            <a:off x="3560205" y="2414290"/>
            <a:ext cx="2307195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3" name="Скругленная соединительная линия 30">
            <a:extLst>
              <a:ext uri="{FF2B5EF4-FFF2-40B4-BE49-F238E27FC236}">
                <a16:creationId xmlns:a16="http://schemas.microsoft.com/office/drawing/2014/main" id="{37FC0D37-DFF8-4E7C-BBB5-2F23CDAF2CB5}"/>
              </a:ext>
            </a:extLst>
          </p:cNvPr>
          <p:cNvCxnSpPr>
            <a:cxnSpLocks/>
            <a:stCxn id="22" idx="3"/>
            <a:endCxn id="29" idx="1"/>
          </p:cNvCxnSpPr>
          <p:nvPr/>
        </p:nvCxnSpPr>
        <p:spPr>
          <a:xfrm>
            <a:off x="5867400" y="2783622"/>
            <a:ext cx="33684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143DEF-9533-44B6-81C8-EEFF2DC9EC99}"/>
              </a:ext>
            </a:extLst>
          </p:cNvPr>
          <p:cNvSpPr txBox="1"/>
          <p:nvPr/>
        </p:nvSpPr>
        <p:spPr>
          <a:xfrm>
            <a:off x="3482548" y="2421997"/>
            <a:ext cx="2462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Возникновение массового забастовочного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000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19" grpId="0" animBg="1"/>
      <p:bldP spid="13" grpId="0"/>
      <p:bldP spid="14" grpId="0"/>
      <p:bldP spid="15" grpId="0"/>
      <p:bldP spid="22" grpId="0" animBg="1"/>
      <p:bldP spid="25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1636</Words>
  <Application>Microsoft Office PowerPoint</Application>
  <PresentationFormat>Экран (16:9)</PresentationFormat>
  <Paragraphs>372</Paragraphs>
  <Slides>73</Slides>
  <Notes>73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73</vt:i4>
      </vt:variant>
    </vt:vector>
  </HeadingPairs>
  <TitlesOfParts>
    <vt:vector size="82" baseType="lpstr">
      <vt:lpstr>Merriweather</vt:lpstr>
      <vt:lpstr>Roboto Slab</vt:lpstr>
      <vt:lpstr>Arial</vt:lpstr>
      <vt:lpstr>Calibri</vt:lpstr>
      <vt:lpstr>Roboto</vt:lpstr>
      <vt:lpstr>1_Тема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2019-04-04T13:35:34Z</dcterms:created>
  <dcterms:modified xsi:type="dcterms:W3CDTF">2019-04-19T15:43:52Z</dcterms:modified>
</cp:coreProperties>
</file>