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3"/>
  </p:notesMasterIdLst>
  <p:sldIdLst>
    <p:sldId id="32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7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Merriweather" panose="00000500000000000000" pitchFamily="2" charset="-52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Roboto Slab" pitchFamily="2" charset="0"/>
      <p:regular r:id="rId86"/>
      <p:bold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9.fntdata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94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9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29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49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13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7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50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08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1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34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3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38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01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89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96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39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55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73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01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8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78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0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86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2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20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50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74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00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19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96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16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40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4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12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22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11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62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27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0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405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457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377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11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0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65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454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67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950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362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0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98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40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82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692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8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377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689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77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503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7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627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04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706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52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055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8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971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2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1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2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3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8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15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72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25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5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3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7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72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1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ÐÐ°ÑÑÐ¸Ð½ÐºÐ¸ Ð¿Ð¾ Ð·Ð°Ð¿ÑÐ¾ÑÑ Ð¼Ð¾Ð¾Ñ Ð¿Ð»Ð°ÐºÐ°Ñ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3724" y="376238"/>
            <a:ext cx="5186855" cy="44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Идеология </a:t>
            </a:r>
          </a:p>
          <a:p>
            <a:r>
              <a:rPr lang="ru-RU" sz="3600" dirty="0">
                <a:latin typeface="+mj-lt"/>
              </a:rPr>
              <a:t>и культура периода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85342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5873"/>
            <a:ext cx="340468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Большевики активно привлекали к сотрудничеству учёных.</a:t>
            </a:r>
          </a:p>
        </p:txBody>
      </p:sp>
    </p:spTree>
    <p:extLst>
      <p:ext uri="{BB962C8B-B14F-4D97-AF65-F5344CB8AC3E}">
        <p14:creationId xmlns:p14="http://schemas.microsoft.com/office/powerpoint/2010/main" val="34295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3389"/>
            <a:ext cx="4033837" cy="1501274"/>
            <a:chOff x="358776" y="1577920"/>
            <a:chExt cx="4033837" cy="150127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Наука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5605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Многие учёные не разделяли взгляды большевиков, но продолжали работать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благо России, так как считали это своим долгом. </a:t>
              </a:r>
            </a:p>
          </p:txBody>
        </p:sp>
      </p:grpSp>
      <p:pic>
        <p:nvPicPr>
          <p:cNvPr id="2" name="Picture 2" descr="ÐÐ°ÑÑÐ¸Ð½ÐºÐ¸ Ð¿Ð¾ Ð·Ð°Ð¿ÑÐ¾ÑÑ ÑÑÐµÐ½ÑÐµ ÑÑÑÑ 1920-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370" y="842067"/>
            <a:ext cx="4406630" cy="3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Егорович Жуковский</a:t>
            </a:r>
          </a:p>
        </p:txBody>
      </p:sp>
    </p:spTree>
    <p:extLst>
      <p:ext uri="{BB962C8B-B14F-4D97-AF65-F5344CB8AC3E}">
        <p14:creationId xmlns:p14="http://schemas.microsoft.com/office/powerpoint/2010/main" val="27907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7000" r="-3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Иванович Вернадский</a:t>
            </a:r>
          </a:p>
        </p:txBody>
      </p:sp>
    </p:spTree>
    <p:extLst>
      <p:ext uri="{BB962C8B-B14F-4D97-AF65-F5344CB8AC3E}">
        <p14:creationId xmlns:p14="http://schemas.microsoft.com/office/powerpoint/2010/main" val="8622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Константин Эдуардович Циолковский</a:t>
            </a:r>
          </a:p>
        </p:txBody>
      </p:sp>
    </p:spTree>
    <p:extLst>
      <p:ext uri="{BB962C8B-B14F-4D97-AF65-F5344CB8AC3E}">
        <p14:creationId xmlns:p14="http://schemas.microsoft.com/office/powerpoint/2010/main" val="4949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1000" r="-10000" b="-10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Владимирович Мичурин</a:t>
            </a:r>
          </a:p>
        </p:txBody>
      </p:sp>
    </p:spTree>
    <p:extLst>
      <p:ext uri="{BB962C8B-B14F-4D97-AF65-F5344CB8AC3E}">
        <p14:creationId xmlns:p14="http://schemas.microsoft.com/office/powerpoint/2010/main" val="7237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Многие деятели культуры Серебряного века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момент революции были на пике своего творчества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Некоторые из них решили, что с приходом к власти большевиков культурные ценности России будут уничтожены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 всего они ценили свободу творчества, поэтому выбрали эмиграцию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Творческая интеллигенция</a:t>
            </a:r>
          </a:p>
        </p:txBody>
      </p:sp>
    </p:spTree>
    <p:extLst>
      <p:ext uri="{BB962C8B-B14F-4D97-AF65-F5344CB8AC3E}">
        <p14:creationId xmlns:p14="http://schemas.microsoft.com/office/powerpoint/2010/main" val="381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Алексеевич Бунин</a:t>
            </a:r>
          </a:p>
        </p:txBody>
      </p:sp>
    </p:spTree>
    <p:extLst>
      <p:ext uri="{BB962C8B-B14F-4D97-AF65-F5344CB8AC3E}">
        <p14:creationId xmlns:p14="http://schemas.microsoft.com/office/powerpoint/2010/main" val="32655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8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Сергеевич Прокофьев</a:t>
            </a:r>
          </a:p>
        </p:txBody>
      </p:sp>
    </p:spTree>
    <p:extLst>
      <p:ext uri="{BB962C8B-B14F-4D97-AF65-F5344CB8AC3E}">
        <p14:creationId xmlns:p14="http://schemas.microsoft.com/office/powerpoint/2010/main" val="12803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Васильевич Рахманинов</a:t>
            </a:r>
          </a:p>
        </p:txBody>
      </p:sp>
    </p:spTree>
    <p:extLst>
      <p:ext uri="{BB962C8B-B14F-4D97-AF65-F5344CB8AC3E}">
        <p14:creationId xmlns:p14="http://schemas.microsoft.com/office/powerpoint/2010/main" val="2452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К. Петров-Водкин.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1918 год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Петрограде.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1920</a:t>
            </a:r>
          </a:p>
        </p:txBody>
      </p:sp>
    </p:spTree>
    <p:extLst>
      <p:ext uri="{BB962C8B-B14F-4D97-AF65-F5344CB8AC3E}">
        <p14:creationId xmlns:p14="http://schemas.microsoft.com/office/powerpoint/2010/main" val="19394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Фёдор Иванович Шаляпин</a:t>
            </a:r>
          </a:p>
        </p:txBody>
      </p:sp>
    </p:spTree>
    <p:extLst>
      <p:ext uri="{BB962C8B-B14F-4D97-AF65-F5344CB8AC3E}">
        <p14:creationId xmlns:p14="http://schemas.microsoft.com/office/powerpoint/2010/main" val="34432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2482" y="293920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Марк Захарович Шагал</a:t>
            </a:r>
          </a:p>
        </p:txBody>
      </p:sp>
    </p:spTree>
    <p:extLst>
      <p:ext uri="{BB962C8B-B14F-4D97-AF65-F5344CB8AC3E}">
        <p14:creationId xmlns:p14="http://schemas.microsoft.com/office/powerpoint/2010/main" val="11191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¼Ð¸ÑÐ°Ð¸Ð» Ð¿ÑÐ¸ÑÐ²Ð¸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2633" y="-1"/>
            <a:ext cx="456136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8" name="Picture 4" descr="ÐÐ°ÑÑÐ¸Ð½ÐºÐ¸ Ð¿Ð¾ Ð·Ð°Ð¿ÑÐ¾ÑÑ Ð°Ð½Ð½Ð° Ð°ÑÐ¼Ð°ÑÐ¾Ð²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826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682634" y="288920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Анна Ахматова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Михаил Пришвин</a:t>
            </a:r>
          </a:p>
        </p:txBody>
      </p:sp>
    </p:spTree>
    <p:extLst>
      <p:ext uri="{BB962C8B-B14F-4D97-AF65-F5344CB8AC3E}">
        <p14:creationId xmlns:p14="http://schemas.microsoft.com/office/powerpoint/2010/main" val="36534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69591"/>
            <a:ext cx="4033837" cy="1615161"/>
            <a:chOff x="358776" y="1577920"/>
            <a:chExt cx="4033837" cy="16151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Творческая интеллигенция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96480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Многие творческие люди считали,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что революция может омолодить страну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разбудить созидательные силы народа. </a:t>
              </a:r>
            </a:p>
          </p:txBody>
        </p:sp>
      </p:grpSp>
      <p:pic>
        <p:nvPicPr>
          <p:cNvPr id="2" name="Picture 2" descr="ÐÐ°ÑÑÐ¸Ð½ÐºÐ¸ Ð¿Ð¾ Ð·Ð°Ð¿ÑÐ¾ÑÑ Ð¿Ð¾ÑÑÑ ÑÑÑÑ 1920-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642" y="842065"/>
            <a:ext cx="4416357" cy="3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Маяковский</a:t>
            </a:r>
          </a:p>
        </p:txBody>
      </p:sp>
    </p:spTree>
    <p:extLst>
      <p:ext uri="{BB962C8B-B14F-4D97-AF65-F5344CB8AC3E}">
        <p14:creationId xmlns:p14="http://schemas.microsoft.com/office/powerpoint/2010/main" val="4497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376239"/>
            <a:ext cx="5830923" cy="25260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О, звериная!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О, детская!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О, копеечная!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О, великая!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Каким названьем тебя ещё звали?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Как обернёшься ещё, </a:t>
            </a:r>
            <a:r>
              <a:rPr lang="ru-RU" sz="2400">
                <a:solidFill>
                  <a:prstClr val="white"/>
                </a:solidFill>
                <a:latin typeface="Merriweather"/>
              </a:rPr>
              <a:t>двуликая?</a:t>
            </a:r>
            <a:endParaRPr lang="ru-RU" sz="2400" dirty="0">
              <a:solidFill>
                <a:prstClr val="white"/>
              </a:solidFill>
              <a:latin typeface="Merriweather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Владимир Маяковский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1893–1930 </a:t>
              </a:r>
            </a:p>
          </p:txBody>
        </p:sp>
      </p:grpSp>
      <p:pic>
        <p:nvPicPr>
          <p:cNvPr id="3074" name="Picture 2" descr="Vladimir Mayakovsky 19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3687263"/>
            <a:ext cx="1080001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Блок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6099"/>
            <a:ext cx="395531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Революционным событиям посвящена поэма Александра Блока «Двенадцать».</a:t>
            </a:r>
          </a:p>
        </p:txBody>
      </p:sp>
    </p:spTree>
    <p:extLst>
      <p:ext uri="{BB962C8B-B14F-4D97-AF65-F5344CB8AC3E}">
        <p14:creationId xmlns:p14="http://schemas.microsoft.com/office/powerpoint/2010/main" val="32457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Б. Кустодиев.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Большевик.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1920</a:t>
            </a:r>
          </a:p>
        </p:txBody>
      </p:sp>
    </p:spTree>
    <p:extLst>
      <p:ext uri="{BB962C8B-B14F-4D97-AF65-F5344CB8AC3E}">
        <p14:creationId xmlns:p14="http://schemas.microsoft.com/office/powerpoint/2010/main" val="42835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30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2019355"/>
            <a:ext cx="2692769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новые тенденции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области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29621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46285"/>
            <a:ext cx="4718047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создана литературно-художественная и культурно-просветительская организация – Пролеткульт.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Она призывала «выбросить»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свалку истории все культурные достижения прошлого.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242" y="904672"/>
            <a:ext cx="2926835" cy="33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019504"/>
            <a:ext cx="557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большевиков в области просвещения.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5232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Художественная культура.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2741969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Отношение советской власти к церкви.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Повседневная жизнь.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188198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Общественные настроения населения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5370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Изменения коснулись изобразительного искусства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Новое время требовало новых форм, которые бы воздействовали на чувства и призывали к борьбе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период Гражданской войны расцвело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искусство плаката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Изобразительное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661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0"/>
            <a:ext cx="4572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46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672000" y="42245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Плакаты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Дени</a:t>
            </a:r>
          </a:p>
        </p:txBody>
      </p:sp>
    </p:spTree>
    <p:extLst>
      <p:ext uri="{BB962C8B-B14F-4D97-AF65-F5344CB8AC3E}">
        <p14:creationId xmlns:p14="http://schemas.microsoft.com/office/powerpoint/2010/main" val="30089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Ð¼Ð¾Ð¾Ñ ÑÑ Ð·Ð°Ð¿Ð¸ÑÐ°Ð»ÑÑ Ð´Ð¾Ð±ÑÐ¾Ð²Ð¾Ð»ÑÑÐµÐ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3576" y="0"/>
            <a:ext cx="3476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Моор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Ты записался добровольцем?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1920</a:t>
            </a:r>
          </a:p>
        </p:txBody>
      </p:sp>
    </p:spTree>
    <p:extLst>
      <p:ext uri="{BB962C8B-B14F-4D97-AF65-F5344CB8AC3E}">
        <p14:creationId xmlns:p14="http://schemas.microsoft.com/office/powerpoint/2010/main" val="2970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6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Особое место занимали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«Окна РОСТА» (российского телеграфного агентства). </a:t>
            </a:r>
          </a:p>
        </p:txBody>
      </p:sp>
    </p:spTree>
    <p:extLst>
      <p:ext uri="{BB962C8B-B14F-4D97-AF65-F5344CB8AC3E}">
        <p14:creationId xmlns:p14="http://schemas.microsoft.com/office/powerpoint/2010/main" val="28203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5000" b="-1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Плакат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Маяковского</a:t>
            </a:r>
          </a:p>
        </p:txBody>
      </p:sp>
      <p:pic>
        <p:nvPicPr>
          <p:cNvPr id="6146" name="Picture 2" descr="ÐÐ°ÑÑÐ¸Ð½ÐºÐ¸ Ð¿Ð¾ Ð·Ð°Ð¿ÑÐ¾ÑÑ Ð¾ÐºÐ½Ð° ÑÐ¾ÑÑÐ° Ð¼Ð°ÑÐºÐ¾Ð²ÑÐºÐ¸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78" y="0"/>
            <a:ext cx="3963214" cy="514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Плакат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Маяковского</a:t>
            </a:r>
          </a:p>
        </p:txBody>
      </p:sp>
      <p:pic>
        <p:nvPicPr>
          <p:cNvPr id="7170" name="Picture 2" descr="Plakat mayakowski gro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97" y="0"/>
            <a:ext cx="3757206" cy="51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2756"/>
            <a:ext cx="4033837" cy="1469375"/>
            <a:chOff x="358776" y="1577920"/>
            <a:chExt cx="4033837" cy="1469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Советское искусство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13706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Советская власть придавала большое значение монументальному искусству,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так как считала, что оно на долгие годы может запечатлеть революционные образы. </a:t>
              </a:r>
            </a:p>
          </p:txBody>
        </p:sp>
      </p:grpSp>
      <p:pic>
        <p:nvPicPr>
          <p:cNvPr id="8194" name="Picture 2" descr="ÐÐ°ÑÑÐ¸Ð½ÐºÐ¸ Ð¿Ð¾ Ð·Ð°Ð¿ÑÐ¾ÑÑ ÑÐ¾Ð²ÐµÑÑÐºÐ°Ñ Ð°ÑÑÐ¸ÑÐµÐºÑÑÑÐ° 20-Ñ Ð³Ð¾Ð´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42066"/>
            <a:ext cx="4392609" cy="3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Разборка памятника Александру II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Кремле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520797"/>
            <a:ext cx="4922875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апреле 1918 года был подписан декрет «О снятии памятников, воздвигнутых в честь царей и их слуг, и выработке проектов памятников Российской Социалистической Революции».</a:t>
            </a:r>
          </a:p>
        </p:txBody>
      </p:sp>
    </p:spTree>
    <p:extLst>
      <p:ext uri="{BB962C8B-B14F-4D97-AF65-F5344CB8AC3E}">
        <p14:creationId xmlns:p14="http://schemas.microsoft.com/office/powerpoint/2010/main" val="26943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врагов социалистической революции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Ленин считал неграмотность. </a:t>
            </a:r>
          </a:p>
        </p:txBody>
      </p:sp>
    </p:spTree>
    <p:extLst>
      <p:ext uri="{BB962C8B-B14F-4D97-AF65-F5344CB8AC3E}">
        <p14:creationId xmlns:p14="http://schemas.microsoft.com/office/powerpoint/2010/main" val="17014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4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Целью большевиков было воспитание «нового человека», достойного жить при коммунизме. </a:t>
            </a:r>
          </a:p>
        </p:txBody>
      </p:sp>
    </p:spTree>
    <p:extLst>
      <p:ext uri="{BB962C8B-B14F-4D97-AF65-F5344CB8AC3E}">
        <p14:creationId xmlns:p14="http://schemas.microsoft.com/office/powerpoint/2010/main" val="17499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0224"/>
            <a:ext cx="4033837" cy="1593899"/>
            <a:chOff x="358776" y="1577920"/>
            <a:chExt cx="4033837" cy="159389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Идеология большевиков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521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Борьба с религией объяснялась стремлением устранить конкурентов в духовной жизни страны. </a:t>
              </a:r>
            </a:p>
          </p:txBody>
        </p:sp>
      </p:grpSp>
      <p:pic>
        <p:nvPicPr>
          <p:cNvPr id="9218" name="Picture 2" descr="ÐÐ°ÑÑÐ¸Ð½ÐºÐ¸ Ð¿Ð¾ Ð·Ð°Ð¿ÑÐ¾ÑÑ Ð±Ð¾Ð»ÑÑÐµÐ²Ð¸ÐºÐ¸ Ð±Ð¾ÑÑÐ±Ð° Ñ ÑÐµÐ»Ð¸Ð³Ð¸Ðµ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2067"/>
            <a:ext cx="4401879" cy="3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2183"/>
            <a:ext cx="472085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декабре 1917 года появился декрет о передаче всех церковных учебных заведений в ведение Комиссариата просвещения.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34388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1000" r="-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2183"/>
            <a:ext cx="446567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январе 1918 года помещения Александро-Невской лавры были переданы Комиссариату государственного призрения.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Конфискация ценностей гробницы Александра Невского</a:t>
            </a:r>
          </a:p>
        </p:txBody>
      </p:sp>
    </p:spTree>
    <p:extLst>
      <p:ext uri="{BB962C8B-B14F-4D97-AF65-F5344CB8AC3E}">
        <p14:creationId xmlns:p14="http://schemas.microsoft.com/office/powerpoint/2010/main" val="2325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782226"/>
            <a:ext cx="471804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Большевиками был убит Киевский митрополит Владимир.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это патриарх Тихон предал большевиков анафеме.</a:t>
            </a:r>
          </a:p>
        </p:txBody>
      </p:sp>
      <p:pic>
        <p:nvPicPr>
          <p:cNvPr id="10244" name="Picture 4" descr="ÐÐ°ÑÑÐ¸Ð½ÐºÐ¸ Ð¿Ð¾ Ð·Ð°Ð¿ÑÐ¾ÑÑ Ð¿Ð°ÑÑÐ¸Ð°ÑÑ ÑÐ¸Ñ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40" y="883441"/>
            <a:ext cx="2926837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0" r="-1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4834"/>
            <a:ext cx="279636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1920 году была закрыта Троице-Сергиева лавра.</a:t>
            </a:r>
          </a:p>
        </p:txBody>
      </p:sp>
    </p:spTree>
    <p:extLst>
      <p:ext uri="{BB962C8B-B14F-4D97-AF65-F5344CB8AC3E}">
        <p14:creationId xmlns:p14="http://schemas.microsoft.com/office/powerpoint/2010/main" val="19329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6407"/>
            <a:ext cx="455058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Священники подвергались аресту, их отправляли на принудительные работы.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Дети духовенства лишались возможности поступать в высшие учебные заведения.</a:t>
            </a:r>
          </a:p>
        </p:txBody>
      </p:sp>
      <p:pic>
        <p:nvPicPr>
          <p:cNvPr id="11266" name="Picture 2" descr="ÐÐ°ÑÑÐ¸Ð½ÐºÐ¸ Ð¿Ð¾ Ð·Ð°Ð¿ÑÐ¾ÑÑ Ð±Ð¾Ð»ÑÑÐµÐ²Ð¸ÐºÐ¸ Ð±Ð¾ÑÑÐ±Ð° Ñ ÑÐµÐ»Ð¸Ð³Ð¸Ðµ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37" y="883441"/>
            <a:ext cx="2926839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время Гражданской войны патриарх Тихон старался придерживаться нейтральной позиции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не выступал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открытой поддержкой Белого движения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Патриарх подчёркивал, что церковь не должна себя связывать с определённым образом правления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власть и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8925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4" y="1846231"/>
            <a:ext cx="2692769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1918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началась кампания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вскрытию мощей святых. </a:t>
            </a:r>
          </a:p>
        </p:txBody>
      </p:sp>
    </p:spTree>
    <p:extLst>
      <p:ext uri="{BB962C8B-B14F-4D97-AF65-F5344CB8AC3E}">
        <p14:creationId xmlns:p14="http://schemas.microsoft.com/office/powerpoint/2010/main" val="1643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47400"/>
            <a:ext cx="4033837" cy="1041661"/>
            <a:chOff x="358776" y="1577920"/>
            <a:chExt cx="4033837" cy="1041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5605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30 сентября 1918 года было издано «Положение о единой трудовой школе РСФСР». </a:t>
              </a:r>
            </a:p>
          </p:txBody>
        </p:sp>
      </p:grpSp>
      <p:pic>
        <p:nvPicPr>
          <p:cNvPr id="1026" name="Picture 2" descr="ÐÐ°ÑÑÐ¸Ð½ÐºÐ¸ Ð¿Ð¾ Ð·Ð°Ð¿ÑÐ¾ÑÑ ÐÐ¾Ð»Ð¾Ð¶ÐµÐ½Ð¸Ðµ Ð¾ ÐµÐ´Ð¸Ð½Ð¾Ð¹ ÑÑÑÐ´Ð¾Ð²Ð¾Ð¹ ÑÐºÐ¾Ð»Ðµ Ð Ð¡Ð¤Ð¡Ð 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42067"/>
            <a:ext cx="4392609" cy="3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82245"/>
            <a:ext cx="4033837" cy="1221752"/>
            <a:chOff x="358776" y="1577920"/>
            <a:chExt cx="4033837" cy="12217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Борьба с религией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0307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29 июля 1920 года было принято решение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 захоронении или передаче в музеи всех вскрытых мощей. </a:t>
              </a:r>
            </a:p>
          </p:txBody>
        </p:sp>
      </p:grpSp>
      <p:pic>
        <p:nvPicPr>
          <p:cNvPr id="12290" name="Picture 2" descr="ÐÐ°ÑÑÐ¸Ð½ÐºÐ¸ Ð¿Ð¾ Ð·Ð°Ð¿ÑÐ¾ÑÑ Ð±Ð¾Ð»ÑÑÐµÐ²Ð¸ÐºÐ¸ Ð±Ð¾ÑÑÐ±Ð° Ñ ÑÐµÐ»Ð¸Ð³Ð¸Ðµ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2067"/>
            <a:ext cx="4401880" cy="3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4834"/>
            <a:ext cx="435934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Революция и Гражданская война внесли коррективы и в повседневную жизнь людей.</a:t>
            </a:r>
          </a:p>
        </p:txBody>
      </p:sp>
    </p:spTree>
    <p:extLst>
      <p:ext uri="{BB962C8B-B14F-4D97-AF65-F5344CB8AC3E}">
        <p14:creationId xmlns:p14="http://schemas.microsoft.com/office/powerpoint/2010/main" val="28207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8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7000" r="-32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448"/>
            <a:ext cx="356190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Карточной системе распределения продуктов была придана классовая направленность.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3244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6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75899"/>
            <a:ext cx="4422993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 из самых больших пайков получали военные и медики.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Затем следовали рабочие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важных предприятий, шахтёры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железнодорожники.</a:t>
            </a:r>
          </a:p>
        </p:txBody>
      </p:sp>
      <p:pic>
        <p:nvPicPr>
          <p:cNvPr id="13314" name="Picture 2" descr="ÐÐ°ÑÑÐ¸Ð½ÐºÐ¸ Ð¿Ð¾ Ð·Ð°Ð¿ÑÐ¾ÑÑ Ð¿ÑÐ¾Ð´Ð¾Ð²Ð¾Ð»ÑÑÑÐ²ÐµÐ½Ð½Ð°Ñ ÐºÐ°ÑÑÐ¾ÑÐºÐ° 19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35" y="883442"/>
            <a:ext cx="2860165" cy="3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Мешочники</a:t>
            </a:r>
          </a:p>
        </p:txBody>
      </p:sp>
    </p:spTree>
    <p:extLst>
      <p:ext uri="{BB962C8B-B14F-4D97-AF65-F5344CB8AC3E}">
        <p14:creationId xmlns:p14="http://schemas.microsoft.com/office/powerpoint/2010/main" val="5116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7000" r="-12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27000" r="-41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6722"/>
            <a:ext cx="397657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Для обогрева помещений использовали небольшие железные печки – буржуйки.</a:t>
            </a:r>
          </a:p>
        </p:txBody>
      </p:sp>
    </p:spTree>
    <p:extLst>
      <p:ext uri="{BB962C8B-B14F-4D97-AF65-F5344CB8AC3E}">
        <p14:creationId xmlns:p14="http://schemas.microsoft.com/office/powerpoint/2010/main" val="2388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получили землю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были довольны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старались избегать политической борьбы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наживались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продовольственном кризисе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9510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«Положение о единой трудовой школе РСФСР»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6500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Делался акцент на педагогическом новаторстве и уважении к ребёнку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0105" y="3005283"/>
            <a:ext cx="355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Внедрялись элементы самоуправления и принципы бесплатного обучения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0215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67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7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568936" y="2332491"/>
            <a:ext cx="570332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568936" y="2800351"/>
            <a:ext cx="570332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9860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Участие крестьян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политической жизни страны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7214" y="2070880"/>
            <a:ext cx="310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Чрезвычайная политика большевиков в деревне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8899" y="3006601"/>
            <a:ext cx="322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Массовая мобилизация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Красную Армию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17057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0493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Массовые волнения,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ходе которых крестьяне принимали сторону белых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9039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9039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39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29" idx="1"/>
            <a:endCxn id="18" idx="3"/>
          </p:cNvCxnSpPr>
          <p:nvPr/>
        </p:nvCxnSpPr>
        <p:spPr>
          <a:xfrm rot="10800000">
            <a:off x="4626302" y="1396773"/>
            <a:ext cx="512967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endCxn id="29" idx="1"/>
          </p:cNvCxnSpPr>
          <p:nvPr/>
        </p:nvCxnSpPr>
        <p:spPr>
          <a:xfrm flipV="1">
            <a:off x="4626300" y="2800351"/>
            <a:ext cx="512968" cy="671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29" idx="1"/>
            <a:endCxn id="17" idx="3"/>
          </p:cNvCxnSpPr>
          <p:nvPr/>
        </p:nvCxnSpPr>
        <p:spPr>
          <a:xfrm rot="10800000" flipV="1">
            <a:off x="4626302" y="2800351"/>
            <a:ext cx="512967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52333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Продразвёрстка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252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Реквизиция лошадей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9872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Антирелигиозная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24980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  <p:bldP spid="17" grpId="0" animBg="1"/>
      <p:bldP spid="18" grpId="0" animBg="1"/>
      <p:bldP spid="20" grpId="0" animBg="1"/>
      <p:bldP spid="25" grpId="0"/>
      <p:bldP spid="27" grpId="0"/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07814"/>
            <a:ext cx="4033837" cy="1381907"/>
            <a:chOff x="358776" y="1577920"/>
            <a:chExt cx="4033837" cy="138190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Настроения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обществе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5851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Крестьянам не нравилась аграрная политика Белого движения. </a:t>
              </a:r>
            </a:p>
          </p:txBody>
        </p:sp>
      </p:grpSp>
      <p:pic>
        <p:nvPicPr>
          <p:cNvPr id="14338" name="Picture 2" descr="ÐÐ°ÑÑÐ¸Ð½ÐºÐ¸ Ð¿Ð¾ Ð·Ð°Ð¿ÑÐ¾ÑÑ ÐºÑÐµÑÑÑÑÐ½Ðµ Ð³ÑÐ°Ð¶Ð´Ð°Ð½ÑÐºÐ°Ñ Ð²Ð¾Ð¹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42067"/>
            <a:ext cx="4412513" cy="3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Опорой большевиков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стали рабочие крупных промышленных центров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Сокращение производства и безработица привели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снижению уровня жизни рабочих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 не наблюдалось массовых выступлений рабочих против большевиков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24692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71622"/>
            <a:ext cx="4033837" cy="1618895"/>
            <a:chOff x="358776" y="1577920"/>
            <a:chExt cx="4033837" cy="161889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Настроения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обществе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5851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8 августа 1918 года началось восстание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Ижевске и Воткинске, прошедшее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под лозунгом «За Советы без большевиков!». </a:t>
              </a:r>
            </a:p>
          </p:txBody>
        </p:sp>
      </p:grpSp>
      <p:pic>
        <p:nvPicPr>
          <p:cNvPr id="3074" name="Picture 2" descr="ÐÐ°ÑÑÐ¸Ð½ÐºÐ¸ Ð¿Ð¾ Ð·Ð°Ð¿ÑÐ¾ÑÑ Ð¸Ð¶ÐµÐ²ÑÐºÐ¾ Ð²Ð¾ÑÐºÐ¸Ð½ÑÐºÐ¾Ðµ Ð²Ð¾ÑÑÑ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915" y="842067"/>
            <a:ext cx="4426085" cy="3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7000" r="-5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«Союз фронтовиков» Ижевска</a:t>
            </a:r>
          </a:p>
        </p:txBody>
      </p:sp>
    </p:spTree>
    <p:extLst>
      <p:ext uri="{BB962C8B-B14F-4D97-AF65-F5344CB8AC3E}">
        <p14:creationId xmlns:p14="http://schemas.microsoft.com/office/powerpoint/2010/main" val="924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Отношение белых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рабочим было негативным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занятых белыми территориях рабочие подвергались жесточайшему террору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2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Попытки договориться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зарплатах или правах рабочих воспринимались как неповиновение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Деникина отменило восьмичасовой рабочий день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Такое отношение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развеяло симпатии рабочих к белым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Владельцы предприятий были восстановлены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своих правах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39335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75899"/>
            <a:ext cx="4625011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Непросто складывались отношения советской власти с интеллигенцией.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Либерально настроенные представители интеллигенции примкнули к Белому движению.</a:t>
            </a:r>
          </a:p>
        </p:txBody>
      </p:sp>
      <p:pic>
        <p:nvPicPr>
          <p:cNvPr id="16386" name="Picture 2" descr="ÐÐ°ÑÑÐ¸Ð½ÐºÐ¸ Ð¿Ð¾ Ð·Ð°Ð¿ÑÐ¾ÑÑ Ð±ÐµÐ»ÑÐµ Ð³ÑÐ°Ð¶Ð´Ð°Ð½ÑÐºÐ°Ñ Ð²Ð¾Ð¹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32" y="883442"/>
            <a:ext cx="2860167" cy="34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6" y="1200477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Многие работники умственного труда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офицеры перешли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службу новой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1" y="1308198"/>
            <a:ext cx="2685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Объяснялось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бытовой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незащищённостью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7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Люди были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озабочены проблемой выживания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92595" y="2734001"/>
            <a:ext cx="2425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Выдача пайка воспринималась как шаг советской власти навстречу интеллигенции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Настроения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16156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755432"/>
            <a:ext cx="506609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активно выступали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ликвидацию безграмотности среди населения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Многие деятели культуры Серебряного века поддерживали революцию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посвящали ей свои произведения.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Идеология и культура периода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484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5000" t="-25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898970"/>
            <a:ext cx="50660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Гражданской войны расцвело искусство плаката.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>
                <a:solidFill>
                  <a:prstClr val="white"/>
                </a:solidFill>
                <a:latin typeface="Merriweather"/>
              </a:rPr>
              <a:t>Борьба большевиков с религией объяснялась стремлением устранить конкурентов в духовной жизни страны.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Идеология и культура периода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1352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 августа 1918 года СНК издал декрет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предоставлении преимущества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поступлении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вузы рабочим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крестьянской бедноте. </a:t>
            </a:r>
          </a:p>
        </p:txBody>
      </p:sp>
    </p:spTree>
    <p:extLst>
      <p:ext uri="{BB962C8B-B14F-4D97-AF65-F5344CB8AC3E}">
        <p14:creationId xmlns:p14="http://schemas.microsoft.com/office/powerpoint/2010/main" val="8492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6" y="1415921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1919 году появились рабочие факультеты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1" y="1308199"/>
            <a:ext cx="2685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них готовили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крестьян к поступлению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университеты и институты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7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Выпускники рабфаков зачислялись в вузы без вступительных экзаменов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7" y="2734002"/>
            <a:ext cx="263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1925 году половину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всех абитуриентов вузов составляли выпускники рабфаков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198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41546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1055</Words>
  <Application>Microsoft Office PowerPoint</Application>
  <PresentationFormat>Экран (16:9)</PresentationFormat>
  <Paragraphs>293</Paragraphs>
  <Slides>70</Slides>
  <Notes>70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77" baseType="lpstr">
      <vt:lpstr>Roboto</vt:lpstr>
      <vt:lpstr>Calibri</vt:lpstr>
      <vt:lpstr>Arial</vt:lpstr>
      <vt:lpstr>Merriweather</vt:lpstr>
      <vt:lpstr>Roboto Slab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2019-04-23T08:04:06Z</dcterms:created>
  <dcterms:modified xsi:type="dcterms:W3CDTF">2019-04-23T08:04:16Z</dcterms:modified>
</cp:coreProperties>
</file>