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1"/>
    <p:sldMasterId id="2147483768" r:id="rId2"/>
    <p:sldMasterId id="2147483816" r:id="rId3"/>
    <p:sldMasterId id="2147483828" r:id="rId4"/>
    <p:sldMasterId id="2147483840" r:id="rId5"/>
  </p:sldMasterIdLst>
  <p:notesMasterIdLst>
    <p:notesMasterId r:id="rId76"/>
  </p:notesMasterIdLst>
  <p:sldIdLst>
    <p:sldId id="257" r:id="rId6"/>
    <p:sldId id="370" r:id="rId7"/>
    <p:sldId id="371" r:id="rId8"/>
    <p:sldId id="372" r:id="rId9"/>
    <p:sldId id="272" r:id="rId10"/>
    <p:sldId id="373" r:id="rId11"/>
    <p:sldId id="258" r:id="rId12"/>
    <p:sldId id="374" r:id="rId13"/>
    <p:sldId id="379" r:id="rId14"/>
    <p:sldId id="380" r:id="rId15"/>
    <p:sldId id="382" r:id="rId16"/>
    <p:sldId id="273" r:id="rId17"/>
    <p:sldId id="383" r:id="rId18"/>
    <p:sldId id="384" r:id="rId19"/>
    <p:sldId id="385" r:id="rId20"/>
    <p:sldId id="386" r:id="rId21"/>
    <p:sldId id="387" r:id="rId22"/>
    <p:sldId id="294" r:id="rId23"/>
    <p:sldId id="389" r:id="rId24"/>
    <p:sldId id="390" r:id="rId25"/>
    <p:sldId id="392" r:id="rId26"/>
    <p:sldId id="375" r:id="rId27"/>
    <p:sldId id="391" r:id="rId28"/>
    <p:sldId id="271" r:id="rId29"/>
    <p:sldId id="394" r:id="rId30"/>
    <p:sldId id="395" r:id="rId31"/>
    <p:sldId id="396" r:id="rId32"/>
    <p:sldId id="397" r:id="rId33"/>
    <p:sldId id="393" r:id="rId34"/>
    <p:sldId id="259" r:id="rId35"/>
    <p:sldId id="381" r:id="rId36"/>
    <p:sldId id="269" r:id="rId37"/>
    <p:sldId id="274" r:id="rId38"/>
    <p:sldId id="378" r:id="rId39"/>
    <p:sldId id="398" r:id="rId40"/>
    <p:sldId id="426" r:id="rId41"/>
    <p:sldId id="377" r:id="rId42"/>
    <p:sldId id="399" r:id="rId43"/>
    <p:sldId id="400" r:id="rId44"/>
    <p:sldId id="401" r:id="rId45"/>
    <p:sldId id="404" r:id="rId46"/>
    <p:sldId id="403" r:id="rId47"/>
    <p:sldId id="297" r:id="rId48"/>
    <p:sldId id="288" r:id="rId49"/>
    <p:sldId id="277" r:id="rId50"/>
    <p:sldId id="406" r:id="rId51"/>
    <p:sldId id="276" r:id="rId52"/>
    <p:sldId id="407" r:id="rId53"/>
    <p:sldId id="408" r:id="rId54"/>
    <p:sldId id="278" r:id="rId55"/>
    <p:sldId id="427" r:id="rId56"/>
    <p:sldId id="409" r:id="rId57"/>
    <p:sldId id="308" r:id="rId58"/>
    <p:sldId id="410" r:id="rId59"/>
    <p:sldId id="412" r:id="rId60"/>
    <p:sldId id="282" r:id="rId61"/>
    <p:sldId id="283" r:id="rId62"/>
    <p:sldId id="414" r:id="rId63"/>
    <p:sldId id="415" r:id="rId64"/>
    <p:sldId id="289" r:id="rId65"/>
    <p:sldId id="417" r:id="rId66"/>
    <p:sldId id="413" r:id="rId67"/>
    <p:sldId id="416" r:id="rId68"/>
    <p:sldId id="419" r:id="rId69"/>
    <p:sldId id="422" r:id="rId70"/>
    <p:sldId id="420" r:id="rId71"/>
    <p:sldId id="423" r:id="rId72"/>
    <p:sldId id="424" r:id="rId73"/>
    <p:sldId id="369" r:id="rId74"/>
    <p:sldId id="425" r:id="rId7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60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9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3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5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53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4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7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79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6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76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00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96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8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77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09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46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98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58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72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13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63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76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6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50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27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010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6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967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22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2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82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78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514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36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30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488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3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414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29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204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6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536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701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315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31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820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492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955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645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591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782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60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949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877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043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823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39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97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7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n--h1aagokeh.xn--p1ai/wp-content/uploads/2015/04/alexander-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1218" y="397039"/>
            <a:ext cx="4788569" cy="43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65472"/>
            <a:ext cx="4136312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300" dirty="0">
                <a:latin typeface="+mj-lt"/>
              </a:rPr>
              <a:t>Заграничные походы русской армии. </a:t>
            </a:r>
          </a:p>
          <a:p>
            <a:r>
              <a:rPr lang="ru-RU" sz="3300" dirty="0">
                <a:latin typeface="+mj-lt"/>
              </a:rPr>
              <a:t>Внешняя</a:t>
            </a:r>
            <a:r>
              <a:rPr lang="en-US" sz="3300" dirty="0">
                <a:latin typeface="+mj-lt"/>
              </a:rPr>
              <a:t> </a:t>
            </a:r>
            <a:r>
              <a:rPr lang="ru-RU" sz="3300" dirty="0">
                <a:latin typeface="+mj-lt"/>
              </a:rPr>
              <a:t>политика Александра I </a:t>
            </a:r>
          </a:p>
          <a:p>
            <a:r>
              <a:rPr lang="ru-RU" sz="3300" dirty="0">
                <a:latin typeface="+mj-lt"/>
              </a:rPr>
              <a:t>в 1813–1825 годах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Освобождение Европы от власти Наполеона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578624"/>
            <a:ext cx="48954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Обеспечение безопасности российских границ.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933668"/>
            <a:ext cx="47358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Восстановление прежних порядков.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018714"/>
            <a:ext cx="50037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международного авторитета Александра I.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518267" y="93073"/>
            <a:ext cx="4572000" cy="2934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чение безопасности российских границ</a:t>
            </a: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Восстановление прежних порядков</a:t>
            </a:r>
          </a:p>
          <a:p>
            <a:pPr algn="just">
              <a:lnSpc>
                <a:spcPct val="115000"/>
              </a:lnSpc>
              <a:spcBef>
                <a:spcPts val="800"/>
              </a:spcBef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международного авторитета Александра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800"/>
              </a:spcBef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веса России в европейской политике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свободного осуществления внешней политики в других направлениях. </a:t>
            </a: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зан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ться решением внутренних дел государства.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в январе 1813 года начал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 война за освобождение Европы от власти Наполеона.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16" y="953570"/>
            <a:ext cx="3681812" cy="36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Освобождение Европы от власти Наполеона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578624"/>
            <a:ext cx="48954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веса России в европейской политике.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788170"/>
            <a:ext cx="52752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Возможность осуществления внешней политики в других направлениях.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018714"/>
            <a:ext cx="50037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Возможность заняться решением внутренних дел государства.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518267" y="93073"/>
            <a:ext cx="4572000" cy="5000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в январе 1813 года начал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 война за освобождение Европы от власти Наполеона.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16" y="953570"/>
            <a:ext cx="3681812" cy="36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9224"/>
            <a:ext cx="9161564" cy="52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417"/>
            <a:ext cx="362946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январе 1813 года началась война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освобождение Европы от власти Наполеона.</a:t>
            </a:r>
          </a:p>
        </p:txBody>
      </p:sp>
    </p:spTree>
    <p:extLst>
      <p:ext uri="{BB962C8B-B14F-4D97-AF65-F5344CB8AC3E}">
        <p14:creationId xmlns:p14="http://schemas.microsoft.com/office/powerpoint/2010/main" val="36733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8289"/>
            <a:ext cx="9143999" cy="51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8774" y="1153734"/>
            <a:ext cx="257333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К концу января-началу февраля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1813 года русская армия освободила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французов польские земли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заняла часть земель Пруссии.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1832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047" b="14039"/>
          <a:stretch/>
        </p:blipFill>
        <p:spPr>
          <a:xfrm>
            <a:off x="0" y="0"/>
            <a:ext cx="9144000" cy="51615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4058" y="688105"/>
            <a:ext cx="1502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Встреча короля </a:t>
            </a:r>
          </a:p>
          <a:p>
            <a:pPr algn="ctr"/>
            <a:r>
              <a:rPr lang="ru-RU" sz="1200" dirty="0"/>
              <a:t>Пруссии</a:t>
            </a:r>
          </a:p>
          <a:p>
            <a:pPr algn="ctr"/>
            <a:r>
              <a:rPr lang="ru-RU" sz="1200" dirty="0"/>
              <a:t>Фридриха </a:t>
            </a:r>
          </a:p>
          <a:p>
            <a:pPr algn="ctr"/>
            <a:r>
              <a:rPr lang="ru-RU" sz="1200" dirty="0"/>
              <a:t>Вильгельма III </a:t>
            </a:r>
          </a:p>
          <a:p>
            <a:pPr algn="ctr"/>
            <a:r>
              <a:rPr lang="ru-RU" sz="1200" dirty="0"/>
              <a:t>и Александра I </a:t>
            </a:r>
          </a:p>
          <a:p>
            <a:pPr algn="ctr"/>
            <a:r>
              <a:rPr lang="ru-RU" sz="1200" dirty="0"/>
              <a:t>1 марта 1813 года</a:t>
            </a:r>
          </a:p>
        </p:txBody>
      </p:sp>
    </p:spTree>
    <p:extLst>
      <p:ext uri="{BB962C8B-B14F-4D97-AF65-F5344CB8AC3E}">
        <p14:creationId xmlns:p14="http://schemas.microsoft.com/office/powerpoint/2010/main" val="26828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000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Империя Наполеона начала распадаться.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Европе сформировалась Шестая антифранцузская коалиция.</a:t>
            </a:r>
          </a:p>
        </p:txBody>
      </p:sp>
      <p:pic>
        <p:nvPicPr>
          <p:cNvPr id="1026" name="Picture 2" descr="http://www.1812panorama.ru/i/zp05-00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62000"/>
            <a:ext cx="2952750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Заграничный поход русской армии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Продвижение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русской армии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Европе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Приказ Кутузова сосредоточить главные силы в районе Лейпцига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Перенос боевых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действий на территорию самой Франции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132"/>
            <a:ext cx="1473792" cy="51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73794" y="0"/>
            <a:ext cx="7670205" cy="51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599" y="1846231"/>
            <a:ext cx="257333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апреля 1813 года тяжело заболел и умер Михаил Кутузов.</a:t>
            </a:r>
          </a:p>
        </p:txBody>
      </p:sp>
    </p:spTree>
    <p:extLst>
      <p:ext uri="{BB962C8B-B14F-4D97-AF65-F5344CB8AC3E}">
        <p14:creationId xmlns:p14="http://schemas.microsoft.com/office/powerpoint/2010/main" val="25128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4428570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Светлейший князь П.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Витгенштейн</a:t>
            </a: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680" y="376238"/>
            <a:ext cx="2892640" cy="40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427681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26381"/>
          <a:stretch/>
        </p:blipFill>
        <p:spPr>
          <a:xfrm>
            <a:off x="2412295" y="0"/>
            <a:ext cx="6731705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5598" y="1486838"/>
            <a:ext cx="25733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лету 1813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Шестой коалиции входили Россия, Швеция, Пруссия, Англия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Австрия.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7651096" y="1499981"/>
            <a:ext cx="1238083" cy="454573"/>
          </a:xfrm>
          <a:prstGeom prst="wedgeRectCallout">
            <a:avLst>
              <a:gd name="adj1" fmla="val -24731"/>
              <a:gd name="adj2" fmla="val 2486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7423045" y="3820668"/>
            <a:ext cx="1147304" cy="454573"/>
          </a:xfrm>
          <a:prstGeom prst="wedgeRectCallout">
            <a:avLst>
              <a:gd name="adj1" fmla="val -80610"/>
              <a:gd name="adj2" fmla="val -1453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Австрия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124451" y="1234389"/>
            <a:ext cx="1149354" cy="454573"/>
          </a:xfrm>
          <a:prstGeom prst="wedgeRectCallout">
            <a:avLst>
              <a:gd name="adj1" fmla="val 113533"/>
              <a:gd name="adj2" fmla="val 16854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Пруссия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553713" y="2880550"/>
            <a:ext cx="1090644" cy="454573"/>
          </a:xfrm>
          <a:prstGeom prst="wedgeRectCallout">
            <a:avLst>
              <a:gd name="adj1" fmla="val -76720"/>
              <a:gd name="adj2" fmla="val -1320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Англия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4397044" y="376238"/>
            <a:ext cx="1080267" cy="454573"/>
          </a:xfrm>
          <a:prstGeom prst="wedgeRectCallout">
            <a:avLst>
              <a:gd name="adj1" fmla="val 92306"/>
              <a:gd name="adj2" fmla="val 1442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Швеция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8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430" y="1499982"/>
            <a:ext cx="2747680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стал вершителем судеб европейских государств, находившихся под властью Наполеона.</a:t>
            </a:r>
          </a:p>
        </p:txBody>
      </p:sp>
    </p:spTree>
    <p:extLst>
      <p:ext uri="{BB962C8B-B14F-4D97-AF65-F5344CB8AC3E}">
        <p14:creationId xmlns:p14="http://schemas.microsoft.com/office/powerpoint/2010/main" val="1665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±Ð¸ÑÐ²Ð° Ð¿Ð¾Ð´ Ð»ÐµÐ¹Ð¿ÑÐ¸Ð³Ð¾Ð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5598" y="1499982"/>
            <a:ext cx="257333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C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ражение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под Лейпцигом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крупнейшим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Европе вплоть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до Первой мировой войны. </a:t>
            </a:r>
          </a:p>
        </p:txBody>
      </p:sp>
    </p:spTree>
    <p:extLst>
      <p:ext uri="{BB962C8B-B14F-4D97-AF65-F5344CB8AC3E}">
        <p14:creationId xmlns:p14="http://schemas.microsoft.com/office/powerpoint/2010/main" val="41982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72860"/>
            <a:ext cx="360680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Сражение под Лейпцигом 1813 года называют Битвой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28318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387" y="388031"/>
            <a:ext cx="878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Битва под Лейпцигом 4-7 октября 1813 года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2219" y="1630392"/>
            <a:ext cx="197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Французская армия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190 тысяч человек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5388" y="3654218"/>
            <a:ext cx="2160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Объединённые войска союзников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300 тысяч человек </a:t>
            </a:r>
          </a:p>
        </p:txBody>
      </p:sp>
      <p:cxnSp>
        <p:nvCxnSpPr>
          <p:cNvPr id="17" name="Прямая со стрелкой 16"/>
          <p:cNvCxnSpPr>
            <a:stCxn id="25" idx="2"/>
            <a:endCxn id="5" idx="3"/>
          </p:cNvCxnSpPr>
          <p:nvPr/>
        </p:nvCxnSpPr>
        <p:spPr>
          <a:xfrm flipH="1">
            <a:off x="3523891" y="2153612"/>
            <a:ext cx="1044959" cy="729764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6" idx="0"/>
            <a:endCxn id="6" idx="1"/>
          </p:cNvCxnSpPr>
          <p:nvPr/>
        </p:nvCxnSpPr>
        <p:spPr>
          <a:xfrm flipV="1">
            <a:off x="5215620" y="2887742"/>
            <a:ext cx="986631" cy="766476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5961" r="6533" b="11459"/>
          <a:stretch/>
        </p:blipFill>
        <p:spPr>
          <a:xfrm>
            <a:off x="300447" y="841557"/>
            <a:ext cx="3223444" cy="4083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16052" r="15014" b="5676"/>
          <a:stretch/>
        </p:blipFill>
        <p:spPr>
          <a:xfrm>
            <a:off x="6202251" y="1010250"/>
            <a:ext cx="2585767" cy="37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a/ac/Napoleon.Leipz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83379"/>
            <a:ext cx="9144000" cy="522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5214" y="3809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522" y="1038576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Отступление </a:t>
            </a:r>
          </a:p>
          <a:p>
            <a:pPr algn="ctr"/>
            <a:r>
              <a:rPr lang="ru-RU" sz="1200" dirty="0"/>
              <a:t>французской армии</a:t>
            </a:r>
          </a:p>
        </p:txBody>
      </p:sp>
    </p:spTree>
    <p:extLst>
      <p:ext uri="{BB962C8B-B14F-4D97-AF65-F5344CB8AC3E}">
        <p14:creationId xmlns:p14="http://schemas.microsoft.com/office/powerpoint/2010/main" val="11341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000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Проиграв битву под Лейпцигом, Наполеон потерял всю Европу.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Теперь Франция вела борьбу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собственной территории. </a:t>
            </a:r>
          </a:p>
        </p:txBody>
      </p:sp>
      <p:pic>
        <p:nvPicPr>
          <p:cNvPr id="5122" name="Picture 2" descr="https://upload.wikimedia.org/wikipedia/commons/0/0a/Jacques-Louis_David_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65930"/>
            <a:ext cx="2952750" cy="40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Ð°Ð»ÐµÐºÑÐ°Ð½Ð´Ñ 1 Ð¿Ð°ÑÐ¸Ð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72860"/>
            <a:ext cx="366875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конце марта 1814 года российская армия вступила в Париж.</a:t>
            </a:r>
          </a:p>
        </p:txBody>
      </p:sp>
    </p:spTree>
    <p:extLst>
      <p:ext uri="{BB962C8B-B14F-4D97-AF65-F5344CB8AC3E}">
        <p14:creationId xmlns:p14="http://schemas.microsoft.com/office/powerpoint/2010/main" val="29033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8/8b/Bouchot_-_Napol%C3%A9on_signe_son_abdication_%C3%A0_Fontainebleau_4_avril_18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917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2905" y="876208"/>
            <a:ext cx="1024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Ф. </a:t>
            </a:r>
            <a:r>
              <a:rPr lang="ru-RU" sz="1200" dirty="0" err="1"/>
              <a:t>Бушо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Отречение </a:t>
            </a:r>
          </a:p>
          <a:p>
            <a:pPr algn="ctr"/>
            <a:r>
              <a:rPr lang="ru-RU" sz="1200" dirty="0"/>
              <a:t>Наполеона.</a:t>
            </a:r>
          </a:p>
          <a:p>
            <a:pPr algn="ctr"/>
            <a:r>
              <a:rPr lang="ru-RU" sz="1200" dirty="0"/>
              <a:t>1843 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5" y="1833086"/>
            <a:ext cx="2573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Наполеона отправили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ссылку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остров Эльба.</a:t>
            </a:r>
          </a:p>
        </p:txBody>
      </p:sp>
    </p:spTree>
    <p:extLst>
      <p:ext uri="{BB962C8B-B14F-4D97-AF65-F5344CB8AC3E}">
        <p14:creationId xmlns:p14="http://schemas.microsoft.com/office/powerpoint/2010/main" val="1229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50101" y="1709496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3994" y="1709496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3209" y="1848130"/>
            <a:ext cx="256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 французский престол взошёл Людовик </a:t>
            </a:r>
            <a:r>
              <a:rPr lang="en-US" sz="1400" dirty="0"/>
              <a:t>XVIII 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39594" y="3210766"/>
            <a:ext cx="2913665" cy="80048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594" y="3241678"/>
            <a:ext cx="2913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 Франции было восстановлено правление династии Бурбонов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Смена династии во Франции</a:t>
            </a:r>
          </a:p>
        </p:txBody>
      </p:sp>
      <p:cxnSp>
        <p:nvCxnSpPr>
          <p:cNvPr id="59" name="Скругленная соединительная линия 58"/>
          <p:cNvCxnSpPr>
            <a:stCxn id="29" idx="0"/>
            <a:endCxn id="17" idx="2"/>
          </p:cNvCxnSpPr>
          <p:nvPr/>
        </p:nvCxnSpPr>
        <p:spPr>
          <a:xfrm rot="16200000" flipV="1">
            <a:off x="3413880" y="2028219"/>
            <a:ext cx="700781" cy="16643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0"/>
            <a:endCxn id="22" idx="2"/>
          </p:cNvCxnSpPr>
          <p:nvPr/>
        </p:nvCxnSpPr>
        <p:spPr>
          <a:xfrm rot="5400000" flipH="1" flipV="1">
            <a:off x="5051933" y="2054480"/>
            <a:ext cx="700781" cy="16117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6633" y="1848130"/>
            <a:ext cx="256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Он приходился братом Людовику </a:t>
            </a:r>
            <a:r>
              <a:rPr lang="en-US" sz="1400" dirty="0"/>
              <a:t>XVI </a:t>
            </a:r>
            <a:endParaRPr lang="ru-RU" sz="1400" dirty="0"/>
          </a:p>
        </p:txBody>
      </p:sp>
      <p:cxnSp>
        <p:nvCxnSpPr>
          <p:cNvPr id="23" name="Скругленная соединительная линия 22"/>
          <p:cNvCxnSpPr>
            <a:stCxn id="17" idx="3"/>
            <a:endCxn id="22" idx="1"/>
          </p:cNvCxnSpPr>
          <p:nvPr/>
        </p:nvCxnSpPr>
        <p:spPr>
          <a:xfrm>
            <a:off x="4390231" y="2109741"/>
            <a:ext cx="35987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9" grpId="0"/>
      <p:bldP spid="29" grpId="0" animBg="1"/>
      <p:bldP spid="6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7/77/G%C3%A9rard_-_Louis_XVIII_of_France_in_Coronation_Rob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1515"/>
            <a:ext cx="9143999" cy="516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91812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3311" y="1150670"/>
            <a:ext cx="1217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Людовик </a:t>
            </a:r>
            <a:r>
              <a:rPr lang="en-US" sz="1200" dirty="0"/>
              <a:t>XVIII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972860"/>
            <a:ext cx="331152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Власть французского короля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была ограничена конституцией.</a:t>
            </a:r>
          </a:p>
        </p:txBody>
      </p:sp>
    </p:spTree>
    <p:extLst>
      <p:ext uri="{BB962C8B-B14F-4D97-AF65-F5344CB8AC3E}">
        <p14:creationId xmlns:p14="http://schemas.microsoft.com/office/powerpoint/2010/main" val="22525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Поражение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Наполеона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Бонапарта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Появление задачи послевоенного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устройства Европы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Созыв конгресса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Вене в сентябре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1814 года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782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museum.ru/museum/1812/Painting/Common/pic/pic1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74273" y="39173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566" y="691571"/>
            <a:ext cx="1651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Встреча </a:t>
            </a:r>
          </a:p>
          <a:p>
            <a:pPr algn="ctr"/>
            <a:r>
              <a:rPr lang="ru-RU" sz="1200" dirty="0"/>
              <a:t>Александра I,</a:t>
            </a:r>
          </a:p>
          <a:p>
            <a:pPr algn="ctr"/>
            <a:r>
              <a:rPr lang="ru-RU" sz="1200" dirty="0"/>
              <a:t>Фридриха </a:t>
            </a:r>
          </a:p>
          <a:p>
            <a:pPr algn="ctr"/>
            <a:r>
              <a:rPr lang="ru-RU" sz="1200" dirty="0"/>
              <a:t>Вильгельма III </a:t>
            </a:r>
          </a:p>
          <a:p>
            <a:pPr algn="ctr"/>
            <a:r>
              <a:rPr lang="ru-RU" sz="1200" dirty="0"/>
              <a:t> и Франца II в Праге </a:t>
            </a:r>
          </a:p>
          <a:p>
            <a:pPr algn="ctr"/>
            <a:r>
              <a:rPr lang="ru-RU" sz="1200" dirty="0"/>
              <a:t>в 1813 году</a:t>
            </a:r>
          </a:p>
        </p:txBody>
      </p:sp>
    </p:spTree>
    <p:extLst>
      <p:ext uri="{BB962C8B-B14F-4D97-AF65-F5344CB8AC3E}">
        <p14:creationId xmlns:p14="http://schemas.microsoft.com/office/powerpoint/2010/main" val="2728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991374"/>
            <a:ext cx="5416138" cy="1160752"/>
            <a:chOff x="358776" y="1723282"/>
            <a:chExt cx="5416138" cy="116075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363100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Конгресс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2971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совещание для ведения переговоров.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2474" y="1639793"/>
            <a:ext cx="3311525" cy="1863914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Венский конгресс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564626"/>
            <a:ext cx="42754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Заседания проходили до июня 1815 года.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933668"/>
            <a:ext cx="4275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Присутствовало 450 дипломатов.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4011715"/>
            <a:ext cx="39277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Участвовало 126 европейских государств.</a:t>
            </a:r>
          </a:p>
        </p:txBody>
      </p:sp>
      <p:pic>
        <p:nvPicPr>
          <p:cNvPr id="11" name="Picture 4" descr="http://www.knerger.de/assets/images/wiener_kongress2_bil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8063" y="521799"/>
            <a:ext cx="2939471" cy="409990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Дипломаты обсуждали судьбу Европы и её будущее устройство.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решающий голос здесь имели делегации России, Великобритании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Австрийской империи.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784560"/>
            <a:ext cx="2952750" cy="35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900" y="794341"/>
            <a:ext cx="257333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конгрессе было решено восстановить европейские границы, которые существовали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до начала французских завоевательных походов.</a:t>
            </a:r>
          </a:p>
        </p:txBody>
      </p:sp>
    </p:spTree>
    <p:extLst>
      <p:ext uri="{BB962C8B-B14F-4D97-AF65-F5344CB8AC3E}">
        <p14:creationId xmlns:p14="http://schemas.microsoft.com/office/powerpoint/2010/main" val="41309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663507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098" y="1712068"/>
            <a:ext cx="2793855" cy="78794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227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23" y="2922624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Возникновение серьёзных разногласий в ходе конгресса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436" y="1737762"/>
            <a:ext cx="2858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Влияние на ситуацию в Европе Французской революции </a:t>
            </a:r>
          </a:p>
          <a:p>
            <a:pPr algn="ctr"/>
            <a:r>
              <a:rPr lang="ru-RU" sz="1400" dirty="0"/>
              <a:t>и Наполеоновских войн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75500" y="2219617"/>
            <a:ext cx="1809725" cy="97595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4" idx="1"/>
            <a:endCxn id="20" idx="3"/>
          </p:cNvCxnSpPr>
          <p:nvPr/>
        </p:nvCxnSpPr>
        <p:spPr>
          <a:xfrm flipH="1">
            <a:off x="3165612" y="2106039"/>
            <a:ext cx="505486" cy="105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7" idx="1"/>
            <a:endCxn id="21" idx="3"/>
          </p:cNvCxnSpPr>
          <p:nvPr/>
        </p:nvCxnSpPr>
        <p:spPr>
          <a:xfrm flipH="1">
            <a:off x="3163082" y="3306008"/>
            <a:ext cx="50042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53488" y="2338263"/>
            <a:ext cx="1653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Необходимость </a:t>
            </a:r>
          </a:p>
          <a:p>
            <a:pPr algn="ctr"/>
            <a:r>
              <a:rPr lang="ru-RU" sz="1400" b="1" dirty="0"/>
              <a:t>поиска </a:t>
            </a:r>
          </a:p>
          <a:p>
            <a:pPr algn="ctr"/>
            <a:r>
              <a:rPr lang="ru-RU" sz="1400" b="1" dirty="0"/>
              <a:t>компромисса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Венский конгресс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55737" y="2936324"/>
            <a:ext cx="2424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Угроза </a:t>
            </a:r>
          </a:p>
          <a:p>
            <a:pPr algn="ctr"/>
            <a:r>
              <a:rPr lang="ru-RU" sz="1400" dirty="0"/>
              <a:t>возникновения новой войны в Европе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625301" y="1737762"/>
            <a:ext cx="2890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Невозможность восстановления прежних порядков</a:t>
            </a:r>
          </a:p>
        </p:txBody>
      </p:sp>
      <p:cxnSp>
        <p:nvCxnSpPr>
          <p:cNvPr id="59" name="Скругленная соединительная линия 58"/>
          <p:cNvCxnSpPr>
            <a:stCxn id="29" idx="1"/>
            <a:endCxn id="27" idx="3"/>
          </p:cNvCxnSpPr>
          <p:nvPr/>
        </p:nvCxnSpPr>
        <p:spPr>
          <a:xfrm rot="10800000" flipV="1">
            <a:off x="6457362" y="2707596"/>
            <a:ext cx="518138" cy="5984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1"/>
            <a:endCxn id="24" idx="3"/>
          </p:cNvCxnSpPr>
          <p:nvPr/>
        </p:nvCxnSpPr>
        <p:spPr>
          <a:xfrm rot="10800000">
            <a:off x="6464954" y="2106040"/>
            <a:ext cx="510547" cy="6015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1757" y="1716853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1" grpId="0" animBg="1"/>
      <p:bldP spid="12" grpId="0"/>
      <p:bldP spid="9" grpId="0"/>
      <p:bldP spid="29" grpId="0" animBg="1"/>
      <p:bldP spid="6" grpId="0"/>
      <p:bldP spid="55" grpId="0"/>
      <p:bldP spid="57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4573" y="38725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515" y="1056422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Возвращение</a:t>
            </a:r>
          </a:p>
          <a:p>
            <a:pPr algn="ctr"/>
            <a:r>
              <a:rPr lang="ru-RU" sz="1200" dirty="0"/>
              <a:t>с Эльбы</a:t>
            </a:r>
          </a:p>
        </p:txBody>
      </p:sp>
    </p:spTree>
    <p:extLst>
      <p:ext uri="{BB962C8B-B14F-4D97-AF65-F5344CB8AC3E}">
        <p14:creationId xmlns:p14="http://schemas.microsoft.com/office/powerpoint/2010/main" val="37890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5964" y="3998454"/>
            <a:ext cx="4992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Приветствие Наполеона </a:t>
            </a:r>
          </a:p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жителями Парижа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1596" t="11780" b="13039"/>
          <a:stretch/>
        </p:blipFill>
        <p:spPr>
          <a:xfrm>
            <a:off x="3283355" y="376238"/>
            <a:ext cx="2764018" cy="36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Восстановление </a:t>
            </a:r>
          </a:p>
          <a:p>
            <a:pPr algn="ctr" defTabSz="685766"/>
            <a:r>
              <a:rPr lang="ru-RU" sz="1400" b="1" dirty="0"/>
              <a:t>империи Наполеона </a:t>
            </a:r>
          </a:p>
          <a:p>
            <a:pPr algn="ctr" defTabSz="685766"/>
            <a:r>
              <a:rPr lang="ru-RU" sz="1400" b="1" dirty="0"/>
              <a:t>во Франции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Быстрое решение всех спорных вопросов конгресса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94944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Формирование Седьмой коалиции против Наполеона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294944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Объединение </a:t>
            </a:r>
          </a:p>
          <a:p>
            <a:pPr algn="ctr" defTabSz="685766"/>
            <a:r>
              <a:rPr lang="ru-RU" sz="1400" b="1" dirty="0"/>
              <a:t>усилий для разгрома Наполеона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Венский конгресс</a:t>
            </a:r>
          </a:p>
        </p:txBody>
      </p:sp>
    </p:spTree>
    <p:extLst>
      <p:ext uri="{BB962C8B-B14F-4D97-AF65-F5344CB8AC3E}">
        <p14:creationId xmlns:p14="http://schemas.microsoft.com/office/powerpoint/2010/main" val="3940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7/72/Battle_of_Waterloo_181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900" y="1326858"/>
            <a:ext cx="257333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Французская армия была разбита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генеральном сражении при Ватерлоо в июне 1815 года.</a:t>
            </a:r>
          </a:p>
        </p:txBody>
      </p:sp>
    </p:spTree>
    <p:extLst>
      <p:ext uri="{BB962C8B-B14F-4D97-AF65-F5344CB8AC3E}">
        <p14:creationId xmlns:p14="http://schemas.microsoft.com/office/powerpoint/2010/main" val="25966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9 июня 1815 года был принят Заключительный акт Венского Конгресса.</a:t>
            </a:r>
          </a:p>
        </p:txBody>
      </p:sp>
      <p:pic>
        <p:nvPicPr>
          <p:cNvPr id="1741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96109"/>
            <a:ext cx="2952750" cy="38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8/84/Battle_of_Leipzig_by_Zauerwe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3867" y="1"/>
            <a:ext cx="91778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Зауервейд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Битва народов.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1844 </a:t>
            </a:r>
          </a:p>
        </p:txBody>
      </p:sp>
    </p:spTree>
    <p:extLst>
      <p:ext uri="{BB962C8B-B14F-4D97-AF65-F5344CB8AC3E}">
        <p14:creationId xmlns:p14="http://schemas.microsoft.com/office/powerpoint/2010/main" val="381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5417" y="1984775"/>
            <a:ext cx="54795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Швеция получала территорию Норвегии.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1132" y="18532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077" y="264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5417" y="2636636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Из Бельгии и Голландии было образовано королевство Нидерландов.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132" y="3433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417" y="3426996"/>
            <a:ext cx="52018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Швейцария признавалась независимым и навечно нейтральным государством.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73814" y="10559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3359" y="1048915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Франция лишалась всех завоеваний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восстанавливалась в границах 1792 года.</a:t>
            </a:r>
          </a:p>
        </p:txBody>
      </p:sp>
      <p:sp>
        <p:nvSpPr>
          <p:cNvPr id="27" name="Овал 26"/>
          <p:cNvSpPr/>
          <p:nvPr/>
        </p:nvSpPr>
        <p:spPr>
          <a:xfrm>
            <a:off x="375104" y="4224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en-US" sz="1800" dirty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3359" y="4217356"/>
            <a:ext cx="48043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Англии достались Ионические острова и Мальта.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Заключительный акт Венского Конгресса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8671" r="11448" b="12872"/>
          <a:stretch/>
        </p:blipFill>
        <p:spPr>
          <a:xfrm>
            <a:off x="6128950" y="3100066"/>
            <a:ext cx="3015049" cy="204343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  <p:bldP spid="27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000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польских землях 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планировал создать в составе России Царство Польское, которое должно было управляться согласно либеральной конституции.</a:t>
            </a:r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25514"/>
            <a:ext cx="2953263" cy="38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5417" y="1839276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получила большую часть польских земель.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1132" y="18532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en-US" sz="1800" dirty="0">
                <a:solidFill>
                  <a:prstClr val="black"/>
                </a:solidFill>
                <a:latin typeface="Merriweather"/>
              </a:rPr>
              <a:t>7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73077" y="264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en-US" sz="1800" dirty="0">
                <a:solidFill>
                  <a:prstClr val="black"/>
                </a:solidFill>
                <a:latin typeface="Merriweather"/>
              </a:rPr>
              <a:t>8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5417" y="2636636"/>
            <a:ext cx="53807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Остальные польские земли были поделены между Пруссией и Австрией.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132" y="3433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en-US" sz="1800" dirty="0">
                <a:solidFill>
                  <a:prstClr val="black"/>
                </a:solidFill>
                <a:latin typeface="Merriweather"/>
              </a:rPr>
              <a:t>9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5417" y="3426996"/>
            <a:ext cx="52018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Австрии также отошли земли северной Италии и Венеция.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73814" y="10559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en-US" sz="1800" dirty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3359" y="1048915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закреплена раздробленность Италии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Германии.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8671" r="11448" b="12872"/>
          <a:stretch/>
        </p:blipFill>
        <p:spPr>
          <a:xfrm>
            <a:off x="6128950" y="3100066"/>
            <a:ext cx="3015049" cy="2043434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75104" y="4224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en-US" sz="1500" dirty="0">
                <a:solidFill>
                  <a:prstClr val="black"/>
                </a:solidFill>
                <a:latin typeface="Merriweather"/>
              </a:rPr>
              <a:t>10</a:t>
            </a:r>
            <a:endParaRPr lang="ru-RU" sz="15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3359" y="4217356"/>
            <a:ext cx="48043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Пруссия получила северную Саксонию и шведскую Померанию.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Заключительный акт Венского Конгресса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  <p:bldP spid="27" grpId="0" animBg="1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Новая расстановка сил в Европе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Равенство сил между Россией, Пруссией, Австрией, Англией, Францией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Сохранение политического строя стран-участниц Конгресса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Заключение Священного союза между Россией, Австрией и Пруссией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40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0003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Инициатором Священного союза выступил 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же выступил фактическим руководителем союза и присутствовал на всех его конгрессах.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474260" y="1527361"/>
            <a:ext cx="4572000" cy="619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047" y="736225"/>
            <a:ext cx="2951759" cy="36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4000" cy="51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57417"/>
            <a:ext cx="439261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Священному союзу присоединились все государства Европы кроме Англии, Османской империи и Папского государства. </a:t>
            </a:r>
          </a:p>
        </p:txBody>
      </p:sp>
    </p:spTree>
    <p:extLst>
      <p:ext uri="{BB962C8B-B14F-4D97-AF65-F5344CB8AC3E}">
        <p14:creationId xmlns:p14="http://schemas.microsoft.com/office/powerpoint/2010/main" val="24846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Рост </a:t>
            </a:r>
          </a:p>
          <a:p>
            <a:pPr algn="ctr" defTabSz="685766"/>
            <a:r>
              <a:rPr lang="ru-RU" sz="1400" b="1" dirty="0"/>
              <a:t>революционных настроений в Европе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294944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Назревание</a:t>
            </a:r>
          </a:p>
          <a:p>
            <a:pPr algn="ctr" defTabSz="685766"/>
            <a:r>
              <a:rPr lang="ru-RU" sz="1400" b="1" dirty="0"/>
              <a:t>Восточного </a:t>
            </a:r>
          </a:p>
          <a:p>
            <a:pPr algn="ctr" defTabSz="685766"/>
            <a:r>
              <a:rPr lang="ru-RU" sz="1400" b="1" dirty="0"/>
              <a:t>вопроса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Священный союз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Право союзников </a:t>
            </a:r>
          </a:p>
          <a:p>
            <a:pPr algn="ctr" defTabSz="685766"/>
            <a:r>
              <a:rPr lang="ru-RU" sz="1400" dirty="0"/>
              <a:t>на военное вмешательство</a:t>
            </a:r>
          </a:p>
          <a:p>
            <a:pPr algn="ctr" defTabSz="685766"/>
            <a:r>
              <a:rPr lang="ru-RU" sz="1400" dirty="0"/>
              <a:t>в дела любой страны </a:t>
            </a:r>
          </a:p>
        </p:txBody>
      </p:sp>
    </p:spTree>
    <p:extLst>
      <p:ext uri="{BB962C8B-B14F-4D97-AF65-F5344CB8AC3E}">
        <p14:creationId xmlns:p14="http://schemas.microsoft.com/office/powerpoint/2010/main" val="15216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024334"/>
            <a:ext cx="5416140" cy="3111439"/>
            <a:chOff x="358774" y="1159769"/>
            <a:chExt cx="5416140" cy="311143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4" y="1159769"/>
              <a:ext cx="3404778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Восточный </a:t>
              </a:r>
            </a:p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вопрос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168430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600" dirty="0">
                  <a:solidFill>
                    <a:prstClr val="white"/>
                  </a:solidFill>
                  <a:latin typeface="Merriweather"/>
                </a:rPr>
                <a:t>общее название комплекса международных противоречий, вызванных борьбой ведущих европейских государств за раздел владений слабеющей Османской империи и национально-освободительным движением покорённых Турцией народов.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3474" y="1612239"/>
            <a:ext cx="2930525" cy="1919021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Рост </a:t>
            </a:r>
          </a:p>
          <a:p>
            <a:pPr algn="ctr" defTabSz="685766"/>
            <a:r>
              <a:rPr lang="ru-RU" sz="1400" b="1" dirty="0"/>
              <a:t>революционных настроений в Европе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Право союзников </a:t>
            </a:r>
          </a:p>
          <a:p>
            <a:pPr algn="ctr" defTabSz="685766"/>
            <a:r>
              <a:rPr lang="ru-RU" sz="1400" dirty="0"/>
              <a:t>на военное вмешательство</a:t>
            </a:r>
          </a:p>
          <a:p>
            <a:pPr algn="ctr" defTabSz="685766"/>
            <a:r>
              <a:rPr lang="ru-RU" sz="1400" dirty="0"/>
              <a:t>в дела любой страны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94944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Напряжённость </a:t>
            </a:r>
          </a:p>
          <a:p>
            <a:pPr algn="ctr" defTabSz="685766"/>
            <a:r>
              <a:rPr lang="ru-RU" sz="1400" dirty="0"/>
              <a:t>между участниками Священного союза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294944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Назревание</a:t>
            </a:r>
          </a:p>
          <a:p>
            <a:pPr algn="ctr" defTabSz="685766"/>
            <a:r>
              <a:rPr lang="ru-RU" sz="1400" b="1" dirty="0"/>
              <a:t>Восточного </a:t>
            </a:r>
          </a:p>
          <a:p>
            <a:pPr algn="ctr" defTabSz="685766"/>
            <a:r>
              <a:rPr lang="ru-RU" sz="1400" b="1" dirty="0"/>
              <a:t>вопроса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Священный союз</a:t>
            </a:r>
          </a:p>
        </p:txBody>
      </p:sp>
    </p:spTree>
    <p:extLst>
      <p:ext uri="{BB962C8B-B14F-4D97-AF65-F5344CB8AC3E}">
        <p14:creationId xmlns:p14="http://schemas.microsoft.com/office/powerpoint/2010/main" val="41585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Покровительство России над балканскими народами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Восточный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2826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Публичная демонстрация полёта аэростата с животными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корзине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3972860"/>
            <a:ext cx="331152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марте 1814 года Александр </a:t>
            </a:r>
            <a:r>
              <a:rPr lang="en-US" sz="1400" dirty="0">
                <a:solidFill>
                  <a:prstClr val="white"/>
                </a:solidFill>
              </a:rPr>
              <a:t>I </a:t>
            </a:r>
            <a:r>
              <a:rPr lang="ru-RU" sz="1400" dirty="0">
                <a:solidFill>
                  <a:prstClr val="white"/>
                </a:solidFill>
              </a:rPr>
              <a:t>вступил в побеждённый Париж.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033837" cy="2002024"/>
            <a:chOff x="358776" y="1577920"/>
            <a:chExt cx="4033837" cy="20020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Греческий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проект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Екатерина II хотела создать в турецких владениях на Балканском полуострове православную Греческую империю под покровительством России. </a:t>
              </a:r>
            </a:p>
          </p:txBody>
        </p:sp>
      </p:grpSp>
      <p:pic>
        <p:nvPicPr>
          <p:cNvPr id="4098" name="Picture 2" descr="ÐÐ°ÑÑÐ¸Ð½ÐºÐ¸ Ð¿Ð¾ Ð·Ð°Ð¿ÑÐ¾ÑÑ ÐµÐºÐ°ÑÐµÑÐ¸Ð½Ð° 2 Ð³ÑÐµÑÐµÑÐºÐ¸Ð¹ Ð¿ÑÐ¾ÐµÐº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4" y="1027549"/>
            <a:ext cx="4751386" cy="308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°Ð»ÐµÐºÑÐ°Ð½Ð´Ñ 1 Ð¿Ð¾ÑÑÑÐµÑ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10335" y="0"/>
            <a:ext cx="80467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Ð°Ð»ÐµÐºÑÐ°Ð½Ð´Ñ 1 Ð¿Ð¾ÑÑÑ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1"/>
            <a:ext cx="111034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5" y="1313714"/>
            <a:ext cx="270703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Вновь к идее православной Греческой империи возвратился 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победы над Наполеоном. </a:t>
            </a:r>
          </a:p>
        </p:txBody>
      </p:sp>
    </p:spTree>
    <p:extLst>
      <p:ext uri="{BB962C8B-B14F-4D97-AF65-F5344CB8AC3E}">
        <p14:creationId xmlns:p14="http://schemas.microsoft.com/office/powerpoint/2010/main" val="6777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Покровительство России над балканскими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народами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Восточный вопрос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4403" y="1308201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Поддержка национально-освободительного движения на Балканах </a:t>
            </a:r>
          </a:p>
        </p:txBody>
      </p:sp>
    </p:spTree>
    <p:extLst>
      <p:ext uri="{BB962C8B-B14F-4D97-AF65-F5344CB8AC3E}">
        <p14:creationId xmlns:p14="http://schemas.microsoft.com/office/powerpoint/2010/main" val="38429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499205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поддержала вспыхнувшее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1821 году восстание в греческих областях Османской империи.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восстание было именно революцией против «законного монарха» – турецкого султана.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687345"/>
            <a:ext cx="2965622" cy="37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754403" y="1308201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Поддержка национально-освободительного движения на Балканах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Покровительство России над балканскими народами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37692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Несоответствие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правилам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Священного союза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Восточный вопрос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7334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Публичное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осуждение восставших Александром I </a:t>
            </a:r>
          </a:p>
        </p:txBody>
      </p:sp>
    </p:spTree>
    <p:extLst>
      <p:ext uri="{BB962C8B-B14F-4D97-AF65-F5344CB8AC3E}">
        <p14:creationId xmlns:p14="http://schemas.microsoft.com/office/powerpoint/2010/main" val="40631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1278" y="2177673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491" y="2202418"/>
            <a:ext cx="256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 1825 году Россия предложила предоставить Греции автономию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86896" y="2177672"/>
            <a:ext cx="2570293" cy="788155"/>
          </a:xfrm>
          <a:prstGeom prst="roundRect">
            <a:avLst/>
          </a:prstGeom>
          <a:noFill/>
          <a:ln w="15875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flipH="1">
            <a:off x="2959206" y="2571750"/>
            <a:ext cx="32769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26263" y="2202418"/>
            <a:ext cx="2524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Англия и Австрия </a:t>
            </a:r>
          </a:p>
          <a:p>
            <a:pPr algn="ctr"/>
            <a:r>
              <a:rPr lang="ru-RU" sz="1400" dirty="0"/>
              <a:t>не поддержали эту российскую инициативу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763" y="2818177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7763" y="1552431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5395" y="2950644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Священный союз оказался на грани распада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7763" y="1684898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Восточный вопрос так </a:t>
            </a:r>
          </a:p>
          <a:p>
            <a:pPr algn="ctr"/>
            <a:r>
              <a:rPr lang="ru-RU" sz="1400" b="1" dirty="0"/>
              <a:t>и остался не решённым</a:t>
            </a:r>
          </a:p>
        </p:txBody>
      </p:sp>
      <p:cxnSp>
        <p:nvCxnSpPr>
          <p:cNvPr id="21" name="Скругленная соединительная линия 20"/>
          <p:cNvCxnSpPr>
            <a:stCxn id="29" idx="3"/>
            <a:endCxn id="20" idx="1"/>
          </p:cNvCxnSpPr>
          <p:nvPr/>
        </p:nvCxnSpPr>
        <p:spPr>
          <a:xfrm flipV="1">
            <a:off x="5857189" y="1946508"/>
            <a:ext cx="370574" cy="6252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29" idx="3"/>
            <a:endCxn id="13" idx="1"/>
          </p:cNvCxnSpPr>
          <p:nvPr/>
        </p:nvCxnSpPr>
        <p:spPr>
          <a:xfrm>
            <a:off x="5857189" y="2571750"/>
            <a:ext cx="370574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Восточный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39912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29" grpId="0" animBg="1"/>
      <p:bldP spid="6" grpId="0"/>
      <p:bldP spid="13" grpId="0" animBg="1"/>
      <p:bldP spid="14" grpId="0" animBg="1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" y="3757417"/>
            <a:ext cx="3513221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Важным направлением внешней политики при Александре </a:t>
            </a:r>
            <a:r>
              <a:rPr lang="en-US" sz="1400" dirty="0">
                <a:solidFill>
                  <a:prstClr val="white"/>
                </a:solidFill>
              </a:rPr>
              <a:t>I</a:t>
            </a:r>
            <a:r>
              <a:rPr lang="ru-RU" sz="1400" dirty="0">
                <a:solidFill>
                  <a:prstClr val="white"/>
                </a:solidFill>
              </a:rPr>
              <a:t> стало освоение Русской Америки.</a:t>
            </a:r>
          </a:p>
        </p:txBody>
      </p:sp>
    </p:spTree>
    <p:extLst>
      <p:ext uri="{BB962C8B-B14F-4D97-AF65-F5344CB8AC3E}">
        <p14:creationId xmlns:p14="http://schemas.microsoft.com/office/powerpoint/2010/main" val="22175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"/>
            <a:ext cx="9144001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" y="854579"/>
            <a:ext cx="2033902" cy="1093862"/>
          </a:xfrm>
          <a:prstGeom prst="rect">
            <a:avLst/>
          </a:prstGeom>
          <a:noFill/>
          <a:ln w="38100">
            <a:solidFill>
              <a:srgbClr val="FA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кругленная соединительная линия 17"/>
          <p:cNvCxnSpPr>
            <a:stCxn id="10" idx="1"/>
            <a:endCxn id="7" idx="3"/>
          </p:cNvCxnSpPr>
          <p:nvPr/>
        </p:nvCxnSpPr>
        <p:spPr>
          <a:xfrm flipH="1" flipV="1">
            <a:off x="2033899" y="1401510"/>
            <a:ext cx="1312624" cy="1962438"/>
          </a:xfrm>
          <a:prstGeom prst="straightConnector1">
            <a:avLst/>
          </a:prstGeom>
          <a:ln w="57150" cap="rnd">
            <a:solidFill>
              <a:srgbClr val="FA5050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527" y="2121712"/>
            <a:ext cx="4248044" cy="24844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46523" y="2121713"/>
            <a:ext cx="4248047" cy="2484470"/>
          </a:xfrm>
          <a:prstGeom prst="rect">
            <a:avLst/>
          </a:prstGeom>
          <a:noFill/>
          <a:ln w="38100">
            <a:solidFill>
              <a:srgbClr val="FA5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004872" y="2185644"/>
            <a:ext cx="1046305" cy="386105"/>
          </a:xfrm>
          <a:prstGeom prst="wedgeRectCallout">
            <a:avLst>
              <a:gd name="adj1" fmla="val -84869"/>
              <a:gd name="adj2" fmla="val 17049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Аляска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054508" y="4018288"/>
            <a:ext cx="1393759" cy="547188"/>
          </a:xfrm>
          <a:prstGeom prst="wedgeRectCallout">
            <a:avLst>
              <a:gd name="adj1" fmla="val -92112"/>
              <a:gd name="adj2" fmla="val -6500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Алеутские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острова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5463865" y="2929849"/>
            <a:ext cx="2024727" cy="608109"/>
          </a:xfrm>
          <a:prstGeom prst="wedgeRectCallout">
            <a:avLst>
              <a:gd name="adj1" fmla="val -49003"/>
              <a:gd name="adj2" fmla="val 9070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Тихоокеанское побережье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499205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колонизации американских земель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1799 году была создана Российско-американская компания.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Она обладала исключительными правами на природные богатства Русской Америки и доход от них.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9" y="414263"/>
            <a:ext cx="3206456" cy="43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0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b="2991"/>
          <a:stretch/>
        </p:blipFill>
        <p:spPr>
          <a:xfrm>
            <a:off x="-1" y="-34718"/>
            <a:ext cx="9147069" cy="51896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Блок-схема: узел 12"/>
          <p:cNvSpPr/>
          <p:nvPr/>
        </p:nvSpPr>
        <p:spPr>
          <a:xfrm>
            <a:off x="3990679" y="326256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2032736" y="4290080"/>
            <a:ext cx="2209403" cy="477183"/>
          </a:xfrm>
          <a:prstGeom prst="wedgeRectCallout">
            <a:avLst>
              <a:gd name="adj1" fmla="val 42048"/>
              <a:gd name="adj2" fmla="val -25182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Новоархангельск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030" name="Picture 6" descr="https://upload.wikimedia.org/wikipedia/commons/3/31/Novo-Arkhangel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5" y="364013"/>
            <a:ext cx="3866860" cy="222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-fotki.yandex.ru/get/3910/39371573.7c/0_d9ff0_c7c6d0c3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0290" y="0"/>
            <a:ext cx="71537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3910/39371573.7c/0_d9ff0_c7c6d0c3_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26946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430" y="1486838"/>
            <a:ext cx="27476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Сенат преподнёс Александру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титул «благословенного, великодушного держав восстановителя»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76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8/View_of_New_Archangel%2C_1837.tif/lossy-page1-1280px-View_of_New_Archangel%2C_1837.ti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1"/>
            <a:ext cx="91439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6238"/>
            <a:ext cx="3513221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 время правления Александра I Россия активно осваивала свои американские владения.</a:t>
            </a:r>
          </a:p>
        </p:txBody>
      </p:sp>
    </p:spTree>
    <p:extLst>
      <p:ext uri="{BB962C8B-B14F-4D97-AF65-F5344CB8AC3E}">
        <p14:creationId xmlns:p14="http://schemas.microsoft.com/office/powerpoint/2010/main" val="29803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34242" y="0"/>
            <a:ext cx="2534242" cy="51435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534242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33951"/>
          <a:stretch/>
        </p:blipFill>
        <p:spPr>
          <a:xfrm>
            <a:off x="3259248" y="0"/>
            <a:ext cx="5884754" cy="5143500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3950003" y="2368227"/>
            <a:ext cx="1298513" cy="2136218"/>
          </a:xfrm>
          <a:custGeom>
            <a:avLst/>
            <a:gdLst>
              <a:gd name="connsiteX0" fmla="*/ 0 w 1594716"/>
              <a:gd name="connsiteY0" fmla="*/ 0 h 822247"/>
              <a:gd name="connsiteX1" fmla="*/ 930251 w 1594716"/>
              <a:gd name="connsiteY1" fmla="*/ 0 h 822247"/>
              <a:gd name="connsiteX2" fmla="*/ 844450 w 1594716"/>
              <a:gd name="connsiteY2" fmla="*/ -911321 h 822247"/>
              <a:gd name="connsiteX3" fmla="*/ 1328930 w 1594716"/>
              <a:gd name="connsiteY3" fmla="*/ 0 h 822247"/>
              <a:gd name="connsiteX4" fmla="*/ 1594716 w 1594716"/>
              <a:gd name="connsiteY4" fmla="*/ 0 h 822247"/>
              <a:gd name="connsiteX5" fmla="*/ 1594716 w 1594716"/>
              <a:gd name="connsiteY5" fmla="*/ 137041 h 822247"/>
              <a:gd name="connsiteX6" fmla="*/ 1594716 w 1594716"/>
              <a:gd name="connsiteY6" fmla="*/ 137041 h 822247"/>
              <a:gd name="connsiteX7" fmla="*/ 1594716 w 1594716"/>
              <a:gd name="connsiteY7" fmla="*/ 342603 h 822247"/>
              <a:gd name="connsiteX8" fmla="*/ 1594716 w 1594716"/>
              <a:gd name="connsiteY8" fmla="*/ 822247 h 822247"/>
              <a:gd name="connsiteX9" fmla="*/ 1328930 w 1594716"/>
              <a:gd name="connsiteY9" fmla="*/ 822247 h 822247"/>
              <a:gd name="connsiteX10" fmla="*/ 930251 w 1594716"/>
              <a:gd name="connsiteY10" fmla="*/ 822247 h 822247"/>
              <a:gd name="connsiteX11" fmla="*/ 930251 w 1594716"/>
              <a:gd name="connsiteY11" fmla="*/ 822247 h 822247"/>
              <a:gd name="connsiteX12" fmla="*/ 0 w 1594716"/>
              <a:gd name="connsiteY12" fmla="*/ 822247 h 822247"/>
              <a:gd name="connsiteX13" fmla="*/ 0 w 1594716"/>
              <a:gd name="connsiteY13" fmla="*/ 342603 h 822247"/>
              <a:gd name="connsiteX14" fmla="*/ 0 w 1594716"/>
              <a:gd name="connsiteY14" fmla="*/ 137041 h 822247"/>
              <a:gd name="connsiteX15" fmla="*/ 0 w 1594716"/>
              <a:gd name="connsiteY15" fmla="*/ 137041 h 822247"/>
              <a:gd name="connsiteX16" fmla="*/ 0 w 1594716"/>
              <a:gd name="connsiteY16" fmla="*/ 0 h 822247"/>
              <a:gd name="connsiteX0" fmla="*/ 0 w 1594716"/>
              <a:gd name="connsiteY0" fmla="*/ 911321 h 1733568"/>
              <a:gd name="connsiteX1" fmla="*/ 403225 w 1594716"/>
              <a:gd name="connsiteY1" fmla="*/ 914850 h 1733568"/>
              <a:gd name="connsiteX2" fmla="*/ 930251 w 1594716"/>
              <a:gd name="connsiteY2" fmla="*/ 911321 h 1733568"/>
              <a:gd name="connsiteX3" fmla="*/ 844450 w 1594716"/>
              <a:gd name="connsiteY3" fmla="*/ 0 h 1733568"/>
              <a:gd name="connsiteX4" fmla="*/ 1328930 w 1594716"/>
              <a:gd name="connsiteY4" fmla="*/ 911321 h 1733568"/>
              <a:gd name="connsiteX5" fmla="*/ 1594716 w 1594716"/>
              <a:gd name="connsiteY5" fmla="*/ 911321 h 1733568"/>
              <a:gd name="connsiteX6" fmla="*/ 1594716 w 1594716"/>
              <a:gd name="connsiteY6" fmla="*/ 1048362 h 1733568"/>
              <a:gd name="connsiteX7" fmla="*/ 1594716 w 1594716"/>
              <a:gd name="connsiteY7" fmla="*/ 1048362 h 1733568"/>
              <a:gd name="connsiteX8" fmla="*/ 1594716 w 1594716"/>
              <a:gd name="connsiteY8" fmla="*/ 1253924 h 1733568"/>
              <a:gd name="connsiteX9" fmla="*/ 1594716 w 1594716"/>
              <a:gd name="connsiteY9" fmla="*/ 1733568 h 1733568"/>
              <a:gd name="connsiteX10" fmla="*/ 1328930 w 1594716"/>
              <a:gd name="connsiteY10" fmla="*/ 1733568 h 1733568"/>
              <a:gd name="connsiteX11" fmla="*/ 930251 w 1594716"/>
              <a:gd name="connsiteY11" fmla="*/ 1733568 h 1733568"/>
              <a:gd name="connsiteX12" fmla="*/ 930251 w 1594716"/>
              <a:gd name="connsiteY12" fmla="*/ 1733568 h 1733568"/>
              <a:gd name="connsiteX13" fmla="*/ 0 w 1594716"/>
              <a:gd name="connsiteY13" fmla="*/ 1733568 h 1733568"/>
              <a:gd name="connsiteX14" fmla="*/ 0 w 1594716"/>
              <a:gd name="connsiteY14" fmla="*/ 1253924 h 1733568"/>
              <a:gd name="connsiteX15" fmla="*/ 0 w 1594716"/>
              <a:gd name="connsiteY15" fmla="*/ 1048362 h 1733568"/>
              <a:gd name="connsiteX16" fmla="*/ 0 w 1594716"/>
              <a:gd name="connsiteY16" fmla="*/ 1048362 h 1733568"/>
              <a:gd name="connsiteX17" fmla="*/ 0 w 1594716"/>
              <a:gd name="connsiteY17" fmla="*/ 911321 h 1733568"/>
              <a:gd name="connsiteX0" fmla="*/ 0 w 1594716"/>
              <a:gd name="connsiteY0" fmla="*/ 911321 h 1733568"/>
              <a:gd name="connsiteX1" fmla="*/ 223116 w 1594716"/>
              <a:gd name="connsiteY1" fmla="*/ 900996 h 1733568"/>
              <a:gd name="connsiteX2" fmla="*/ 403225 w 1594716"/>
              <a:gd name="connsiteY2" fmla="*/ 914850 h 1733568"/>
              <a:gd name="connsiteX3" fmla="*/ 930251 w 1594716"/>
              <a:gd name="connsiteY3" fmla="*/ 911321 h 1733568"/>
              <a:gd name="connsiteX4" fmla="*/ 844450 w 1594716"/>
              <a:gd name="connsiteY4" fmla="*/ 0 h 1733568"/>
              <a:gd name="connsiteX5" fmla="*/ 1328930 w 1594716"/>
              <a:gd name="connsiteY5" fmla="*/ 911321 h 1733568"/>
              <a:gd name="connsiteX6" fmla="*/ 1594716 w 1594716"/>
              <a:gd name="connsiteY6" fmla="*/ 911321 h 1733568"/>
              <a:gd name="connsiteX7" fmla="*/ 1594716 w 1594716"/>
              <a:gd name="connsiteY7" fmla="*/ 1048362 h 1733568"/>
              <a:gd name="connsiteX8" fmla="*/ 1594716 w 1594716"/>
              <a:gd name="connsiteY8" fmla="*/ 1048362 h 1733568"/>
              <a:gd name="connsiteX9" fmla="*/ 1594716 w 1594716"/>
              <a:gd name="connsiteY9" fmla="*/ 1253924 h 1733568"/>
              <a:gd name="connsiteX10" fmla="*/ 1594716 w 1594716"/>
              <a:gd name="connsiteY10" fmla="*/ 1733568 h 1733568"/>
              <a:gd name="connsiteX11" fmla="*/ 1328930 w 1594716"/>
              <a:gd name="connsiteY11" fmla="*/ 1733568 h 1733568"/>
              <a:gd name="connsiteX12" fmla="*/ 930251 w 1594716"/>
              <a:gd name="connsiteY12" fmla="*/ 1733568 h 1733568"/>
              <a:gd name="connsiteX13" fmla="*/ 930251 w 1594716"/>
              <a:gd name="connsiteY13" fmla="*/ 1733568 h 1733568"/>
              <a:gd name="connsiteX14" fmla="*/ 0 w 1594716"/>
              <a:gd name="connsiteY14" fmla="*/ 1733568 h 1733568"/>
              <a:gd name="connsiteX15" fmla="*/ 0 w 1594716"/>
              <a:gd name="connsiteY15" fmla="*/ 1253924 h 1733568"/>
              <a:gd name="connsiteX16" fmla="*/ 0 w 1594716"/>
              <a:gd name="connsiteY16" fmla="*/ 1048362 h 1733568"/>
              <a:gd name="connsiteX17" fmla="*/ 0 w 1594716"/>
              <a:gd name="connsiteY17" fmla="*/ 1048362 h 1733568"/>
              <a:gd name="connsiteX18" fmla="*/ 0 w 1594716"/>
              <a:gd name="connsiteY18" fmla="*/ 911321 h 1733568"/>
              <a:gd name="connsiteX0" fmla="*/ 0 w 1594716"/>
              <a:gd name="connsiteY0" fmla="*/ 911321 h 1733568"/>
              <a:gd name="connsiteX1" fmla="*/ 223116 w 1594716"/>
              <a:gd name="connsiteY1" fmla="*/ 900996 h 1733568"/>
              <a:gd name="connsiteX2" fmla="*/ 403225 w 1594716"/>
              <a:gd name="connsiteY2" fmla="*/ 914850 h 1733568"/>
              <a:gd name="connsiteX3" fmla="*/ 749589 w 1594716"/>
              <a:gd name="connsiteY3" fmla="*/ 900996 h 1733568"/>
              <a:gd name="connsiteX4" fmla="*/ 930251 w 1594716"/>
              <a:gd name="connsiteY4" fmla="*/ 911321 h 1733568"/>
              <a:gd name="connsiteX5" fmla="*/ 844450 w 1594716"/>
              <a:gd name="connsiteY5" fmla="*/ 0 h 1733568"/>
              <a:gd name="connsiteX6" fmla="*/ 1328930 w 1594716"/>
              <a:gd name="connsiteY6" fmla="*/ 911321 h 1733568"/>
              <a:gd name="connsiteX7" fmla="*/ 1594716 w 1594716"/>
              <a:gd name="connsiteY7" fmla="*/ 911321 h 1733568"/>
              <a:gd name="connsiteX8" fmla="*/ 1594716 w 1594716"/>
              <a:gd name="connsiteY8" fmla="*/ 1048362 h 1733568"/>
              <a:gd name="connsiteX9" fmla="*/ 1594716 w 1594716"/>
              <a:gd name="connsiteY9" fmla="*/ 1048362 h 1733568"/>
              <a:gd name="connsiteX10" fmla="*/ 1594716 w 1594716"/>
              <a:gd name="connsiteY10" fmla="*/ 1253924 h 1733568"/>
              <a:gd name="connsiteX11" fmla="*/ 1594716 w 1594716"/>
              <a:gd name="connsiteY11" fmla="*/ 1733568 h 1733568"/>
              <a:gd name="connsiteX12" fmla="*/ 1328930 w 1594716"/>
              <a:gd name="connsiteY12" fmla="*/ 1733568 h 1733568"/>
              <a:gd name="connsiteX13" fmla="*/ 930251 w 1594716"/>
              <a:gd name="connsiteY13" fmla="*/ 1733568 h 1733568"/>
              <a:gd name="connsiteX14" fmla="*/ 930251 w 1594716"/>
              <a:gd name="connsiteY14" fmla="*/ 1733568 h 1733568"/>
              <a:gd name="connsiteX15" fmla="*/ 0 w 1594716"/>
              <a:gd name="connsiteY15" fmla="*/ 1733568 h 1733568"/>
              <a:gd name="connsiteX16" fmla="*/ 0 w 1594716"/>
              <a:gd name="connsiteY16" fmla="*/ 1253924 h 1733568"/>
              <a:gd name="connsiteX17" fmla="*/ 0 w 1594716"/>
              <a:gd name="connsiteY17" fmla="*/ 1048362 h 1733568"/>
              <a:gd name="connsiteX18" fmla="*/ 0 w 1594716"/>
              <a:gd name="connsiteY18" fmla="*/ 1048362 h 1733568"/>
              <a:gd name="connsiteX19" fmla="*/ 0 w 1594716"/>
              <a:gd name="connsiteY19" fmla="*/ 911321 h 1733568"/>
              <a:gd name="connsiteX0" fmla="*/ 0 w 1594716"/>
              <a:gd name="connsiteY0" fmla="*/ 1104835 h 1927082"/>
              <a:gd name="connsiteX1" fmla="*/ 223116 w 1594716"/>
              <a:gd name="connsiteY1" fmla="*/ 1094510 h 1927082"/>
              <a:gd name="connsiteX2" fmla="*/ 486352 w 1594716"/>
              <a:gd name="connsiteY2" fmla="*/ 0 h 1927082"/>
              <a:gd name="connsiteX3" fmla="*/ 749589 w 1594716"/>
              <a:gd name="connsiteY3" fmla="*/ 1094510 h 1927082"/>
              <a:gd name="connsiteX4" fmla="*/ 930251 w 1594716"/>
              <a:gd name="connsiteY4" fmla="*/ 1104835 h 1927082"/>
              <a:gd name="connsiteX5" fmla="*/ 844450 w 1594716"/>
              <a:gd name="connsiteY5" fmla="*/ 193514 h 1927082"/>
              <a:gd name="connsiteX6" fmla="*/ 1328930 w 1594716"/>
              <a:gd name="connsiteY6" fmla="*/ 1104835 h 1927082"/>
              <a:gd name="connsiteX7" fmla="*/ 1594716 w 1594716"/>
              <a:gd name="connsiteY7" fmla="*/ 1104835 h 1927082"/>
              <a:gd name="connsiteX8" fmla="*/ 1594716 w 1594716"/>
              <a:gd name="connsiteY8" fmla="*/ 1241876 h 1927082"/>
              <a:gd name="connsiteX9" fmla="*/ 1594716 w 1594716"/>
              <a:gd name="connsiteY9" fmla="*/ 1241876 h 1927082"/>
              <a:gd name="connsiteX10" fmla="*/ 1594716 w 1594716"/>
              <a:gd name="connsiteY10" fmla="*/ 1447438 h 1927082"/>
              <a:gd name="connsiteX11" fmla="*/ 1594716 w 1594716"/>
              <a:gd name="connsiteY11" fmla="*/ 1927082 h 1927082"/>
              <a:gd name="connsiteX12" fmla="*/ 1328930 w 1594716"/>
              <a:gd name="connsiteY12" fmla="*/ 1927082 h 1927082"/>
              <a:gd name="connsiteX13" fmla="*/ 930251 w 1594716"/>
              <a:gd name="connsiteY13" fmla="*/ 1927082 h 1927082"/>
              <a:gd name="connsiteX14" fmla="*/ 930251 w 1594716"/>
              <a:gd name="connsiteY14" fmla="*/ 1927082 h 1927082"/>
              <a:gd name="connsiteX15" fmla="*/ 0 w 1594716"/>
              <a:gd name="connsiteY15" fmla="*/ 1927082 h 1927082"/>
              <a:gd name="connsiteX16" fmla="*/ 0 w 1594716"/>
              <a:gd name="connsiteY16" fmla="*/ 1447438 h 1927082"/>
              <a:gd name="connsiteX17" fmla="*/ 0 w 1594716"/>
              <a:gd name="connsiteY17" fmla="*/ 1241876 h 1927082"/>
              <a:gd name="connsiteX18" fmla="*/ 0 w 1594716"/>
              <a:gd name="connsiteY18" fmla="*/ 1241876 h 1927082"/>
              <a:gd name="connsiteX19" fmla="*/ 0 w 1594716"/>
              <a:gd name="connsiteY19" fmla="*/ 1104835 h 1927082"/>
              <a:gd name="connsiteX0" fmla="*/ 0 w 1682650"/>
              <a:gd name="connsiteY0" fmla="*/ 1104835 h 1927082"/>
              <a:gd name="connsiteX1" fmla="*/ 223116 w 1682650"/>
              <a:gd name="connsiteY1" fmla="*/ 1094510 h 1927082"/>
              <a:gd name="connsiteX2" fmla="*/ 486352 w 1682650"/>
              <a:gd name="connsiteY2" fmla="*/ 0 h 1927082"/>
              <a:gd name="connsiteX3" fmla="*/ 749589 w 1682650"/>
              <a:gd name="connsiteY3" fmla="*/ 1094510 h 1927082"/>
              <a:gd name="connsiteX4" fmla="*/ 930251 w 1682650"/>
              <a:gd name="connsiteY4" fmla="*/ 1104835 h 1927082"/>
              <a:gd name="connsiteX5" fmla="*/ 1682650 w 1682650"/>
              <a:gd name="connsiteY5" fmla="*/ 794648 h 1927082"/>
              <a:gd name="connsiteX6" fmla="*/ 1328930 w 1682650"/>
              <a:gd name="connsiteY6" fmla="*/ 1104835 h 1927082"/>
              <a:gd name="connsiteX7" fmla="*/ 1594716 w 1682650"/>
              <a:gd name="connsiteY7" fmla="*/ 1104835 h 1927082"/>
              <a:gd name="connsiteX8" fmla="*/ 1594716 w 1682650"/>
              <a:gd name="connsiteY8" fmla="*/ 1241876 h 1927082"/>
              <a:gd name="connsiteX9" fmla="*/ 1594716 w 1682650"/>
              <a:gd name="connsiteY9" fmla="*/ 1241876 h 1927082"/>
              <a:gd name="connsiteX10" fmla="*/ 1594716 w 1682650"/>
              <a:gd name="connsiteY10" fmla="*/ 1447438 h 1927082"/>
              <a:gd name="connsiteX11" fmla="*/ 1594716 w 1682650"/>
              <a:gd name="connsiteY11" fmla="*/ 1927082 h 1927082"/>
              <a:gd name="connsiteX12" fmla="*/ 1328930 w 1682650"/>
              <a:gd name="connsiteY12" fmla="*/ 1927082 h 1927082"/>
              <a:gd name="connsiteX13" fmla="*/ 930251 w 1682650"/>
              <a:gd name="connsiteY13" fmla="*/ 1927082 h 1927082"/>
              <a:gd name="connsiteX14" fmla="*/ 930251 w 1682650"/>
              <a:gd name="connsiteY14" fmla="*/ 1927082 h 1927082"/>
              <a:gd name="connsiteX15" fmla="*/ 0 w 1682650"/>
              <a:gd name="connsiteY15" fmla="*/ 1927082 h 1927082"/>
              <a:gd name="connsiteX16" fmla="*/ 0 w 1682650"/>
              <a:gd name="connsiteY16" fmla="*/ 1447438 h 1927082"/>
              <a:gd name="connsiteX17" fmla="*/ 0 w 1682650"/>
              <a:gd name="connsiteY17" fmla="*/ 1241876 h 1927082"/>
              <a:gd name="connsiteX18" fmla="*/ 0 w 1682650"/>
              <a:gd name="connsiteY18" fmla="*/ 1241876 h 1927082"/>
              <a:gd name="connsiteX19" fmla="*/ 0 w 1682650"/>
              <a:gd name="connsiteY19" fmla="*/ 1104835 h 1927082"/>
              <a:gd name="connsiteX0" fmla="*/ 0 w 1665717"/>
              <a:gd name="connsiteY0" fmla="*/ 1104835 h 1927082"/>
              <a:gd name="connsiteX1" fmla="*/ 223116 w 1665717"/>
              <a:gd name="connsiteY1" fmla="*/ 1094510 h 1927082"/>
              <a:gd name="connsiteX2" fmla="*/ 486352 w 1665717"/>
              <a:gd name="connsiteY2" fmla="*/ 0 h 1927082"/>
              <a:gd name="connsiteX3" fmla="*/ 749589 w 1665717"/>
              <a:gd name="connsiteY3" fmla="*/ 1094510 h 1927082"/>
              <a:gd name="connsiteX4" fmla="*/ 930251 w 1665717"/>
              <a:gd name="connsiteY4" fmla="*/ 1104835 h 1927082"/>
              <a:gd name="connsiteX5" fmla="*/ 1665717 w 1665717"/>
              <a:gd name="connsiteY5" fmla="*/ 803115 h 1927082"/>
              <a:gd name="connsiteX6" fmla="*/ 1328930 w 1665717"/>
              <a:gd name="connsiteY6" fmla="*/ 1104835 h 1927082"/>
              <a:gd name="connsiteX7" fmla="*/ 1594716 w 1665717"/>
              <a:gd name="connsiteY7" fmla="*/ 1104835 h 1927082"/>
              <a:gd name="connsiteX8" fmla="*/ 1594716 w 1665717"/>
              <a:gd name="connsiteY8" fmla="*/ 1241876 h 1927082"/>
              <a:gd name="connsiteX9" fmla="*/ 1594716 w 1665717"/>
              <a:gd name="connsiteY9" fmla="*/ 1241876 h 1927082"/>
              <a:gd name="connsiteX10" fmla="*/ 1594716 w 1665717"/>
              <a:gd name="connsiteY10" fmla="*/ 1447438 h 1927082"/>
              <a:gd name="connsiteX11" fmla="*/ 1594716 w 1665717"/>
              <a:gd name="connsiteY11" fmla="*/ 1927082 h 1927082"/>
              <a:gd name="connsiteX12" fmla="*/ 1328930 w 1665717"/>
              <a:gd name="connsiteY12" fmla="*/ 1927082 h 1927082"/>
              <a:gd name="connsiteX13" fmla="*/ 930251 w 1665717"/>
              <a:gd name="connsiteY13" fmla="*/ 1927082 h 1927082"/>
              <a:gd name="connsiteX14" fmla="*/ 930251 w 1665717"/>
              <a:gd name="connsiteY14" fmla="*/ 1927082 h 1927082"/>
              <a:gd name="connsiteX15" fmla="*/ 0 w 1665717"/>
              <a:gd name="connsiteY15" fmla="*/ 1927082 h 1927082"/>
              <a:gd name="connsiteX16" fmla="*/ 0 w 1665717"/>
              <a:gd name="connsiteY16" fmla="*/ 1447438 h 1927082"/>
              <a:gd name="connsiteX17" fmla="*/ 0 w 1665717"/>
              <a:gd name="connsiteY17" fmla="*/ 1241876 h 1927082"/>
              <a:gd name="connsiteX18" fmla="*/ 0 w 1665717"/>
              <a:gd name="connsiteY18" fmla="*/ 1241876 h 1927082"/>
              <a:gd name="connsiteX19" fmla="*/ 0 w 1665717"/>
              <a:gd name="connsiteY19" fmla="*/ 1104835 h 1927082"/>
              <a:gd name="connsiteX0" fmla="*/ 0 w 1665717"/>
              <a:gd name="connsiteY0" fmla="*/ 1553568 h 2375815"/>
              <a:gd name="connsiteX1" fmla="*/ 223116 w 1665717"/>
              <a:gd name="connsiteY1" fmla="*/ 1543243 h 2375815"/>
              <a:gd name="connsiteX2" fmla="*/ 545619 w 1665717"/>
              <a:gd name="connsiteY2" fmla="*/ 0 h 2375815"/>
              <a:gd name="connsiteX3" fmla="*/ 749589 w 1665717"/>
              <a:gd name="connsiteY3" fmla="*/ 1543243 h 2375815"/>
              <a:gd name="connsiteX4" fmla="*/ 930251 w 1665717"/>
              <a:gd name="connsiteY4" fmla="*/ 1553568 h 2375815"/>
              <a:gd name="connsiteX5" fmla="*/ 1665717 w 1665717"/>
              <a:gd name="connsiteY5" fmla="*/ 1251848 h 2375815"/>
              <a:gd name="connsiteX6" fmla="*/ 1328930 w 1665717"/>
              <a:gd name="connsiteY6" fmla="*/ 1553568 h 2375815"/>
              <a:gd name="connsiteX7" fmla="*/ 1594716 w 1665717"/>
              <a:gd name="connsiteY7" fmla="*/ 1553568 h 2375815"/>
              <a:gd name="connsiteX8" fmla="*/ 1594716 w 1665717"/>
              <a:gd name="connsiteY8" fmla="*/ 1690609 h 2375815"/>
              <a:gd name="connsiteX9" fmla="*/ 1594716 w 1665717"/>
              <a:gd name="connsiteY9" fmla="*/ 1690609 h 2375815"/>
              <a:gd name="connsiteX10" fmla="*/ 1594716 w 1665717"/>
              <a:gd name="connsiteY10" fmla="*/ 1896171 h 2375815"/>
              <a:gd name="connsiteX11" fmla="*/ 1594716 w 1665717"/>
              <a:gd name="connsiteY11" fmla="*/ 2375815 h 2375815"/>
              <a:gd name="connsiteX12" fmla="*/ 1328930 w 1665717"/>
              <a:gd name="connsiteY12" fmla="*/ 2375815 h 2375815"/>
              <a:gd name="connsiteX13" fmla="*/ 930251 w 1665717"/>
              <a:gd name="connsiteY13" fmla="*/ 2375815 h 2375815"/>
              <a:gd name="connsiteX14" fmla="*/ 930251 w 1665717"/>
              <a:gd name="connsiteY14" fmla="*/ 2375815 h 2375815"/>
              <a:gd name="connsiteX15" fmla="*/ 0 w 1665717"/>
              <a:gd name="connsiteY15" fmla="*/ 2375815 h 2375815"/>
              <a:gd name="connsiteX16" fmla="*/ 0 w 1665717"/>
              <a:gd name="connsiteY16" fmla="*/ 1896171 h 2375815"/>
              <a:gd name="connsiteX17" fmla="*/ 0 w 1665717"/>
              <a:gd name="connsiteY17" fmla="*/ 1690609 h 2375815"/>
              <a:gd name="connsiteX18" fmla="*/ 0 w 1665717"/>
              <a:gd name="connsiteY18" fmla="*/ 1690609 h 2375815"/>
              <a:gd name="connsiteX19" fmla="*/ 0 w 1665717"/>
              <a:gd name="connsiteY19" fmla="*/ 1553568 h 2375815"/>
              <a:gd name="connsiteX0" fmla="*/ 0 w 1665717"/>
              <a:gd name="connsiteY0" fmla="*/ 1649820 h 2472067"/>
              <a:gd name="connsiteX1" fmla="*/ 223116 w 1665717"/>
              <a:gd name="connsiteY1" fmla="*/ 1639495 h 2472067"/>
              <a:gd name="connsiteX2" fmla="*/ 534536 w 1665717"/>
              <a:gd name="connsiteY2" fmla="*/ 0 h 2472067"/>
              <a:gd name="connsiteX3" fmla="*/ 749589 w 1665717"/>
              <a:gd name="connsiteY3" fmla="*/ 1639495 h 2472067"/>
              <a:gd name="connsiteX4" fmla="*/ 930251 w 1665717"/>
              <a:gd name="connsiteY4" fmla="*/ 1649820 h 2472067"/>
              <a:gd name="connsiteX5" fmla="*/ 1665717 w 1665717"/>
              <a:gd name="connsiteY5" fmla="*/ 1348100 h 2472067"/>
              <a:gd name="connsiteX6" fmla="*/ 1328930 w 1665717"/>
              <a:gd name="connsiteY6" fmla="*/ 1649820 h 2472067"/>
              <a:gd name="connsiteX7" fmla="*/ 1594716 w 1665717"/>
              <a:gd name="connsiteY7" fmla="*/ 1649820 h 2472067"/>
              <a:gd name="connsiteX8" fmla="*/ 1594716 w 1665717"/>
              <a:gd name="connsiteY8" fmla="*/ 1786861 h 2472067"/>
              <a:gd name="connsiteX9" fmla="*/ 1594716 w 1665717"/>
              <a:gd name="connsiteY9" fmla="*/ 1786861 h 2472067"/>
              <a:gd name="connsiteX10" fmla="*/ 1594716 w 1665717"/>
              <a:gd name="connsiteY10" fmla="*/ 1992423 h 2472067"/>
              <a:gd name="connsiteX11" fmla="*/ 1594716 w 1665717"/>
              <a:gd name="connsiteY11" fmla="*/ 2472067 h 2472067"/>
              <a:gd name="connsiteX12" fmla="*/ 1328930 w 1665717"/>
              <a:gd name="connsiteY12" fmla="*/ 2472067 h 2472067"/>
              <a:gd name="connsiteX13" fmla="*/ 930251 w 1665717"/>
              <a:gd name="connsiteY13" fmla="*/ 2472067 h 2472067"/>
              <a:gd name="connsiteX14" fmla="*/ 930251 w 1665717"/>
              <a:gd name="connsiteY14" fmla="*/ 2472067 h 2472067"/>
              <a:gd name="connsiteX15" fmla="*/ 0 w 1665717"/>
              <a:gd name="connsiteY15" fmla="*/ 2472067 h 2472067"/>
              <a:gd name="connsiteX16" fmla="*/ 0 w 1665717"/>
              <a:gd name="connsiteY16" fmla="*/ 1992423 h 2472067"/>
              <a:gd name="connsiteX17" fmla="*/ 0 w 1665717"/>
              <a:gd name="connsiteY17" fmla="*/ 1786861 h 2472067"/>
              <a:gd name="connsiteX18" fmla="*/ 0 w 1665717"/>
              <a:gd name="connsiteY18" fmla="*/ 1786861 h 2472067"/>
              <a:gd name="connsiteX19" fmla="*/ 0 w 1665717"/>
              <a:gd name="connsiteY19" fmla="*/ 1649820 h 2472067"/>
              <a:gd name="connsiteX0" fmla="*/ 0 w 1665717"/>
              <a:gd name="connsiteY0" fmla="*/ 1649820 h 2472067"/>
              <a:gd name="connsiteX1" fmla="*/ 223116 w 1665717"/>
              <a:gd name="connsiteY1" fmla="*/ 1639495 h 2472067"/>
              <a:gd name="connsiteX2" fmla="*/ 534536 w 1665717"/>
              <a:gd name="connsiteY2" fmla="*/ 0 h 2472067"/>
              <a:gd name="connsiteX3" fmla="*/ 749589 w 1665717"/>
              <a:gd name="connsiteY3" fmla="*/ 1639495 h 2472067"/>
              <a:gd name="connsiteX4" fmla="*/ 930251 w 1665717"/>
              <a:gd name="connsiteY4" fmla="*/ 1649820 h 2472067"/>
              <a:gd name="connsiteX5" fmla="*/ 1665717 w 1665717"/>
              <a:gd name="connsiteY5" fmla="*/ 1348100 h 2472067"/>
              <a:gd name="connsiteX6" fmla="*/ 1328930 w 1665717"/>
              <a:gd name="connsiteY6" fmla="*/ 1649820 h 2472067"/>
              <a:gd name="connsiteX7" fmla="*/ 1594716 w 1665717"/>
              <a:gd name="connsiteY7" fmla="*/ 1649820 h 2472067"/>
              <a:gd name="connsiteX8" fmla="*/ 1594716 w 1665717"/>
              <a:gd name="connsiteY8" fmla="*/ 1786861 h 2472067"/>
              <a:gd name="connsiteX9" fmla="*/ 1594716 w 1665717"/>
              <a:gd name="connsiteY9" fmla="*/ 1786861 h 2472067"/>
              <a:gd name="connsiteX10" fmla="*/ 1594716 w 1665717"/>
              <a:gd name="connsiteY10" fmla="*/ 1992423 h 2472067"/>
              <a:gd name="connsiteX11" fmla="*/ 1594716 w 1665717"/>
              <a:gd name="connsiteY11" fmla="*/ 2472067 h 2472067"/>
              <a:gd name="connsiteX12" fmla="*/ 1328930 w 1665717"/>
              <a:gd name="connsiteY12" fmla="*/ 2472067 h 2472067"/>
              <a:gd name="connsiteX13" fmla="*/ 930251 w 1665717"/>
              <a:gd name="connsiteY13" fmla="*/ 2472067 h 2472067"/>
              <a:gd name="connsiteX14" fmla="*/ 897000 w 1665717"/>
              <a:gd name="connsiteY14" fmla="*/ 2472067 h 2472067"/>
              <a:gd name="connsiteX15" fmla="*/ 0 w 1665717"/>
              <a:gd name="connsiteY15" fmla="*/ 2472067 h 2472067"/>
              <a:gd name="connsiteX16" fmla="*/ 0 w 1665717"/>
              <a:gd name="connsiteY16" fmla="*/ 1992423 h 2472067"/>
              <a:gd name="connsiteX17" fmla="*/ 0 w 1665717"/>
              <a:gd name="connsiteY17" fmla="*/ 1786861 h 2472067"/>
              <a:gd name="connsiteX18" fmla="*/ 0 w 1665717"/>
              <a:gd name="connsiteY18" fmla="*/ 1786861 h 2472067"/>
              <a:gd name="connsiteX19" fmla="*/ 0 w 1665717"/>
              <a:gd name="connsiteY19" fmla="*/ 1649820 h 2472067"/>
              <a:gd name="connsiteX0" fmla="*/ 0 w 1680057"/>
              <a:gd name="connsiteY0" fmla="*/ 1649820 h 2472067"/>
              <a:gd name="connsiteX1" fmla="*/ 223116 w 1680057"/>
              <a:gd name="connsiteY1" fmla="*/ 1639495 h 2472067"/>
              <a:gd name="connsiteX2" fmla="*/ 534536 w 1680057"/>
              <a:gd name="connsiteY2" fmla="*/ 0 h 2472067"/>
              <a:gd name="connsiteX3" fmla="*/ 749589 w 1680057"/>
              <a:gd name="connsiteY3" fmla="*/ 1639495 h 2472067"/>
              <a:gd name="connsiteX4" fmla="*/ 930251 w 1680057"/>
              <a:gd name="connsiteY4" fmla="*/ 1649820 h 2472067"/>
              <a:gd name="connsiteX5" fmla="*/ 1680057 w 1680057"/>
              <a:gd name="connsiteY5" fmla="*/ 1386578 h 2472067"/>
              <a:gd name="connsiteX6" fmla="*/ 1328930 w 1680057"/>
              <a:gd name="connsiteY6" fmla="*/ 1649820 h 2472067"/>
              <a:gd name="connsiteX7" fmla="*/ 1594716 w 1680057"/>
              <a:gd name="connsiteY7" fmla="*/ 1649820 h 2472067"/>
              <a:gd name="connsiteX8" fmla="*/ 1594716 w 1680057"/>
              <a:gd name="connsiteY8" fmla="*/ 1786861 h 2472067"/>
              <a:gd name="connsiteX9" fmla="*/ 1594716 w 1680057"/>
              <a:gd name="connsiteY9" fmla="*/ 1786861 h 2472067"/>
              <a:gd name="connsiteX10" fmla="*/ 1594716 w 1680057"/>
              <a:gd name="connsiteY10" fmla="*/ 1992423 h 2472067"/>
              <a:gd name="connsiteX11" fmla="*/ 1594716 w 1680057"/>
              <a:gd name="connsiteY11" fmla="*/ 2472067 h 2472067"/>
              <a:gd name="connsiteX12" fmla="*/ 1328930 w 1680057"/>
              <a:gd name="connsiteY12" fmla="*/ 2472067 h 2472067"/>
              <a:gd name="connsiteX13" fmla="*/ 930251 w 1680057"/>
              <a:gd name="connsiteY13" fmla="*/ 2472067 h 2472067"/>
              <a:gd name="connsiteX14" fmla="*/ 897000 w 1680057"/>
              <a:gd name="connsiteY14" fmla="*/ 2472067 h 2472067"/>
              <a:gd name="connsiteX15" fmla="*/ 0 w 1680057"/>
              <a:gd name="connsiteY15" fmla="*/ 2472067 h 2472067"/>
              <a:gd name="connsiteX16" fmla="*/ 0 w 1680057"/>
              <a:gd name="connsiteY16" fmla="*/ 1992423 h 2472067"/>
              <a:gd name="connsiteX17" fmla="*/ 0 w 1680057"/>
              <a:gd name="connsiteY17" fmla="*/ 1786861 h 2472067"/>
              <a:gd name="connsiteX18" fmla="*/ 0 w 1680057"/>
              <a:gd name="connsiteY18" fmla="*/ 1786861 h 2472067"/>
              <a:gd name="connsiteX19" fmla="*/ 0 w 1680057"/>
              <a:gd name="connsiteY19" fmla="*/ 1649820 h 247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80057" h="2472067">
                <a:moveTo>
                  <a:pt x="0" y="1649820"/>
                </a:moveTo>
                <a:lnTo>
                  <a:pt x="223116" y="1639495"/>
                </a:lnTo>
                <a:lnTo>
                  <a:pt x="534536" y="0"/>
                </a:lnTo>
                <a:lnTo>
                  <a:pt x="749589" y="1639495"/>
                </a:lnTo>
                <a:lnTo>
                  <a:pt x="930251" y="1649820"/>
                </a:lnTo>
                <a:lnTo>
                  <a:pt x="1680057" y="1386578"/>
                </a:lnTo>
                <a:lnTo>
                  <a:pt x="1328930" y="1649820"/>
                </a:lnTo>
                <a:lnTo>
                  <a:pt x="1594716" y="1649820"/>
                </a:lnTo>
                <a:lnTo>
                  <a:pt x="1594716" y="1786861"/>
                </a:lnTo>
                <a:lnTo>
                  <a:pt x="1594716" y="1786861"/>
                </a:lnTo>
                <a:lnTo>
                  <a:pt x="1594716" y="1992423"/>
                </a:lnTo>
                <a:lnTo>
                  <a:pt x="1594716" y="2472067"/>
                </a:lnTo>
                <a:lnTo>
                  <a:pt x="1328930" y="2472067"/>
                </a:lnTo>
                <a:lnTo>
                  <a:pt x="930251" y="2472067"/>
                </a:lnTo>
                <a:lnTo>
                  <a:pt x="897000" y="2472067"/>
                </a:lnTo>
                <a:lnTo>
                  <a:pt x="0" y="2472067"/>
                </a:lnTo>
                <a:lnTo>
                  <a:pt x="0" y="1992423"/>
                </a:lnTo>
                <a:lnTo>
                  <a:pt x="0" y="1786861"/>
                </a:lnTo>
                <a:lnTo>
                  <a:pt x="0" y="1786861"/>
                </a:lnTo>
                <a:lnTo>
                  <a:pt x="0" y="16498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  <a:latin typeface="Roboto"/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  <a:latin typeface="Roboto"/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  <a:latin typeface="Roboto"/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  <a:latin typeface="Roboto"/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  <a:latin typeface="Roboto"/>
            </a:endParaRP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  <a:latin typeface="Roboto"/>
              </a:rPr>
              <a:t>Русская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  <a:latin typeface="Roboto"/>
              </a:rPr>
              <a:t>Америка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227763" y="1740054"/>
            <a:ext cx="1644961" cy="684644"/>
          </a:xfrm>
          <a:prstGeom prst="wedgeRectCallout">
            <a:avLst>
              <a:gd name="adj1" fmla="val -28201"/>
              <a:gd name="adj2" fmla="val 1897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США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до 1819 года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25288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3465" y="1740054"/>
            <a:ext cx="2707030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1808 году Россия установила с США дипломатические отношения.</a:t>
            </a:r>
          </a:p>
        </p:txBody>
      </p:sp>
    </p:spTree>
    <p:extLst>
      <p:ext uri="{BB962C8B-B14F-4D97-AF65-F5344CB8AC3E}">
        <p14:creationId xmlns:p14="http://schemas.microsoft.com/office/powerpoint/2010/main" val="41872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2223057"/>
            <a:ext cx="4033839" cy="979860"/>
            <a:chOff x="358774" y="2111745"/>
            <a:chExt cx="4033839" cy="97986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111745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Освоение Америки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1812 году русские переселенцы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основали форт Росс.</a:t>
              </a:r>
            </a:p>
          </p:txBody>
        </p:sp>
      </p:grpSp>
      <p:pic>
        <p:nvPicPr>
          <p:cNvPr id="5122" name="Picture 2" descr="http://disgustingmen.com/wp-content/uploads/2016/03/fort-ross-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056730"/>
            <a:ext cx="4392612" cy="30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2" name="Блок-схема: узел 21"/>
          <p:cNvSpPr/>
          <p:nvPr/>
        </p:nvSpPr>
        <p:spPr>
          <a:xfrm>
            <a:off x="2012462" y="3485784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4187514" y="3851294"/>
            <a:ext cx="1644961" cy="684644"/>
          </a:xfrm>
          <a:prstGeom prst="wedgeRectCallout">
            <a:avLst>
              <a:gd name="adj1" fmla="val -51651"/>
              <a:gd name="adj2" fmla="val -12599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США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до 1819 года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2075296" y="2285627"/>
            <a:ext cx="892077" cy="572246"/>
          </a:xfrm>
          <a:prstGeom prst="wedgeRectCallout">
            <a:avLst>
              <a:gd name="adj1" fmla="val -50271"/>
              <a:gd name="adj2" fmla="val 1733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Форт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076" name="Picture 4" descr="ÐÐ°ÑÑÐ¸Ð½ÐºÐ¸ Ð¿Ð¾ Ð·Ð°Ð¿ÑÐ¾ÑÑ ÑÐ¾ÑÑ ÑÐ¾Ñ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605" y="376238"/>
            <a:ext cx="3240620" cy="23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0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34242" y="0"/>
            <a:ext cx="2534242" cy="5143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534242" cy="5143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r="31772" b="2991"/>
          <a:stretch/>
        </p:blipFill>
        <p:spPr>
          <a:xfrm>
            <a:off x="2916239" y="0"/>
            <a:ext cx="6227762" cy="51435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916239" y="3731503"/>
            <a:ext cx="6227762" cy="12755"/>
          </a:xfrm>
          <a:prstGeom prst="line">
            <a:avLst/>
          </a:prstGeom>
          <a:ln w="38100">
            <a:solidFill>
              <a:srgbClr val="FA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ая выноска 8"/>
          <p:cNvSpPr/>
          <p:nvPr/>
        </p:nvSpPr>
        <p:spPr>
          <a:xfrm>
            <a:off x="7600342" y="2129863"/>
            <a:ext cx="1402119" cy="684644"/>
          </a:xfrm>
          <a:prstGeom prst="wedgeRectCallout">
            <a:avLst>
              <a:gd name="adj1" fmla="val -42022"/>
              <a:gd name="adj2" fmla="val 18463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51-ая параллель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657602" y="4117337"/>
            <a:ext cx="1644961" cy="684644"/>
          </a:xfrm>
          <a:prstGeom prst="wedgeRectCallout">
            <a:avLst>
              <a:gd name="adj1" fmla="val -48054"/>
              <a:gd name="adj2" fmla="val -1574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Берингово море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84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9723" y="980610"/>
            <a:ext cx="2531986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4 сентября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1821 года Александром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подписал манифест об исключительных правах России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Аляску севернее 51-й параллели.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1278" y="2177673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491" y="2202418"/>
            <a:ext cx="256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Затрата огромных средств на освоение и содержание американских земель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86896" y="2177672"/>
            <a:ext cx="2570293" cy="788155"/>
          </a:xfrm>
          <a:prstGeom prst="roundRect">
            <a:avLst/>
          </a:prstGeom>
          <a:noFill/>
          <a:ln w="15875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flipH="1">
            <a:off x="2959206" y="2571750"/>
            <a:ext cx="32769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04528" y="2294957"/>
            <a:ext cx="2524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Заключение договора</a:t>
            </a:r>
          </a:p>
          <a:p>
            <a:pPr algn="ctr"/>
            <a:r>
              <a:rPr lang="ru-RU" sz="1400" dirty="0"/>
              <a:t>с США в 1824 году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763" y="2818177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7763" y="1552431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7763" y="2839101"/>
            <a:ext cx="2587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Ограничение русских владений в Америке </a:t>
            </a:r>
          </a:p>
          <a:p>
            <a:pPr algn="ctr"/>
            <a:r>
              <a:rPr lang="ru-RU" sz="1400" b="1" dirty="0"/>
              <a:t>54-й параллелью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0977" y="1571476"/>
            <a:ext cx="256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Восстановление свободы мореплавания и рыбной ловли в Беринговом море</a:t>
            </a:r>
          </a:p>
        </p:txBody>
      </p:sp>
      <p:cxnSp>
        <p:nvCxnSpPr>
          <p:cNvPr id="21" name="Скругленная соединительная линия 20"/>
          <p:cNvCxnSpPr>
            <a:stCxn id="29" idx="3"/>
            <a:endCxn id="20" idx="1"/>
          </p:cNvCxnSpPr>
          <p:nvPr/>
        </p:nvCxnSpPr>
        <p:spPr>
          <a:xfrm flipV="1">
            <a:off x="5857189" y="1940808"/>
            <a:ext cx="383788" cy="6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29" idx="3"/>
            <a:endCxn id="13" idx="1"/>
          </p:cNvCxnSpPr>
          <p:nvPr/>
        </p:nvCxnSpPr>
        <p:spPr>
          <a:xfrm>
            <a:off x="5857189" y="2571750"/>
            <a:ext cx="370574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Русская Америка</a:t>
            </a:r>
          </a:p>
        </p:txBody>
      </p:sp>
    </p:spTree>
    <p:extLst>
      <p:ext uri="{BB962C8B-B14F-4D97-AF65-F5344CB8AC3E}">
        <p14:creationId xmlns:p14="http://schemas.microsoft.com/office/powerpoint/2010/main" val="13142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29" grpId="0" animBg="1"/>
      <p:bldP spid="6" grpId="0"/>
      <p:bldP spid="13" grpId="0" animBg="1"/>
      <p:bldP spid="14" grpId="0" animBg="1"/>
      <p:bldP spid="19" grpId="0"/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Русская Америка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Обладание Англией землями современной Канады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Столкновение английских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российских интересов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Северной Америке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Подписание в 1825 году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Англо-русской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конвенции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5525" y="-1072044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Столкновение английских и российских интересов в Северной Америке столкнулись с российскими интересами. Ввиду этого, в была Подписание в 1825 году Англо-русской конвенции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Англо-русская конвенция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578624"/>
            <a:ext cx="48954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границ между русскими и английскими владениями.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795169"/>
            <a:ext cx="53627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правил русско-английской торговли в Северной Америке.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018714"/>
            <a:ext cx="50037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свободного плавания английских судов в Беринговом море.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ÐÐµÐ¾ÑÐ³ I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2990"/>
            <a:ext cx="2600678" cy="260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68746" y="2929390"/>
            <a:ext cx="2587924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8746" y="1663644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377" y="3061857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Заключение договора </a:t>
            </a:r>
          </a:p>
          <a:p>
            <a:pPr algn="ctr"/>
            <a:r>
              <a:rPr lang="ru-RU" sz="1400" dirty="0"/>
              <a:t>с США в 1824 года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746" y="1796111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Подписание Англо-русской конвенции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51388" y="2155747"/>
            <a:ext cx="2570293" cy="99457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256674" y="2057721"/>
            <a:ext cx="494714" cy="5953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1"/>
            <a:endCxn id="18" idx="3"/>
          </p:cNvCxnSpPr>
          <p:nvPr/>
        </p:nvCxnSpPr>
        <p:spPr>
          <a:xfrm rot="10800000" flipV="1">
            <a:off x="4256670" y="2653033"/>
            <a:ext cx="494718" cy="6704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77820" y="2283700"/>
            <a:ext cx="2524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Начало постепенного ухода России из Северной Америки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2" grpId="0"/>
      <p:bldP spid="9" grpId="0"/>
      <p:bldP spid="29" grpId="0" animBg="1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6296"/>
            <a:ext cx="836126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Заграничные походы русской армии.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I в 1813–1825 годах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325117"/>
            <a:ext cx="641642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Заграничные походы русской армии 1813–1814 годов привели к тому, что Россия на несколько десятилетий стала ведущей мировой державой.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706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196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664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547233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Победа России в Отечественной войне и разгром Наполеона имели большое значение для продолжения модернизации в странах Европы.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720979"/>
            <a:ext cx="596548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создана новая система международных отношений, одну из главных ролей в которой играла Россия.</a:t>
            </a:r>
          </a:p>
        </p:txBody>
      </p:sp>
    </p:spTree>
    <p:extLst>
      <p:ext uri="{BB962C8B-B14F-4D97-AF65-F5344CB8AC3E}">
        <p14:creationId xmlns:p14="http://schemas.microsoft.com/office/powerpoint/2010/main" val="585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560440"/>
            <a:ext cx="563649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Заграничных походов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завершение разгрома Наполеона.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5744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35648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1252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333075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Венский конгресс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Священный союз.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255071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Восточный вопрос.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4037115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Америка.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71131" y="39056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375221"/>
            <a:ext cx="581517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решении Восточного вопроса Россия продолжала поддерживать освободительную борьбу Балканских народов.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207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697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597337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Северной Америке были разграничены сферы влияния и установлены нормы отношений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Англией и США.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86296"/>
            <a:ext cx="836126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Заграничные походы русской армии.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I в 1813–1825 годах</a:t>
            </a:r>
          </a:p>
        </p:txBody>
      </p:sp>
    </p:spTree>
    <p:extLst>
      <p:ext uri="{BB962C8B-B14F-4D97-AF65-F5344CB8AC3E}">
        <p14:creationId xmlns:p14="http://schemas.microsoft.com/office/powerpoint/2010/main" val="24304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smolensk1812.ru/wp-content/voiska_na_yandeks-karte/averyanov/Aver_Sm18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430" y="1486838"/>
            <a:ext cx="27476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Уничтожение Великой Армии зимой 1812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гарантировало безопасности российских границ.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512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68746" y="2929390"/>
            <a:ext cx="2587924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8746" y="1663644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377" y="3061857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Контроль Франции над практически всей Европой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746" y="1796111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Подготовка Наполеона </a:t>
            </a:r>
          </a:p>
          <a:p>
            <a:pPr algn="ctr"/>
            <a:r>
              <a:rPr lang="ru-RU" sz="1400" dirty="0"/>
              <a:t>к новому наступлению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51388" y="2155747"/>
            <a:ext cx="2570293" cy="99457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256674" y="2057721"/>
            <a:ext cx="494714" cy="5953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1"/>
            <a:endCxn id="18" idx="3"/>
          </p:cNvCxnSpPr>
          <p:nvPr/>
        </p:nvCxnSpPr>
        <p:spPr>
          <a:xfrm rot="10800000" flipV="1">
            <a:off x="4256670" y="2653033"/>
            <a:ext cx="494718" cy="6704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77820" y="2249586"/>
            <a:ext cx="2524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Необходимость </a:t>
            </a:r>
          </a:p>
          <a:p>
            <a:pPr algn="ctr"/>
            <a:r>
              <a:rPr lang="ru-RU" sz="1400" b="1" dirty="0"/>
              <a:t>в окончательном разгроме Франции Россией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Ключевая задача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2" grpId="0"/>
      <p:bldP spid="9" grpId="0"/>
      <p:bldP spid="29" grpId="0" animBg="1"/>
      <p:bldP spid="6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1504</Words>
  <Application>Microsoft Office PowerPoint</Application>
  <PresentationFormat>Экран (16:9)</PresentationFormat>
  <Paragraphs>420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70</vt:i4>
      </vt:variant>
    </vt:vector>
  </HeadingPairs>
  <TitlesOfParts>
    <vt:vector size="82" baseType="lpstr">
      <vt:lpstr>Arial</vt:lpstr>
      <vt:lpstr>Calibri</vt:lpstr>
      <vt:lpstr>Merriweather</vt:lpstr>
      <vt:lpstr>Roboto</vt:lpstr>
      <vt:lpstr>Roboto Slab</vt:lpstr>
      <vt:lpstr>Theano Didot</vt:lpstr>
      <vt:lpstr>Times New Roman</vt:lpstr>
      <vt:lpstr>1_Тема Office</vt:lpstr>
      <vt:lpstr>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2018-11-06T06:58:07Z</dcterms:created>
  <dcterms:modified xsi:type="dcterms:W3CDTF">2018-11-06T06:58:20Z</dcterms:modified>
</cp:coreProperties>
</file>