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  <p:sldMasterId id="2147483840" r:id="rId3"/>
  </p:sldMasterIdLst>
  <p:notesMasterIdLst>
    <p:notesMasterId r:id="rId50"/>
  </p:notesMasterIdLst>
  <p:sldIdLst>
    <p:sldId id="271" r:id="rId4"/>
    <p:sldId id="272" r:id="rId5"/>
    <p:sldId id="269" r:id="rId6"/>
    <p:sldId id="258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Merriweather" panose="00000500000000000000" pitchFamily="2" charset="-52"/>
      <p:regular r:id="rId55"/>
      <p:bold r:id="rId56"/>
      <p:italic r:id="rId57"/>
      <p:boldItalic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  <p:embeddedFont>
      <p:font typeface="Roboto Slab" pitchFamily="2" charset="0"/>
      <p:regular r:id="rId63"/>
      <p:bold r:id="rId64"/>
    </p:embeddedFont>
    <p:embeddedFont>
      <p:font typeface="Theano Didot" panose="02060603060706020203" pitchFamily="18" charset="0"/>
      <p:regular r:id="rId6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76" y="102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9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4.fntdata"/><Relationship Id="rId6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38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77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10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86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53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4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24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99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66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08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26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96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7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89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61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83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32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06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39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81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26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48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63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18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74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484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36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4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00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99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871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50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12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965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73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20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944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932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920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602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3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40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27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47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16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5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7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2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9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1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95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9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Ð°Ð»ÐµÐºÑÐ°Ð½Ð´Ñ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489837" y="376238"/>
            <a:ext cx="4512176" cy="447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525" y="376238"/>
            <a:ext cx="4365625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Александр I. Начало правления. </a:t>
            </a:r>
          </a:p>
          <a:p>
            <a:r>
              <a:rPr lang="ru-RU" sz="3600" dirty="0">
                <a:latin typeface="+mj-lt"/>
              </a:rPr>
              <a:t>Реформы </a:t>
            </a:r>
          </a:p>
          <a:p>
            <a:r>
              <a:rPr lang="ru-RU" sz="3600" dirty="0">
                <a:latin typeface="+mj-lt"/>
              </a:rPr>
              <a:t>М. М. Сперанского</a:t>
            </a:r>
          </a:p>
        </p:txBody>
      </p:sp>
    </p:spTree>
    <p:extLst>
      <p:ext uri="{BB962C8B-B14F-4D97-AF65-F5344CB8AC3E}">
        <p14:creationId xmlns:p14="http://schemas.microsoft.com/office/powerpoint/2010/main" val="2866715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Александр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Александр I вступил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престол в возрасте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24 лет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 был полон планов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обновлению государства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Вокруг молодого императора сформировался круг единомышленников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509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Негласный комитет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316546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Павел Строганов.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1026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234137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Николай Новосильцев.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0663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193597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Виктор Кочубей.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0300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6" y="4153057"/>
            <a:ext cx="37208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Адам Чарторыйский. </a:t>
            </a:r>
          </a:p>
        </p:txBody>
      </p:sp>
      <p:pic>
        <p:nvPicPr>
          <p:cNvPr id="2050" name="Picture 2" descr="https://upload.wikimedia.org/wikipedia/commons/thumb/e/e9/Portrait_of_Count_Pavel_Stroganoff_%281772-1817%29.jpg/800px-Portrait_of_Count_Pavel_Stroganoff_%281772-1817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0016" y="891480"/>
            <a:ext cx="1663430" cy="1619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3/33/Nikolay_Nikolayevich_Novosiltse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2007" y="891480"/>
            <a:ext cx="1663432" cy="1619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1/17/Kochubey_Viktor_Pavlovich.jpg/800px-Kochubey_Viktor_Pavlovich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0016" y="2893557"/>
            <a:ext cx="1663432" cy="1619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0/00/Adam_Jerzy_Czartoryski_%281808%29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2287" y="2893557"/>
            <a:ext cx="1663628" cy="1619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47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7473"/>
            <a:ext cx="4033837" cy="1765036"/>
            <a:chOff x="358776" y="1577920"/>
            <a:chExt cx="4033837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Негласный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комитет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заседаниях Негласного комитета обсуждались проекты либеральных преобразований. </a:t>
              </a:r>
            </a:p>
          </p:txBody>
        </p:sp>
      </p:grpSp>
      <p:pic>
        <p:nvPicPr>
          <p:cNvPr id="3074" name="Picture 2" descr="ÐÐ°ÑÑÐ¸Ð½ÐºÐ¸ Ð¿Ð¾ Ð·Ð°Ð¿ÑÐ¾ÑÑ Ð½ÐµÐ³Ð»Ð°ÑÐ½ÑÐ¹ ÐºÐ¾Ð¼Ð¸ÑÐµ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0" y="842342"/>
            <a:ext cx="4392609" cy="348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9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Правление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35670" y="1027439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Восстановлено действие Жалованной грамоты дворянам и Жалованной грамоты городам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211" y="2322367"/>
            <a:ext cx="2159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Негласный комитет повлиял на отмену многих законов, принятых Павлом 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192" y="2430555"/>
            <a:ext cx="3412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Объявлена амнистия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12 тысячам человек,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пострадавшим при Павле 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90238" y="3942320"/>
            <a:ext cx="288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Разрешено ввозить книги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товары из Западной Европы</a:t>
            </a:r>
          </a:p>
        </p:txBody>
      </p:sp>
    </p:spTree>
    <p:extLst>
      <p:ext uri="{BB962C8B-B14F-4D97-AF65-F5344CB8AC3E}">
        <p14:creationId xmlns:p14="http://schemas.microsoft.com/office/powerpoint/2010/main" val="387390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5" grpId="0"/>
      <p:bldP spid="1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01814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Заседания Негласного комитета проходили с июня 1801 года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май 1802 года.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Основным результатом его деятельности могло стать ограничение самодержавия.</a:t>
            </a:r>
          </a:p>
        </p:txBody>
      </p:sp>
      <p:pic>
        <p:nvPicPr>
          <p:cNvPr id="4098" name="Picture 2" descr="ÐÐ°ÑÑÐ¸Ð½ÐºÐ¸ Ð¿Ð¾ Ð·Ð°Ð¿ÑÐ¾ÑÑ Ð°Ð»ÐµÐºÑÐ°Ð½Ð´Ñ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883445"/>
            <a:ext cx="2908304" cy="339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Реформы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Александр I хотел заняться реформами в сфере управления государством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Была проведена министерская реформа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1802 году упразднили систему коллегий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516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Министерская реформа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15000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31890" y="3883655"/>
            <a:ext cx="25442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31890" y="1076496"/>
            <a:ext cx="25442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31890" y="2012215"/>
            <a:ext cx="25442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31890" y="2947936"/>
            <a:ext cx="25442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5773115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5773115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5773115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5773115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1937" y="3883655"/>
            <a:ext cx="25442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1937" y="1076496"/>
            <a:ext cx="25442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1937" y="2012215"/>
            <a:ext cx="25442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1937" y="2947936"/>
            <a:ext cx="25442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4" name="Скругленная соединительная линия 23"/>
          <p:cNvCxnSpPr/>
          <p:nvPr/>
        </p:nvCxnSpPr>
        <p:spPr>
          <a:xfrm flipH="1" flipV="1">
            <a:off x="2856225" y="1392339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/>
          <p:nvPr/>
        </p:nvCxnSpPr>
        <p:spPr>
          <a:xfrm flipH="1" flipV="1">
            <a:off x="2846219" y="2332392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/>
          <p:nvPr/>
        </p:nvCxnSpPr>
        <p:spPr>
          <a:xfrm flipH="1">
            <a:off x="2846218" y="2803190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/>
          <p:nvPr/>
        </p:nvCxnSpPr>
        <p:spPr>
          <a:xfrm flipH="1">
            <a:off x="2856225" y="2807623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20190" y="2642029"/>
            <a:ext cx="1444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Министерства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90781" y="1238450"/>
            <a:ext cx="1186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Военное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0781" y="2174169"/>
            <a:ext cx="1186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Морское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3357" y="3114322"/>
            <a:ext cx="1741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Иностранных дел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7616" y="4057314"/>
            <a:ext cx="1592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Внутренних дел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10733" y="1238450"/>
            <a:ext cx="1186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Юстиции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10733" y="2174169"/>
            <a:ext cx="1186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Финансов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89552" y="3115940"/>
            <a:ext cx="242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Народного просвещения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10733" y="4050041"/>
            <a:ext cx="1186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Коммерции</a:t>
            </a:r>
          </a:p>
        </p:txBody>
      </p:sp>
    </p:spTree>
    <p:extLst>
      <p:ext uri="{BB962C8B-B14F-4D97-AF65-F5344CB8AC3E}">
        <p14:creationId xmlns:p14="http://schemas.microsoft.com/office/powerpoint/2010/main" val="25053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8" grpId="0" animBg="1"/>
      <p:bldP spid="20" grpId="0" animBg="1"/>
      <p:bldP spid="22" grpId="0" animBg="1"/>
      <p:bldP spid="23" grpId="0" animBg="1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Министерства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5" y="1401334"/>
            <a:ext cx="45517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управления министерствами был учреждён Кабинет министров.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40833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236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5" y="2623640"/>
            <a:ext cx="44454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Основой работы министерств стал принцип единоличной власти.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7137" y="38389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5" y="3831948"/>
            <a:ext cx="38606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Министерствам подчинялись местные органы власти.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1" name="Picture 2" descr="Картинки по запросу манифест об учреждении министерств 18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643" y="739812"/>
            <a:ext cx="2306600" cy="36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9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Централизация управления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Министр внутренних дел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Губернаторы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Уездные капитаны-исправники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691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Министерства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4211" y="2322367"/>
            <a:ext cx="2159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состав правительства вошли представители Негласного комитета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1141238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В. Кочубей – министр внутренних дел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П. Строганов – заместитель министра внутренних дел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64457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Н. Новосильцев – заместитель министра юстиции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64457" y="394232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А. Чарторыйский – заместитель министра иностранных дел</a:t>
            </a:r>
          </a:p>
        </p:txBody>
      </p:sp>
    </p:spTree>
    <p:extLst>
      <p:ext uri="{BB962C8B-B14F-4D97-AF65-F5344CB8AC3E}">
        <p14:creationId xmlns:p14="http://schemas.microsoft.com/office/powerpoint/2010/main" val="401563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3" grpId="0"/>
      <p:bldP spid="14" grpId="0"/>
      <p:bldP spid="15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5" y="0"/>
            <a:ext cx="9143999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5601" y="794340"/>
            <a:ext cx="257333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Михаил Михайлович Сперанский родился в семье священно-служителя, поэтому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не получил фамилии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своего отца. </a:t>
            </a:r>
          </a:p>
        </p:txBody>
      </p:sp>
    </p:spTree>
    <p:extLst>
      <p:ext uri="{BB962C8B-B14F-4D97-AF65-F5344CB8AC3E}">
        <p14:creationId xmlns:p14="http://schemas.microsoft.com/office/powerpoint/2010/main" val="27118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563" y="1659962"/>
            <a:ext cx="2653413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1802 года Сенат превратился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судебный орган, контролировавший местные власти. </a:t>
            </a:r>
          </a:p>
        </p:txBody>
      </p:sp>
    </p:spTree>
    <p:extLst>
      <p:ext uri="{BB962C8B-B14F-4D97-AF65-F5344CB8AC3E}">
        <p14:creationId xmlns:p14="http://schemas.microsoft.com/office/powerpoint/2010/main" val="284000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94481"/>
            <a:ext cx="4033837" cy="1513685"/>
            <a:chOff x="358776" y="1577920"/>
            <a:chExt cx="4033837" cy="15136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Система образования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Указы 1803–1804 годов заложили основы единой системы образования. </a:t>
              </a:r>
            </a:p>
          </p:txBody>
        </p:sp>
      </p:grpSp>
      <p:pic>
        <p:nvPicPr>
          <p:cNvPr id="1026" name="Picture 2" descr="ÐÐ°ÑÑÐ¸Ð½ÐºÐ¸ Ð¿Ð¾ Ð·Ð°Ð¿ÑÐ¾ÑÑ Ð¾Ð±ÑÐ°Ð·Ð¾Ð²Ð°Ð½Ð¸Ðµ ÑÐ¾ÑÑÐ¸Ñ 19 Ð²ÐµÐ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842342"/>
            <a:ext cx="4392611" cy="348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74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1421" y="405219"/>
            <a:ext cx="312257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2800" b="1" dirty="0">
                <a:solidFill>
                  <a:prstClr val="white"/>
                </a:solidFill>
              </a:rPr>
              <a:t>Университеты</a:t>
            </a:r>
          </a:p>
        </p:txBody>
      </p:sp>
      <p:sp>
        <p:nvSpPr>
          <p:cNvPr id="13" name="Овал 12"/>
          <p:cNvSpPr/>
          <p:nvPr/>
        </p:nvSpPr>
        <p:spPr>
          <a:xfrm>
            <a:off x="2232567" y="2031744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2539960" y="1560810"/>
            <a:ext cx="1437294" cy="598053"/>
          </a:xfrm>
          <a:prstGeom prst="wedgeRectCallout">
            <a:avLst>
              <a:gd name="adj1" fmla="val -63472"/>
              <a:gd name="adj2" fmla="val 3394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Москва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614534" y="2573725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605985" y="3076960"/>
            <a:ext cx="1437294" cy="598053"/>
          </a:xfrm>
          <a:prstGeom prst="wedgeRectCallout">
            <a:avLst>
              <a:gd name="adj1" fmla="val -42491"/>
              <a:gd name="adj2" fmla="val -12057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Вильно</a:t>
            </a:r>
          </a:p>
        </p:txBody>
      </p:sp>
      <p:sp>
        <p:nvSpPr>
          <p:cNvPr id="18" name="Овал 17"/>
          <p:cNvSpPr/>
          <p:nvPr/>
        </p:nvSpPr>
        <p:spPr>
          <a:xfrm>
            <a:off x="805649" y="1968025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1046183" y="2228345"/>
            <a:ext cx="1437294" cy="598053"/>
          </a:xfrm>
          <a:prstGeom prst="wedgeRectCallout">
            <a:avLst>
              <a:gd name="adj1" fmla="val -60088"/>
              <a:gd name="adj2" fmla="val -8316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Дерпт</a:t>
            </a:r>
          </a:p>
        </p:txBody>
      </p:sp>
      <p:sp>
        <p:nvSpPr>
          <p:cNvPr id="20" name="Овал 19"/>
          <p:cNvSpPr/>
          <p:nvPr/>
        </p:nvSpPr>
        <p:spPr>
          <a:xfrm>
            <a:off x="2102353" y="3478578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1229027" y="4069498"/>
            <a:ext cx="1437294" cy="598053"/>
          </a:xfrm>
          <a:prstGeom prst="wedgeRectCallout">
            <a:avLst>
              <a:gd name="adj1" fmla="val 15714"/>
              <a:gd name="adj2" fmla="val -13196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Харьков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58704" y="2745632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3866097" y="2274698"/>
            <a:ext cx="1437294" cy="598053"/>
          </a:xfrm>
          <a:prstGeom prst="wedgeRectCallout">
            <a:avLst>
              <a:gd name="adj1" fmla="val -63472"/>
              <a:gd name="adj2" fmla="val 3394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Казань</a:t>
            </a:r>
          </a:p>
        </p:txBody>
      </p:sp>
      <p:sp>
        <p:nvSpPr>
          <p:cNvPr id="24" name="Овал 23"/>
          <p:cNvSpPr/>
          <p:nvPr/>
        </p:nvSpPr>
        <p:spPr>
          <a:xfrm>
            <a:off x="1259525" y="1722840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1229027" y="845775"/>
            <a:ext cx="1437294" cy="598053"/>
          </a:xfrm>
          <a:prstGeom prst="wedgeRectCallout">
            <a:avLst>
              <a:gd name="adj1" fmla="val -40461"/>
              <a:gd name="adj2" fmla="val 10226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9434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85764"/>
            <a:ext cx="3706239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Университеты были всесословными, а образование можно было получить бесплатно.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Дерптский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36520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Университетский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устав (1804 год)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5" y="1547254"/>
            <a:ext cx="45517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Устав предоставлял университетам широкую автономию.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55425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6956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5" y="2624061"/>
            <a:ext cx="444543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 из профессоров выбирал ректора и деканов, ведал учебными и хозяйственными делами.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7137" y="39848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5" y="3977868"/>
            <a:ext cx="38606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Университеты имели собственный суд.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50" name="Picture 2" descr="ÐÐ°ÑÑÐ¸Ð½ÐºÐ¸ Ð¿Ð¾ Ð·Ð°Ð¿ÑÐ¾ÑÑ Ð¿ÐµÑÐ¾ Ð¸ Ð±ÑÐ¼Ð°Ð³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34" y="1256852"/>
            <a:ext cx="2261407" cy="325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Реформа образования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35669" y="113516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Приходские училища посещали крестьянские дети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211" y="2214645"/>
            <a:ext cx="21595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Началось создание единой сети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учебных заведений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для выходцев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из разных сословий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192" y="2430555"/>
            <a:ext cx="3412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уездных училищах учились дети мелких торговцев, ремесленников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чиновников низших рангов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90238" y="3942320"/>
            <a:ext cx="288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губернских гимназиях учились дети дворян</a:t>
            </a:r>
          </a:p>
        </p:txBody>
      </p:sp>
    </p:spTree>
    <p:extLst>
      <p:ext uri="{BB962C8B-B14F-4D97-AF65-F5344CB8AC3E}">
        <p14:creationId xmlns:p14="http://schemas.microsoft.com/office/powerpoint/2010/main" val="39998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5" grpId="0"/>
      <p:bldP spid="1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01814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Несмотря на ярко выраженный сословный характер образования, иногда допускались исключения.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Выдающихся учеников могли перевести из приходского в уездное училище, а затем и в гимназию.</a:t>
            </a:r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1" y="893172"/>
            <a:ext cx="2908306" cy="338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4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Крестьянский вопрос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Основой экономики России оставалось крепостное хозяйство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Появились указы, касавшиеся «крестьянского вопроса»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Но они не изменили положение крестьян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2406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628" y="967464"/>
            <a:ext cx="287328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1801 году купцам, мещанам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государственным крестьянам разрешили покупать земли, на которых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проживали крепостные крестьяне. </a:t>
            </a:r>
          </a:p>
        </p:txBody>
      </p:sp>
    </p:spTree>
    <p:extLst>
      <p:ext uri="{BB962C8B-B14F-4D97-AF65-F5344CB8AC3E}">
        <p14:creationId xmlns:p14="http://schemas.microsoft.com/office/powerpoint/2010/main" val="383121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Крестьянский вопрос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4211" y="2322367"/>
            <a:ext cx="2159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20 февраля 1803 года был издан указ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«о вольных </a:t>
            </a:r>
            <a:r>
              <a:rPr lang="ru-RU" sz="1400" b="1" dirty="0" err="1">
                <a:solidFill>
                  <a:prstClr val="black"/>
                </a:solidFill>
              </a:rPr>
              <a:t>хебопашцах</a:t>
            </a:r>
            <a:r>
              <a:rPr lang="ru-RU" sz="1400" b="1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1963158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Помещики могли освободить своих крестьян за выкуп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 выдачей земельного участка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2898879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Крестьяне могли заплатить выкуп либо расплачиваться исполнением повинностей</a:t>
            </a:r>
          </a:p>
        </p:txBody>
      </p:sp>
    </p:spTree>
    <p:extLst>
      <p:ext uri="{BB962C8B-B14F-4D97-AF65-F5344CB8AC3E}">
        <p14:creationId xmlns:p14="http://schemas.microsoft.com/office/powerpoint/2010/main" val="13109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352955"/>
            <a:ext cx="4870449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Сперанским Михаила нарёк дядя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зачислении во Владимирскую духовную семинарию.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Фамилия, происходящая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латинского „</a:t>
            </a:r>
            <a:r>
              <a:rPr lang="en-US" sz="1800" dirty="0" err="1">
                <a:solidFill>
                  <a:prstClr val="white"/>
                </a:solidFill>
                <a:latin typeface="Merriweather"/>
              </a:rPr>
              <a:t>spero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“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(«надеюсь»), говорила о тех надеждах, которые подавал юный семинарист.</a:t>
            </a:r>
          </a:p>
        </p:txBody>
      </p:sp>
      <p:pic>
        <p:nvPicPr>
          <p:cNvPr id="2050" name="Picture 2" descr="https://upload.wikimedia.org/wikipedia/commons/thumb/6/6f/Ivanov_Pavel_Alexeyevich_-_Portrait_of_Count_Mikhail_Speransky..jpeg/800px-Ivanov_Pavel_Alexeyevich_-_Portrait_of_Count_Mikhail_Speransky.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883445"/>
            <a:ext cx="2908302" cy="3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94481"/>
            <a:ext cx="4033837" cy="1513685"/>
            <a:chOff x="358776" y="1577920"/>
            <a:chExt cx="4033837" cy="15136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Указ «о вольных хлебопашцах»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Указ носил рекомендательный характер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на практике почти не был применён. </a:t>
              </a:r>
            </a:p>
          </p:txBody>
        </p:sp>
      </p:grpSp>
      <p:pic>
        <p:nvPicPr>
          <p:cNvPr id="61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9" y="842340"/>
            <a:ext cx="4412512" cy="348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5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363585"/>
            <a:ext cx="4870449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1804 году в Прибалтике законодательно определили размеры крестьянских повинностей и податей.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крестьянами было признано право на наследственное владение земельными участками, которые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они обрабатывали.</a:t>
            </a:r>
          </a:p>
        </p:txBody>
      </p:sp>
      <p:pic>
        <p:nvPicPr>
          <p:cNvPr id="7170" name="Picture 2" descr="ÐÐ°ÑÑÐ¸Ð½ÐºÐ¸ Ð¿Ð¾ Ð·Ð°Ð¿ÑÐ¾ÑÑ ÐºÑÐµÑÑÑÑÐ½Ðµ ÑÑÑÐ»ÑÐ½Ð´Ð¸Ñ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9" y="871870"/>
            <a:ext cx="2908308" cy="341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85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Продолжение реформ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1803 году прекратил работу Негласный комитет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Александр I был полон стремления к дальнейшим преобразованиям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Попытки дальнейших реформ связаны с именем М. М. Сперанского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761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Михаил Михайлович Сперанский</a:t>
            </a:r>
          </a:p>
        </p:txBody>
      </p:sp>
    </p:spTree>
    <p:extLst>
      <p:ext uri="{BB962C8B-B14F-4D97-AF65-F5344CB8AC3E}">
        <p14:creationId xmlns:p14="http://schemas.microsoft.com/office/powerpoint/2010/main" val="11965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Михаил Михайлович Сперанский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735019"/>
            <a:ext cx="2690037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1809 году был готов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«План государственного преобразования».</a:t>
            </a:r>
          </a:p>
        </p:txBody>
      </p:sp>
    </p:spTree>
    <p:extLst>
      <p:ext uri="{BB962C8B-B14F-4D97-AF65-F5344CB8AC3E}">
        <p14:creationId xmlns:p14="http://schemas.microsoft.com/office/powerpoint/2010/main" val="3432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278115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План государственного преобразования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6" y="1370749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волостных, уездных и губернских дум.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870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3046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294751"/>
            <a:ext cx="39882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Высшим органом должна была стать Государственная дума.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683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122871"/>
            <a:ext cx="398823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Управление государством предполагалось осуществлять на основе разделения властей.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461" y="656964"/>
            <a:ext cx="3491696" cy="44923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Принцип разделения властей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24225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660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660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8" idx="3"/>
            <a:endCxn id="17" idx="1"/>
          </p:cNvCxnSpPr>
          <p:nvPr/>
        </p:nvCxnSpPr>
        <p:spPr>
          <a:xfrm>
            <a:off x="4289591" y="1396772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0" idx="3"/>
            <a:endCxn id="19" idx="1"/>
          </p:cNvCxnSpPr>
          <p:nvPr/>
        </p:nvCxnSpPr>
        <p:spPr>
          <a:xfrm>
            <a:off x="4289591" y="2799422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5" idx="3"/>
            <a:endCxn id="35" idx="1"/>
          </p:cNvCxnSpPr>
          <p:nvPr/>
        </p:nvCxnSpPr>
        <p:spPr>
          <a:xfrm>
            <a:off x="4289591" y="4203931"/>
            <a:ext cx="53463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20459" y="124288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Государственная дума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08982" y="2645531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Министерства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32649" y="4050041"/>
            <a:ext cx="288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Сенат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329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329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329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6184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Законодательная власть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4707" y="2645532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Исполнительная власть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00753" y="4050041"/>
            <a:ext cx="288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Судебная власть</a:t>
            </a:r>
          </a:p>
        </p:txBody>
      </p:sp>
    </p:spTree>
    <p:extLst>
      <p:ext uri="{BB962C8B-B14F-4D97-AF65-F5344CB8AC3E}">
        <p14:creationId xmlns:p14="http://schemas.microsoft.com/office/powerpoint/2010/main" val="14106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5" grpId="0"/>
      <p:bldP spid="24" grpId="0"/>
      <p:bldP spid="25" grpId="0"/>
      <p:bldP spid="15" grpId="0" animBg="1"/>
      <p:bldP spid="18" grpId="0" animBg="1"/>
      <p:bldP spid="20" grpId="0" animBg="1"/>
      <p:bldP spid="21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0456" y="1370749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волостных, уездных и губернских дум.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870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3046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294751"/>
            <a:ext cx="39882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Высшим органом должна была стать Государственная дума.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683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122871"/>
            <a:ext cx="398823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Управление государством предполагалось осуществлять на основе разделения властей.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7" y="42320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6" y="4234128"/>
            <a:ext cx="37208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Государственного совета.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461" y="656964"/>
            <a:ext cx="3491696" cy="44923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777" y="278115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«План государственного преобразования»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166848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0456" y="1236431"/>
            <a:ext cx="45942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Установление трёх основных сословий: дворянства, «среднего состояния», «народа рабочего».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870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3046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5" y="2294751"/>
            <a:ext cx="43710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Предоставление политических прав только свободным сословиям.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683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122871"/>
            <a:ext cx="420088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Предоставление избирательных прав собственникам движимого и недвижимого имущества.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7" y="42320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6" y="4234128"/>
            <a:ext cx="43710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Проведение четырёхступенчатых выборов в Государственную думу.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461" y="656964"/>
            <a:ext cx="3491696" cy="44923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777" y="278115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«План государственного преобразования»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100548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План Сперанского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8299" y="1209562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Итогом преобразований Сперанский видел ограничение самодержавия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Осуществлять его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проект нужно было постепенно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131728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1 января 1810 года учредили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Государственный совет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2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Была установлена чёткая процедура подготовки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принятия законов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7610" y="2872110"/>
            <a:ext cx="2639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Государственный совет стал законосовещательным органом при императоре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87211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Все законопроекты проходили обсуждение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Государственном совете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0125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4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6" y="1445805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Начало правления Александра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135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2904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267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421940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Реформы управления и образования.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398784"/>
            <a:ext cx="364132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Крестьянская политика.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42441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4237129"/>
            <a:ext cx="424738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Реформаторская деятельность Сперанского.</a:t>
            </a:r>
          </a:p>
        </p:txBody>
      </p:sp>
    </p:spTree>
    <p:extLst>
      <p:ext uri="{BB962C8B-B14F-4D97-AF65-F5344CB8AC3E}">
        <p14:creationId xmlns:p14="http://schemas.microsoft.com/office/powerpoint/2010/main" val="4222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9020" y="2215574"/>
            <a:ext cx="22670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1811 году Сперанский представил проект «Уложения Правительствующего сената»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217860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Правительствующий сенат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311432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Судебный сенат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Проекты Сперанского</a:t>
            </a:r>
          </a:p>
        </p:txBody>
      </p:sp>
    </p:spTree>
    <p:extLst>
      <p:ext uri="{BB962C8B-B14F-4D97-AF65-F5344CB8AC3E}">
        <p14:creationId xmlns:p14="http://schemas.microsoft.com/office/powerpoint/2010/main" val="20968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3752" y="0"/>
            <a:ext cx="9167751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628" y="1499982"/>
            <a:ext cx="2873283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Придворные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сановники восприняли «План государственного преобразования» крайне негативно. </a:t>
            </a:r>
          </a:p>
        </p:txBody>
      </p:sp>
    </p:spTree>
    <p:extLst>
      <p:ext uri="{BB962C8B-B14F-4D97-AF65-F5344CB8AC3E}">
        <p14:creationId xmlns:p14="http://schemas.microsoft.com/office/powerpoint/2010/main" val="14980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Михайлович Карамзин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735019"/>
            <a:ext cx="3125972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Общую точку зрения выразил Николай Карамзин в «Записке о древней и новой России».</a:t>
            </a:r>
          </a:p>
        </p:txBody>
      </p:sp>
    </p:spTree>
    <p:extLst>
      <p:ext uri="{BB962C8B-B14F-4D97-AF65-F5344CB8AC3E}">
        <p14:creationId xmlns:p14="http://schemas.microsoft.com/office/powerpoint/2010/main" val="29173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Критика Сперанского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4211" y="2538740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«Записка о древней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новой России»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1141238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Основой империи является самодержавная власть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При сильной власти государя народ благоденствует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64457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Любые попытки реформ в сфере власти приведут к катастрофе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21274" y="3834598"/>
            <a:ext cx="3075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Александр </a:t>
            </a:r>
            <a:r>
              <a:rPr lang="en-US" sz="1400" dirty="0">
                <a:solidFill>
                  <a:prstClr val="black"/>
                </a:solidFill>
              </a:rPr>
              <a:t>I </a:t>
            </a:r>
            <a:r>
              <a:rPr lang="ru-RU" sz="1400" dirty="0">
                <a:solidFill>
                  <a:prstClr val="black"/>
                </a:solidFill>
              </a:rPr>
              <a:t>должен сохранять традиции, заведённые ещё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при Екатерине II</a:t>
            </a:r>
          </a:p>
        </p:txBody>
      </p:sp>
    </p:spTree>
    <p:extLst>
      <p:ext uri="{BB962C8B-B14F-4D97-AF65-F5344CB8AC3E}">
        <p14:creationId xmlns:p14="http://schemas.microsoft.com/office/powerpoint/2010/main" val="4559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3" grpId="0"/>
      <p:bldP spid="14" grpId="0"/>
      <p:bldP spid="15" grpId="0"/>
      <p:bldP spid="18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Александр I прекрасно понимал, что критика Сперанского в большей степени относится к нему самому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Император помнил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судьбе отца, погибшего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результате дворянского заговора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Сперанский был отправлен в отставку, а его проекты так и остались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нереализованными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Критика Сперанского</a:t>
            </a:r>
          </a:p>
        </p:txBody>
      </p:sp>
    </p:spTree>
    <p:extLst>
      <p:ext uri="{BB962C8B-B14F-4D97-AF65-F5344CB8AC3E}">
        <p14:creationId xmlns:p14="http://schemas.microsoft.com/office/powerpoint/2010/main" val="29262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652049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Александр I. Начало правления.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Реформы М. М. Сперанского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4421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марте 1801 года российский престол занял Александр I.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2787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Ближайшие сподвижники Александра I вошли в состав Негласного комитета.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40777"/>
            <a:ext cx="364132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1802 году была проведена министерская реформа.</a:t>
            </a:r>
          </a:p>
        </p:txBody>
      </p:sp>
    </p:spTree>
    <p:extLst>
      <p:ext uri="{BB962C8B-B14F-4D97-AF65-F5344CB8AC3E}">
        <p14:creationId xmlns:p14="http://schemas.microsoft.com/office/powerpoint/2010/main" val="16499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652049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Александр I. Начало правления.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Реформы М. М. Сперанского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4421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Указы 1803–1804 годов заложили основы единой системы образования.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2787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20 февраля 1803 года был издан указ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«о вольных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хебопашцах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40777"/>
            <a:ext cx="613997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«План государственного преобразования» Сперанского не был реализован в полной мере.</a:t>
            </a:r>
          </a:p>
        </p:txBody>
      </p:sp>
    </p:spTree>
    <p:extLst>
      <p:ext uri="{BB962C8B-B14F-4D97-AF65-F5344CB8AC3E}">
        <p14:creationId xmlns:p14="http://schemas.microsoft.com/office/powerpoint/2010/main" val="1286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3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26632"/>
            <a:ext cx="312257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марте 1801 года российский престол занял Александр I.</a:t>
            </a:r>
          </a:p>
        </p:txBody>
      </p:sp>
    </p:spTree>
    <p:extLst>
      <p:ext uri="{BB962C8B-B14F-4D97-AF65-F5344CB8AC3E}">
        <p14:creationId xmlns:p14="http://schemas.microsoft.com/office/powerpoint/2010/main" val="10761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7473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Воспитание Александра </a:t>
              </a:r>
              <a:r>
                <a:rPr lang="en-US" sz="2800" dirty="0">
                  <a:solidFill>
                    <a:srgbClr val="FFDC5A"/>
                  </a:solidFill>
                  <a:latin typeface="Merriweather"/>
                </a:rPr>
                <a:t>I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Большое влияние на характер Александра оказала Екатерина II, занимавшаяся воспитанием внука. </a:t>
              </a:r>
            </a:p>
          </p:txBody>
        </p:sp>
      </p:grpSp>
      <p:pic>
        <p:nvPicPr>
          <p:cNvPr id="1026" name="Picture 2" descr="ÐÐ°ÑÑÐ¸Ð½ÐºÐ¸ Ð¿Ð¾ Ð·Ð°Ð¿ÑÐ¾ÑÑ ÐµÐºÐ°ÑÐµÑÐ¸Ð½Ð°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3449" y="842341"/>
            <a:ext cx="4400551" cy="34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0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5000" r="-3000" b="-9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Фредерик </a:t>
            </a:r>
          </a:p>
          <a:p>
            <a:pPr algn="ctr" defTabSz="685783"/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Лагарп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Воспитание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90238" y="1242882"/>
            <a:ext cx="288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Отмена крепостного права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Идеи Фредерика </a:t>
            </a:r>
            <a:r>
              <a:rPr lang="ru-RU" sz="1400" b="1" dirty="0" err="1"/>
              <a:t>Лагарпа</a:t>
            </a:r>
            <a:endParaRPr lang="ru-RU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594483" y="2537811"/>
            <a:ext cx="288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Необходимость введения конституции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90238" y="3942320"/>
            <a:ext cx="288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Участие парламента </a:t>
            </a:r>
          </a:p>
          <a:p>
            <a:pPr algn="ctr"/>
            <a:r>
              <a:rPr lang="ru-RU" sz="1400" dirty="0"/>
              <a:t>в принятии законов</a:t>
            </a:r>
          </a:p>
        </p:txBody>
      </p:sp>
    </p:spTree>
    <p:extLst>
      <p:ext uri="{BB962C8B-B14F-4D97-AF65-F5344CB8AC3E}">
        <p14:creationId xmlns:p14="http://schemas.microsoft.com/office/powerpoint/2010/main" val="38830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5" grpId="0"/>
      <p:bldP spid="1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5601" y="967464"/>
            <a:ext cx="2573338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отца, Павла I, Александр унаследовал любовь к военным парадам.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рассматривал их как показатель неограниченной власти правителя. </a:t>
            </a:r>
          </a:p>
        </p:txBody>
      </p:sp>
    </p:spTree>
    <p:extLst>
      <p:ext uri="{BB962C8B-B14F-4D97-AF65-F5344CB8AC3E}">
        <p14:creationId xmlns:p14="http://schemas.microsoft.com/office/powerpoint/2010/main" val="34377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1141</Words>
  <Application>Microsoft Office PowerPoint</Application>
  <PresentationFormat>Экран (16:9)</PresentationFormat>
  <Paragraphs>303</Paragraphs>
  <Slides>46</Slides>
  <Notes>46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46</vt:i4>
      </vt:variant>
    </vt:vector>
  </HeadingPairs>
  <TitlesOfParts>
    <vt:vector size="55" baseType="lpstr">
      <vt:lpstr>Roboto Slab</vt:lpstr>
      <vt:lpstr>Arial</vt:lpstr>
      <vt:lpstr>Theano Didot</vt:lpstr>
      <vt:lpstr>Roboto</vt:lpstr>
      <vt:lpstr>Merriweather</vt:lpstr>
      <vt:lpstr>Calibri</vt:lpstr>
      <vt:lpstr>1_Тема Office</vt:lpstr>
      <vt:lpstr>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2018-11-06T06:56:48Z</dcterms:created>
  <dcterms:modified xsi:type="dcterms:W3CDTF">2018-11-06T06:56:58Z</dcterms:modified>
</cp:coreProperties>
</file>