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60" r:id="rId1"/>
  </p:sldMasterIdLst>
  <p:notesMasterIdLst>
    <p:notesMasterId r:id="rId70"/>
  </p:notesMasterIdLst>
  <p:sldIdLst>
    <p:sldId id="323" r:id="rId2"/>
    <p:sldId id="324" r:id="rId3"/>
    <p:sldId id="325" r:id="rId4"/>
    <p:sldId id="326" r:id="rId5"/>
    <p:sldId id="327" r:id="rId6"/>
    <p:sldId id="328" r:id="rId7"/>
    <p:sldId id="330" r:id="rId8"/>
    <p:sldId id="331" r:id="rId9"/>
    <p:sldId id="332" r:id="rId10"/>
    <p:sldId id="333" r:id="rId11"/>
    <p:sldId id="334" r:id="rId12"/>
    <p:sldId id="335" r:id="rId13"/>
    <p:sldId id="337" r:id="rId14"/>
    <p:sldId id="336" r:id="rId15"/>
    <p:sldId id="338" r:id="rId16"/>
    <p:sldId id="339" r:id="rId17"/>
    <p:sldId id="340" r:id="rId18"/>
    <p:sldId id="341" r:id="rId19"/>
    <p:sldId id="342" r:id="rId20"/>
    <p:sldId id="343" r:id="rId21"/>
    <p:sldId id="344" r:id="rId22"/>
    <p:sldId id="345" r:id="rId23"/>
    <p:sldId id="346" r:id="rId24"/>
    <p:sldId id="347" r:id="rId25"/>
    <p:sldId id="348" r:id="rId26"/>
    <p:sldId id="349" r:id="rId27"/>
    <p:sldId id="350" r:id="rId28"/>
    <p:sldId id="351" r:id="rId29"/>
    <p:sldId id="352" r:id="rId30"/>
    <p:sldId id="353" r:id="rId31"/>
    <p:sldId id="354" r:id="rId32"/>
    <p:sldId id="355" r:id="rId33"/>
    <p:sldId id="394" r:id="rId34"/>
    <p:sldId id="357" r:id="rId35"/>
    <p:sldId id="358" r:id="rId36"/>
    <p:sldId id="359" r:id="rId37"/>
    <p:sldId id="360" r:id="rId38"/>
    <p:sldId id="362" r:id="rId39"/>
    <p:sldId id="363" r:id="rId40"/>
    <p:sldId id="365" r:id="rId41"/>
    <p:sldId id="364" r:id="rId42"/>
    <p:sldId id="366" r:id="rId43"/>
    <p:sldId id="367" r:id="rId44"/>
    <p:sldId id="368" r:id="rId45"/>
    <p:sldId id="369" r:id="rId46"/>
    <p:sldId id="370" r:id="rId47"/>
    <p:sldId id="395" r:id="rId48"/>
    <p:sldId id="372" r:id="rId49"/>
    <p:sldId id="373" r:id="rId50"/>
    <p:sldId id="374" r:id="rId51"/>
    <p:sldId id="375" r:id="rId52"/>
    <p:sldId id="376" r:id="rId53"/>
    <p:sldId id="377" r:id="rId54"/>
    <p:sldId id="378" r:id="rId55"/>
    <p:sldId id="380" r:id="rId56"/>
    <p:sldId id="381" r:id="rId57"/>
    <p:sldId id="382" r:id="rId58"/>
    <p:sldId id="383" r:id="rId59"/>
    <p:sldId id="384" r:id="rId60"/>
    <p:sldId id="385" r:id="rId61"/>
    <p:sldId id="386" r:id="rId62"/>
    <p:sldId id="387" r:id="rId63"/>
    <p:sldId id="388" r:id="rId64"/>
    <p:sldId id="389" r:id="rId65"/>
    <p:sldId id="390" r:id="rId66"/>
    <p:sldId id="391" r:id="rId67"/>
    <p:sldId id="392" r:id="rId68"/>
    <p:sldId id="393" r:id="rId69"/>
  </p:sldIdLst>
  <p:sldSz cx="9144000" cy="5143500" type="screen16x9"/>
  <p:notesSz cx="6858000" cy="9144000"/>
  <p:embeddedFontLst>
    <p:embeddedFont>
      <p:font typeface="Theano Didot" panose="020B0604020202020204" charset="0"/>
      <p:regular r:id="rId71"/>
    </p:embeddedFont>
    <p:embeddedFont>
      <p:font typeface="Merriweather" panose="00000500000000000000" pitchFamily="2" charset="-52"/>
      <p:regular r:id="rId72"/>
      <p:bold r:id="rId73"/>
      <p:italic r:id="rId74"/>
      <p:boldItalic r:id="rId75"/>
    </p:embeddedFont>
    <p:embeddedFont>
      <p:font typeface="Roboto" panose="02000000000000000000" pitchFamily="2" charset="0"/>
      <p:regular r:id="rId76"/>
      <p:bold r:id="rId77"/>
      <p:italic r:id="rId78"/>
      <p:boldItalic r:id="rId79"/>
    </p:embeddedFont>
    <p:embeddedFont>
      <p:font typeface="Calibri" panose="020F0502020204030204" pitchFamily="34" charset="0"/>
      <p:regular r:id="rId80"/>
      <p:bold r:id="rId81"/>
      <p:italic r:id="rId82"/>
      <p:boldItalic r:id="rId83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3003" userDrawn="1">
          <p15:clr>
            <a:srgbClr val="A4A3A4"/>
          </p15:clr>
        </p15:guide>
        <p15:guide id="4" pos="299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064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BB2"/>
    <a:srgbClr val="C61648"/>
    <a:srgbClr val="4E361E"/>
    <a:srgbClr val="FFDC5A"/>
    <a:srgbClr val="DBB43F"/>
    <a:srgbClr val="6008BA"/>
    <a:srgbClr val="2E2E3A"/>
    <a:srgbClr val="DD4935"/>
    <a:srgbClr val="FF6600"/>
    <a:srgbClr val="8A3F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10" autoAdjust="0"/>
    <p:restoredTop sz="93689" autoAdjust="0"/>
  </p:normalViewPr>
  <p:slideViewPr>
    <p:cSldViewPr snapToGrid="0" showGuides="1">
      <p:cViewPr varScale="1">
        <p:scale>
          <a:sx n="99" d="100"/>
          <a:sy n="99" d="100"/>
        </p:scale>
        <p:origin x="756" y="84"/>
      </p:cViewPr>
      <p:guideLst>
        <p:guide orient="horz" pos="237"/>
        <p:guide pos="5534"/>
        <p:guide orient="horz" pos="3003"/>
        <p:guide pos="2993"/>
        <p:guide pos="2767"/>
        <p:guide pos="226"/>
        <p:guide pos="1837"/>
        <p:guide pos="2064"/>
        <p:guide pos="3674"/>
        <p:guide pos="392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6.fntdata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4.fntdata"/><Relationship Id="rId79" Type="http://schemas.openxmlformats.org/officeDocument/2006/relationships/font" Target="fonts/font9.fntdata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12.fntdata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2.fntdata"/><Relationship Id="rId80" Type="http://schemas.openxmlformats.org/officeDocument/2006/relationships/font" Target="fonts/font10.fntdata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font" Target="fonts/font5.fntdata"/><Relationship Id="rId83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3.fntdata"/><Relationship Id="rId78" Type="http://schemas.openxmlformats.org/officeDocument/2006/relationships/font" Target="fonts/font8.fntdata"/><Relationship Id="rId81" Type="http://schemas.openxmlformats.org/officeDocument/2006/relationships/font" Target="fonts/font11.fntdata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BEF2C-B300-46D5-8036-A5B0A33E22D9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E0E06-5A83-4907-924B-CCA8D8A712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702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4231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749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5799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960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8994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5587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7516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4729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4833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5147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7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3309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3686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9486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7093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1308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7736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6602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4703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7643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088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896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2655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9897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5102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4692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0117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4533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512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977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7932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2466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720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0973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43762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8638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62650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12967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93350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92263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13063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07747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1642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590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94227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03064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27931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48664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12282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46948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08232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52074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31043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43425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850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27511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8745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34463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3911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37987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89208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38667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63876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58577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863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01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3724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196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02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50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50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1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68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26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23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75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78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80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41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8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ÐÐ°ÑÑÐ¸Ð½ÐºÐ¸ Ð¿Ð¾ Ð·Ð°Ð¿ÑÐ¾ÑÑ Ð±Ð¸ÑÐ²Ð° Ð¿Ð¾Ð´ Ð¿Ð¾Ð»ÑÐ°Ð²Ð¾Ð¹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97701" y="520238"/>
            <a:ext cx="5214662" cy="447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4033838" cy="15696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Великая Северная война 1700–1721 годов</a:t>
            </a:r>
          </a:p>
        </p:txBody>
      </p:sp>
    </p:spTree>
    <p:extLst>
      <p:ext uri="{BB962C8B-B14F-4D97-AF65-F5344CB8AC3E}">
        <p14:creationId xmlns:p14="http://schemas.microsoft.com/office/powerpoint/2010/main" val="97673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8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В августе 1700 года Дания вторглась на территорию </a:t>
            </a:r>
            <a:r>
              <a:rPr lang="ru-RU" sz="1400" dirty="0" err="1" smtClean="0">
                <a:solidFill>
                  <a:prstClr val="black"/>
                </a:solidFill>
              </a:rPr>
              <a:t>Голштейн-Готторпского</a:t>
            </a:r>
            <a:r>
              <a:rPr lang="ru-RU" sz="1400" dirty="0" smtClean="0">
                <a:solidFill>
                  <a:prstClr val="black"/>
                </a:solidFill>
              </a:rPr>
              <a:t> </a:t>
            </a:r>
            <a:r>
              <a:rPr lang="ru-RU" sz="1400" dirty="0">
                <a:solidFill>
                  <a:prstClr val="black"/>
                </a:solidFill>
              </a:rPr>
              <a:t>герцогства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8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Спустя </a:t>
            </a:r>
            <a:r>
              <a:rPr lang="ru-RU" sz="1400" dirty="0">
                <a:solidFill>
                  <a:prstClr val="black"/>
                </a:solidFill>
              </a:rPr>
              <a:t>несколько дней король Швеции Карл XII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с </a:t>
            </a:r>
            <a:r>
              <a:rPr lang="ru-RU" sz="1400" dirty="0">
                <a:solidFill>
                  <a:prstClr val="black"/>
                </a:solidFill>
              </a:rPr>
              <a:t>армией высадился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под </a:t>
            </a:r>
            <a:r>
              <a:rPr lang="ru-RU" sz="1400" dirty="0">
                <a:solidFill>
                  <a:prstClr val="black"/>
                </a:solidFill>
              </a:rPr>
              <a:t>Копенгагеном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79343" y="2743438"/>
            <a:ext cx="26542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7 августа Дания </a:t>
            </a:r>
            <a:r>
              <a:rPr lang="ru-RU" sz="1400" dirty="0" smtClean="0">
                <a:solidFill>
                  <a:prstClr val="black"/>
                </a:solidFill>
              </a:rPr>
              <a:t>заключила со Швецией </a:t>
            </a:r>
            <a:r>
              <a:rPr lang="ru-RU" sz="1400" dirty="0" err="1" smtClean="0">
                <a:solidFill>
                  <a:prstClr val="black"/>
                </a:solidFill>
              </a:rPr>
              <a:t>Травендальский</a:t>
            </a:r>
            <a:r>
              <a:rPr lang="ru-RU" sz="1400" dirty="0" smtClean="0">
                <a:solidFill>
                  <a:prstClr val="black"/>
                </a:solidFill>
              </a:rPr>
              <a:t> </a:t>
            </a:r>
            <a:r>
              <a:rPr lang="ru-RU" sz="1400" dirty="0">
                <a:solidFill>
                  <a:prstClr val="black"/>
                </a:solidFill>
              </a:rPr>
              <a:t>мир и </a:t>
            </a:r>
            <a:r>
              <a:rPr lang="ru-RU" sz="1400" dirty="0" smtClean="0">
                <a:solidFill>
                  <a:prstClr val="black"/>
                </a:solidFill>
              </a:rPr>
              <a:t>вышла из </a:t>
            </a:r>
            <a:r>
              <a:rPr lang="ru-RU" sz="1400" dirty="0">
                <a:solidFill>
                  <a:prstClr val="black"/>
                </a:solidFill>
              </a:rPr>
              <a:t>Северного союза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2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3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Начало Северной войны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2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4000" r="-2000" b="-9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718690"/>
            <a:ext cx="3593805" cy="1009846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Карл XII ввёл войска в Прибалтику и заставил Августа II снять осаду </a:t>
            </a:r>
            <a:endParaRPr lang="ru-RU" sz="1400" dirty="0" smtClean="0">
              <a:solidFill>
                <a:prstClr val="white"/>
              </a:solidFill>
            </a:endParaRPr>
          </a:p>
          <a:p>
            <a:r>
              <a:rPr lang="ru-RU" sz="1400" dirty="0" smtClean="0">
                <a:solidFill>
                  <a:prstClr val="white"/>
                </a:solidFill>
              </a:rPr>
              <a:t>с </a:t>
            </a:r>
            <a:r>
              <a:rPr lang="ru-RU" sz="1400" dirty="0">
                <a:solidFill>
                  <a:prstClr val="white"/>
                </a:solidFill>
              </a:rPr>
              <a:t>Риги.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53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898293" y="1317283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003BB2"/>
                </a:solidFill>
              </a:rPr>
              <a:t>Пётр I был застигнут врасплох действиями шведского короля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92305" y="1317283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Было ускорено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подписание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мира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с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Турцией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92305" y="2998304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003BB2"/>
                </a:solidFill>
              </a:rPr>
              <a:t>Константинопольский </a:t>
            </a:r>
            <a:endParaRPr lang="ru-RU" sz="1400" dirty="0" smtClean="0">
              <a:solidFill>
                <a:srgbClr val="003BB2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srgbClr val="003BB2"/>
                </a:solidFill>
              </a:rPr>
              <a:t>мир </a:t>
            </a:r>
            <a:r>
              <a:rPr lang="ru-RU" sz="1400" dirty="0">
                <a:solidFill>
                  <a:srgbClr val="003BB2"/>
                </a:solidFill>
              </a:rPr>
              <a:t>обеспечивал нейтралитет Турции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879242" y="3106026"/>
            <a:ext cx="2557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Пётр I мог вступить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в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Северную войну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4493855" y="1677533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70148" y="2433157"/>
            <a:ext cx="0" cy="212603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 flipV="1">
            <a:off x="4472566" y="3367636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Начало Северной войны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82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ÐÐ°ÑÑÐ¸Ð½ÐºÐ¸ Ð¿Ð¾ Ð·Ð°Ð¿ÑÐ¾ÑÑ Ð¿ÐµÑÑ 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 flipH="1" flipV="1">
            <a:off x="0" y="1"/>
            <a:ext cx="91558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920709"/>
            <a:ext cx="4508205" cy="794403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Целью русского правителя было возвращение исконно русских земель.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32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r="-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5679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2400" y="1333504"/>
            <a:ext cx="2646724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 условиям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Преображенского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мира с Саксонией Россия должна была получить земли </a:t>
            </a:r>
            <a:r>
              <a:rPr lang="ru-RU" sz="1800" dirty="0" err="1" smtClean="0">
                <a:solidFill>
                  <a:prstClr val="white"/>
                </a:solidFill>
                <a:latin typeface="Merriweather"/>
              </a:rPr>
              <a:t>Ингерманландии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 </a:t>
            </a:r>
          </a:p>
        </p:txBody>
      </p:sp>
      <p:sp>
        <p:nvSpPr>
          <p:cNvPr id="7" name="Овал 6"/>
          <p:cNvSpPr/>
          <p:nvPr/>
        </p:nvSpPr>
        <p:spPr>
          <a:xfrm>
            <a:off x="4908086" y="1516779"/>
            <a:ext cx="130214" cy="11102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5893247" y="324993"/>
            <a:ext cx="1689633" cy="598053"/>
          </a:xfrm>
          <a:prstGeom prst="wedgeRectCallout">
            <a:avLst>
              <a:gd name="adj1" fmla="val -75044"/>
              <a:gd name="adj2" fmla="val 96174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 err="1" smtClean="0">
                <a:solidFill>
                  <a:srgbClr val="4E361E"/>
                </a:solidFill>
              </a:rPr>
              <a:t>Ингерманландия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4407499" y="2217212"/>
            <a:ext cx="1689633" cy="598053"/>
          </a:xfrm>
          <a:prstGeom prst="wedgeRectCallout">
            <a:avLst>
              <a:gd name="adj1" fmla="val -34770"/>
              <a:gd name="adj2" fmla="val -136726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 err="1" smtClean="0">
                <a:solidFill>
                  <a:srgbClr val="4E361E"/>
                </a:solidFill>
              </a:rPr>
              <a:t>Эстляндия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5790044" y="1512459"/>
            <a:ext cx="1689633" cy="598053"/>
          </a:xfrm>
          <a:prstGeom prst="wedgeRectCallout">
            <a:avLst>
              <a:gd name="adj1" fmla="val -97698"/>
              <a:gd name="adj2" fmla="val -35388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 smtClean="0">
                <a:solidFill>
                  <a:srgbClr val="4E361E"/>
                </a:solidFill>
              </a:rPr>
              <a:t>Нарва</a:t>
            </a:r>
            <a:endParaRPr lang="ru-RU" sz="1400" dirty="0">
              <a:solidFill>
                <a:srgbClr val="4E3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70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7"/>
            <a:ext cx="461726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Поход на Нарву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0456" y="1529202"/>
            <a:ext cx="488136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Не хватало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фуража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и провизии.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39770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6939" y="271473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6" y="2707733"/>
            <a:ext cx="471124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Передвижение обозов было затруднено из-за дождливой погоды.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403391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9" y="4016493"/>
            <a:ext cx="423277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Плохим было обмундирование солдат.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1822" y="750077"/>
            <a:ext cx="2469896" cy="410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3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8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Карл XII направил своё войско в </a:t>
            </a:r>
            <a:r>
              <a:rPr lang="ru-RU" sz="1400" dirty="0" smtClean="0">
                <a:solidFill>
                  <a:prstClr val="black"/>
                </a:solidFill>
              </a:rPr>
              <a:t>Нарву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8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Иностранные офицеры, служившие в войске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Петра </a:t>
            </a:r>
            <a:r>
              <a:rPr lang="ru-RU" sz="1400" dirty="0">
                <a:solidFill>
                  <a:prstClr val="black"/>
                </a:solidFill>
              </a:rPr>
              <a:t>I, переходили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на </a:t>
            </a:r>
            <a:r>
              <a:rPr lang="ru-RU" sz="1400" dirty="0">
                <a:solidFill>
                  <a:prstClr val="black"/>
                </a:solidFill>
              </a:rPr>
              <a:t>сторону противника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3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Русская армия понесла огромные человеческие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и </a:t>
            </a:r>
            <a:r>
              <a:rPr lang="ru-RU" sz="1400" dirty="0">
                <a:solidFill>
                  <a:prstClr val="black"/>
                </a:solidFill>
              </a:rPr>
              <a:t>материальные потери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2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3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2508" y="386416"/>
            <a:ext cx="739280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Битва при Нарве (19 ноября 1700 года)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8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7093541" y="43522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А. </a:t>
            </a:r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Коцебу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.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Битва при Нарве.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1846 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90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7093541" y="43522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Г. </a:t>
            </a:r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Седерстрём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.</a:t>
            </a:r>
          </a:p>
          <a:p>
            <a:pPr algn="ctr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Победа шведов при Нарве.</a:t>
            </a:r>
            <a:endParaRPr lang="ru-RU" sz="1200" dirty="0" smtClean="0">
              <a:solidFill>
                <a:prstClr val="black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1910 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697425"/>
            <a:ext cx="3402419" cy="1009846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После победы при </a:t>
            </a:r>
            <a:r>
              <a:rPr lang="ru-RU" sz="1400" dirty="0" smtClean="0">
                <a:solidFill>
                  <a:prstClr val="white"/>
                </a:solidFill>
              </a:rPr>
              <a:t>Нарве </a:t>
            </a:r>
            <a:r>
              <a:rPr lang="ru-RU" sz="1400" dirty="0">
                <a:solidFill>
                  <a:prstClr val="white"/>
                </a:solidFill>
              </a:rPr>
              <a:t>Карл XII решил, что Россия откажется </a:t>
            </a:r>
            <a:endParaRPr lang="ru-RU" sz="1400" dirty="0" smtClean="0">
              <a:solidFill>
                <a:prstClr val="white"/>
              </a:solidFill>
            </a:endParaRPr>
          </a:p>
          <a:p>
            <a:r>
              <a:rPr lang="ru-RU" sz="1400" dirty="0" smtClean="0">
                <a:solidFill>
                  <a:prstClr val="white"/>
                </a:solidFill>
              </a:rPr>
              <a:t>от </a:t>
            </a:r>
            <a:r>
              <a:rPr lang="ru-RU" sz="1400" dirty="0">
                <a:solidFill>
                  <a:prstClr val="white"/>
                </a:solidFill>
              </a:rPr>
              <a:t>участия в войне.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91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7093541" y="43522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Сражение 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при </a:t>
            </a:r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Клишове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4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7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7093541" y="43522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А. </a:t>
            </a:r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Коцебу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.</a:t>
            </a:r>
          </a:p>
          <a:p>
            <a:pPr algn="ctr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Штурм крепости </a:t>
            </a:r>
            <a:r>
              <a:rPr lang="ru-RU" sz="1200" dirty="0" err="1">
                <a:solidFill>
                  <a:prstClr val="black"/>
                </a:solidFill>
                <a:ea typeface="Theano Didot" panose="02060603060706020203" pitchFamily="18" charset="0"/>
              </a:rPr>
              <a:t>Нотебург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.</a:t>
            </a:r>
            <a:endParaRPr lang="ru-RU" sz="1200" dirty="0" smtClean="0">
              <a:solidFill>
                <a:prstClr val="black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1846 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35223"/>
            <a:ext cx="4189228" cy="578959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В 1702 году была </a:t>
            </a:r>
            <a:r>
              <a:rPr lang="ru-RU" sz="1400" dirty="0" smtClean="0">
                <a:solidFill>
                  <a:prstClr val="white"/>
                </a:solidFill>
              </a:rPr>
              <a:t>взята </a:t>
            </a:r>
            <a:r>
              <a:rPr lang="ru-RU" sz="1400" dirty="0">
                <a:solidFill>
                  <a:prstClr val="white"/>
                </a:solidFill>
              </a:rPr>
              <a:t>крепость </a:t>
            </a:r>
            <a:r>
              <a:rPr lang="ru-RU" sz="1400" dirty="0" err="1" smtClean="0">
                <a:solidFill>
                  <a:prstClr val="white"/>
                </a:solidFill>
              </a:rPr>
              <a:t>Нотебург</a:t>
            </a:r>
            <a:r>
              <a:rPr lang="ru-RU" sz="1400" dirty="0">
                <a:solidFill>
                  <a:prstClr val="white"/>
                </a:solidFill>
              </a:rPr>
              <a:t>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75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6" y="1698333"/>
            <a:ext cx="4033837" cy="1765036"/>
            <a:chOff x="358776" y="1577920"/>
            <a:chExt cx="4033837" cy="1765036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2800" dirty="0" smtClean="0">
                  <a:solidFill>
                    <a:srgbClr val="FFDC5A"/>
                  </a:solidFill>
                  <a:latin typeface="Merriweather"/>
                </a:rPr>
                <a:t>Взятие </a:t>
              </a:r>
            </a:p>
            <a:p>
              <a:pPr defTabSz="685766"/>
              <a:r>
                <a:rPr lang="ru-RU" sz="2800" dirty="0" err="1" smtClean="0">
                  <a:solidFill>
                    <a:srgbClr val="FFDC5A"/>
                  </a:solidFill>
                  <a:latin typeface="Merriweather"/>
                </a:rPr>
                <a:t>Нотебурга</a:t>
              </a:r>
              <a:endParaRPr lang="ru-RU" sz="2800" dirty="0" smtClean="0">
                <a:solidFill>
                  <a:srgbClr val="FFDC5A"/>
                </a:solidFill>
                <a:latin typeface="Merriweather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7109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0000"/>
                </a:lnSpc>
              </a:pPr>
              <a:r>
                <a:rPr lang="ru-RU" sz="1400" dirty="0" smtClean="0">
                  <a:solidFill>
                    <a:prstClr val="white"/>
                  </a:solidFill>
                </a:rPr>
                <a:t>Крепость имела </a:t>
              </a:r>
              <a:r>
                <a:rPr lang="ru-RU" sz="1400" dirty="0">
                  <a:solidFill>
                    <a:prstClr val="white"/>
                  </a:solidFill>
                </a:rPr>
                <a:t>важное стратегическое значение, так как позволяла контролировать </a:t>
              </a:r>
              <a:r>
                <a:rPr lang="ru-RU" sz="1400" dirty="0" smtClean="0">
                  <a:solidFill>
                    <a:prstClr val="white"/>
                  </a:solidFill>
                </a:rPr>
                <a:t>всё </a:t>
              </a:r>
              <a:r>
                <a:rPr lang="ru-RU" sz="1400" dirty="0">
                  <a:solidFill>
                    <a:prstClr val="white"/>
                  </a:solidFill>
                </a:rPr>
                <a:t>движение по </a:t>
              </a:r>
              <a:r>
                <a:rPr lang="ru-RU" sz="1400" dirty="0" smtClean="0">
                  <a:solidFill>
                    <a:prstClr val="white"/>
                  </a:solidFill>
                </a:rPr>
                <a:t>Неве. </a:t>
              </a:r>
              <a:endParaRPr lang="ru-RU" sz="1400" dirty="0">
                <a:solidFill>
                  <a:prstClr val="white"/>
                </a:solidFill>
              </a:endParaRPr>
            </a:p>
          </p:txBody>
        </p:sp>
      </p:grpSp>
      <p:pic>
        <p:nvPicPr>
          <p:cNvPr id="2" name="Picture 2" descr="ÐÐ°ÑÑÐ¸Ð½ÐºÐ¸ Ð¿Ð¾ Ð·Ð°Ð¿ÑÐ¾ÑÑ ÐºÑÐµÐ¿Ð¾ÑÑÑ Ð¾ÑÐµÑÐµÐº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5928" y="842341"/>
            <a:ext cx="4388072" cy="349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90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35223"/>
            <a:ext cx="3785191" cy="794403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В мае 1703 года </a:t>
            </a:r>
            <a:r>
              <a:rPr lang="ru-RU" sz="1400" dirty="0" smtClean="0">
                <a:solidFill>
                  <a:prstClr val="white"/>
                </a:solidFill>
              </a:rPr>
              <a:t>в устье Невы </a:t>
            </a:r>
            <a:r>
              <a:rPr lang="ru-RU" sz="1400" dirty="0">
                <a:solidFill>
                  <a:prstClr val="white"/>
                </a:solidFill>
              </a:rPr>
              <a:t>была заложена Петропавловская крепость.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04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7093541" y="43522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Форт </a:t>
            </a:r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Кроншлот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34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9234" y="1501808"/>
            <a:ext cx="4870449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После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нарвского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поражения Пётр I осознал необходимость реформ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армии.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Основой новой армии стали Семёновский и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Преображенский полки.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pic>
        <p:nvPicPr>
          <p:cNvPr id="409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64" y="883443"/>
            <a:ext cx="2919818" cy="339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01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8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Преобразования Пётр </a:t>
            </a:r>
            <a:r>
              <a:rPr lang="ru-RU" sz="1400" dirty="0">
                <a:solidFill>
                  <a:prstClr val="black"/>
                </a:solidFill>
              </a:rPr>
              <a:t>I начал ещё в 1699 году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8"/>
            <a:ext cx="255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При Петре </a:t>
            </a:r>
            <a:r>
              <a:rPr lang="en-US" sz="1400" dirty="0" smtClean="0">
                <a:solidFill>
                  <a:prstClr val="black"/>
                </a:solidFill>
              </a:rPr>
              <a:t>I</a:t>
            </a:r>
            <a:r>
              <a:rPr lang="ru-RU" sz="1400" dirty="0" smtClean="0">
                <a:solidFill>
                  <a:prstClr val="black"/>
                </a:solidFill>
              </a:rPr>
              <a:t> армия </a:t>
            </a:r>
            <a:r>
              <a:rPr lang="ru-RU" sz="1400" dirty="0">
                <a:solidFill>
                  <a:prstClr val="black"/>
                </a:solidFill>
              </a:rPr>
              <a:t>стала регулярной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79343" y="2743438"/>
            <a:ext cx="2654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Стрелецкие </a:t>
            </a:r>
            <a:r>
              <a:rPr lang="ru-RU" sz="1400" dirty="0">
                <a:solidFill>
                  <a:prstClr val="black"/>
                </a:solidFill>
              </a:rPr>
              <a:t>полки </a:t>
            </a:r>
            <a:r>
              <a:rPr lang="ru-RU" sz="1400" dirty="0" smtClean="0">
                <a:solidFill>
                  <a:prstClr val="black"/>
                </a:solidFill>
              </a:rPr>
              <a:t>заменили </a:t>
            </a:r>
            <a:r>
              <a:rPr lang="ru-RU" sz="1400" dirty="0">
                <a:solidFill>
                  <a:prstClr val="black"/>
                </a:solidFill>
              </a:rPr>
              <a:t>полками нового строя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2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3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2508" y="386416"/>
            <a:ext cx="739280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Реформа армии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92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ÐÐ°ÑÑÐ¸Ð½ÐºÐ¸ Ð¿Ð¾ Ð·Ð°Ð¿ÑÐ¾ÑÑ ÑÐµÑÐ¾ÑÐ¼Ð° Ð°ÑÐ¼Ð¸Ð¸ Ð¿ÐµÑÑÐ°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27664" y="-13648"/>
            <a:ext cx="5916336" cy="5199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5124" name="Picture 4" descr="ÐÐ°ÑÑÐ¸Ð½ÐºÐ¸ Ð¿Ð¾ Ð·Ð°Ð¿ÑÐ¾ÑÑ Ð¿ÐµÑÑ 1 Ð¿ÐµÑÐ¾ÑÐ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2766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40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t="-5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0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9234" y="1650670"/>
            <a:ext cx="4870449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 1705 года армию стали формировать на основе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рекрутской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повинности.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От каждого податного сословия выставлялось определённое количество рекрутов.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762" y="883444"/>
            <a:ext cx="2919820" cy="340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30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r="-14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2400" y="1499982"/>
            <a:ext cx="2646724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1705 году каждые 20 дворов должны были отправить одного рекрута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пожизненную службу. </a:t>
            </a:r>
          </a:p>
        </p:txBody>
      </p:sp>
    </p:spTree>
    <p:extLst>
      <p:ext uri="{BB962C8B-B14F-4D97-AF65-F5344CB8AC3E}">
        <p14:creationId xmlns:p14="http://schemas.microsoft.com/office/powerpoint/2010/main" val="189007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r="-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" y="0"/>
            <a:ext cx="9144001" cy="518868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2400" y="1848344"/>
            <a:ext cx="2646724" cy="1451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Полтавская битва состоялась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день Самсона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Странноприимца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0489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6" y="2027948"/>
            <a:ext cx="4033837" cy="1045849"/>
            <a:chOff x="358776" y="1577920"/>
            <a:chExt cx="4033837" cy="1045849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2800" dirty="0" smtClean="0">
                  <a:solidFill>
                    <a:srgbClr val="FFDC5A"/>
                  </a:solidFill>
                  <a:latin typeface="Merriweather"/>
                </a:rPr>
                <a:t>Реформа армии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164156"/>
              <a:ext cx="4033837" cy="45961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0000"/>
                </a:lnSpc>
              </a:pPr>
              <a:r>
                <a:rPr lang="ru-RU" sz="1400" dirty="0" smtClean="0">
                  <a:solidFill>
                    <a:prstClr val="white"/>
                  </a:solidFill>
                </a:rPr>
                <a:t>К </a:t>
              </a:r>
              <a:r>
                <a:rPr lang="ru-RU" sz="1400" dirty="0">
                  <a:solidFill>
                    <a:prstClr val="white"/>
                  </a:solidFill>
                </a:rPr>
                <a:t>1708 году российская армия состояла </a:t>
              </a:r>
              <a:endParaRPr lang="ru-RU" sz="1400" dirty="0" smtClean="0">
                <a:solidFill>
                  <a:prstClr val="white"/>
                </a:solidFill>
              </a:endParaRPr>
            </a:p>
            <a:p>
              <a:pPr defTabSz="685766">
                <a:lnSpc>
                  <a:spcPct val="110000"/>
                </a:lnSpc>
              </a:pPr>
              <a:r>
                <a:rPr lang="ru-RU" sz="1400" dirty="0" smtClean="0">
                  <a:solidFill>
                    <a:prstClr val="white"/>
                  </a:solidFill>
                </a:rPr>
                <a:t>из 113 </a:t>
              </a:r>
              <a:r>
                <a:rPr lang="ru-RU" sz="1400" dirty="0">
                  <a:solidFill>
                    <a:prstClr val="white"/>
                  </a:solidFill>
                </a:rPr>
                <a:t>тысяч вооружённых воинов. </a:t>
              </a:r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1389" y="842341"/>
            <a:ext cx="4392611" cy="349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8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33335"/>
            <a:ext cx="3955312" cy="794403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 smtClean="0">
                <a:solidFill>
                  <a:prstClr val="white"/>
                </a:solidFill>
              </a:rPr>
              <a:t>Пётр </a:t>
            </a:r>
            <a:r>
              <a:rPr lang="en-US" sz="1400" dirty="0" smtClean="0">
                <a:solidFill>
                  <a:prstClr val="white"/>
                </a:solidFill>
              </a:rPr>
              <a:t>I </a:t>
            </a:r>
            <a:r>
              <a:rPr lang="ru-RU" sz="1400" dirty="0" smtClean="0">
                <a:solidFill>
                  <a:prstClr val="white"/>
                </a:solidFill>
              </a:rPr>
              <a:t>передал </a:t>
            </a:r>
            <a:r>
              <a:rPr lang="ru-RU" sz="1400" dirty="0">
                <a:solidFill>
                  <a:prstClr val="white"/>
                </a:solidFill>
              </a:rPr>
              <a:t>оружейнику Никите </a:t>
            </a:r>
            <a:r>
              <a:rPr lang="ru-RU" sz="1400" dirty="0" smtClean="0">
                <a:solidFill>
                  <a:prstClr val="white"/>
                </a:solidFill>
              </a:rPr>
              <a:t>Демидову </a:t>
            </a:r>
            <a:r>
              <a:rPr lang="ru-RU" sz="1400" dirty="0">
                <a:solidFill>
                  <a:prstClr val="white"/>
                </a:solidFill>
              </a:rPr>
              <a:t>казённый </a:t>
            </a:r>
            <a:r>
              <a:rPr lang="ru-RU" sz="1400" dirty="0" smtClean="0">
                <a:solidFill>
                  <a:prstClr val="white"/>
                </a:solidFill>
              </a:rPr>
              <a:t>Невьянский </a:t>
            </a:r>
            <a:r>
              <a:rPr lang="ru-RU" sz="1400" dirty="0">
                <a:solidFill>
                  <a:prstClr val="white"/>
                </a:solidFill>
              </a:rPr>
              <a:t>завод.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7093541" y="43522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Памятник Петру </a:t>
            </a:r>
            <a:r>
              <a:rPr lang="en-US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I 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и Никите Демидову 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 Невьянске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86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93541" y="43522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Герб Демидовых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49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6" y="2027948"/>
            <a:ext cx="4033837" cy="1282837"/>
            <a:chOff x="358776" y="1577920"/>
            <a:chExt cx="4033837" cy="1282837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2800" dirty="0" smtClean="0">
                  <a:solidFill>
                    <a:srgbClr val="FFDC5A"/>
                  </a:solidFill>
                  <a:latin typeface="Merriweather"/>
                </a:rPr>
                <a:t>Промышленность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164156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Создавались и государственные мануфактуры, которые выпускали порох, оружие и сукно </a:t>
              </a:r>
              <a:endParaRPr lang="ru-RU" sz="1400" dirty="0" smtClean="0">
                <a:solidFill>
                  <a:prstClr val="white"/>
                </a:solidFill>
              </a:endParaRPr>
            </a:p>
            <a:p>
              <a:pPr defTabSz="685766">
                <a:lnSpc>
                  <a:spcPct val="110000"/>
                </a:lnSpc>
              </a:pPr>
              <a:r>
                <a:rPr lang="ru-RU" sz="1400" dirty="0" smtClean="0">
                  <a:solidFill>
                    <a:prstClr val="white"/>
                  </a:solidFill>
                </a:rPr>
                <a:t>для </a:t>
              </a:r>
              <a:r>
                <a:rPr lang="ru-RU" sz="1400" dirty="0">
                  <a:solidFill>
                    <a:prstClr val="white"/>
                  </a:solidFill>
                </a:rPr>
                <a:t>мундиров. </a:t>
              </a: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1390" y="851345"/>
            <a:ext cx="4392612" cy="348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00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7"/>
            <a:ext cx="461726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Реформы Петра </a:t>
            </a:r>
            <a:r>
              <a:rPr lang="en-US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I 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0456" y="1252203"/>
            <a:ext cx="488136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Появились школы для обучения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офицеров: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артиллерийская, </a:t>
            </a:r>
            <a:r>
              <a:rPr lang="ru-RU" sz="1800" dirty="0" err="1" smtClean="0">
                <a:solidFill>
                  <a:prstClr val="white"/>
                </a:solidFill>
                <a:latin typeface="Merriweather"/>
              </a:rPr>
              <a:t>навигацкая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, инженерная.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39770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6939" y="271473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6" y="2707733"/>
            <a:ext cx="407329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Дворян отправляли за границу для обучения военному делу.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403391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6" y="4026920"/>
            <a:ext cx="476440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Пётр I смог отказаться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от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найма иностранных военных специалистов.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084" y="887432"/>
            <a:ext cx="2680387" cy="364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46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r="-10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2400" y="1326858"/>
            <a:ext cx="2646724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1716 году был издан Воинский устав, в котором определялись служба, права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обязанности военнослужащих. </a:t>
            </a:r>
          </a:p>
        </p:txBody>
      </p:sp>
    </p:spTree>
    <p:extLst>
      <p:ext uri="{BB962C8B-B14F-4D97-AF65-F5344CB8AC3E}">
        <p14:creationId xmlns:p14="http://schemas.microsoft.com/office/powerpoint/2010/main" val="124012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54600"/>
            <a:ext cx="3211033" cy="794403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Особое внимание Пётр I уделял строительству флота.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6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93541" y="43522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Фрегат «Штандарт».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Современная реконструкция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97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13958"/>
            <a:ext cx="4221126" cy="1009846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Пока Пётр I укреплял свою армию, Карл XII вывел из войны Речь </a:t>
            </a:r>
            <a:r>
              <a:rPr lang="ru-RU" sz="1400" dirty="0" err="1" smtClean="0">
                <a:solidFill>
                  <a:prstClr val="white"/>
                </a:solidFill>
              </a:rPr>
              <a:t>Посполитую</a:t>
            </a:r>
            <a:r>
              <a:rPr lang="ru-RU" sz="1400" dirty="0" smtClean="0">
                <a:solidFill>
                  <a:prstClr val="white"/>
                </a:solidFill>
              </a:rPr>
              <a:t> </a:t>
            </a:r>
            <a:r>
              <a:rPr lang="ru-RU" sz="1400" dirty="0">
                <a:solidFill>
                  <a:prstClr val="white"/>
                </a:solidFill>
              </a:rPr>
              <a:t>и начал готовить нападение на Россию.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78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8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Летом 1708 года шведский король выступил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в </a:t>
            </a:r>
            <a:r>
              <a:rPr lang="ru-RU" sz="1400" dirty="0">
                <a:solidFill>
                  <a:prstClr val="black"/>
                </a:solidFill>
              </a:rPr>
              <a:t>направлении Смоленска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8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Карл </a:t>
            </a:r>
            <a:r>
              <a:rPr lang="en-US" sz="1400" dirty="0" smtClean="0">
                <a:solidFill>
                  <a:prstClr val="black"/>
                </a:solidFill>
              </a:rPr>
              <a:t>XII </a:t>
            </a:r>
            <a:r>
              <a:rPr lang="ru-RU" sz="1400" dirty="0" smtClean="0">
                <a:solidFill>
                  <a:prstClr val="black"/>
                </a:solidFill>
              </a:rPr>
              <a:t>отказался </a:t>
            </a: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от первоначального плана похода на Москву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79343" y="2743438"/>
            <a:ext cx="2654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Шведский король повернул </a:t>
            </a:r>
            <a:r>
              <a:rPr lang="ru-RU" sz="1400" dirty="0">
                <a:solidFill>
                  <a:prstClr val="black"/>
                </a:solidFill>
              </a:rPr>
              <a:t>армию в сторону Украины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2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3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2508" y="386416"/>
            <a:ext cx="739280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Северная война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62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40290" y="4196233"/>
            <a:ext cx="4863418" cy="794403"/>
          </a:xfrm>
          <a:prstGeom prst="rect">
            <a:avLst/>
          </a:prstGeom>
          <a:noFill/>
        </p:spPr>
        <p:txBody>
          <a:bodyPr wrap="square" lIns="360000" tIns="180000" rIns="180000" bIns="180000" rtlCol="0">
            <a:spAutoFit/>
          </a:bodyPr>
          <a:lstStyle/>
          <a:p>
            <a:pPr algn="ctr"/>
            <a:r>
              <a:rPr lang="ru-RU" sz="2800" dirty="0" smtClean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Большой герб Швеции</a:t>
            </a:r>
            <a:endParaRPr lang="ru-RU" sz="2800" dirty="0">
              <a:solidFill>
                <a:prstClr val="white"/>
              </a:solidFill>
              <a:latin typeface="Merriweather"/>
              <a:ea typeface="Theano Didot" panose="02060603060706020203" pitchFamily="18" charset="0"/>
            </a:endParaRPr>
          </a:p>
        </p:txBody>
      </p:sp>
      <p:pic>
        <p:nvPicPr>
          <p:cNvPr id="2050" name="Picture 2" descr="Great coat of arms of Sweden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34" y="283798"/>
            <a:ext cx="3602131" cy="394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18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r="-10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5679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2400" y="1667100"/>
            <a:ext cx="2646724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28 сентября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1708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года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состоялось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сражение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у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деревни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Лесной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 </a:t>
            </a:r>
          </a:p>
        </p:txBody>
      </p:sp>
      <p:sp>
        <p:nvSpPr>
          <p:cNvPr id="6" name="Овал 5"/>
          <p:cNvSpPr/>
          <p:nvPr/>
        </p:nvSpPr>
        <p:spPr>
          <a:xfrm>
            <a:off x="6768784" y="2258712"/>
            <a:ext cx="130214" cy="11102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4843747" y="1667100"/>
            <a:ext cx="1689633" cy="598053"/>
          </a:xfrm>
          <a:prstGeom prst="wedgeRectCallout">
            <a:avLst>
              <a:gd name="adj1" fmla="val 67174"/>
              <a:gd name="adj2" fmla="val 5528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 smtClean="0">
                <a:solidFill>
                  <a:srgbClr val="4E361E"/>
                </a:solidFill>
              </a:rPr>
              <a:t>Лесная</a:t>
            </a:r>
            <a:endParaRPr lang="ru-RU" sz="1400" dirty="0">
              <a:solidFill>
                <a:srgbClr val="4E3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34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93541" y="43522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Ж. </a:t>
            </a:r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Матье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.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Сражение 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при Лесной.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1717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67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93541" y="43522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Памятник победе в 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битве 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при 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Лесной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933334"/>
            <a:ext cx="3296093" cy="794403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Пётр I назвал </a:t>
            </a:r>
            <a:r>
              <a:rPr lang="ru-RU" sz="1400" dirty="0" smtClean="0">
                <a:solidFill>
                  <a:prstClr val="white"/>
                </a:solidFill>
              </a:rPr>
              <a:t>битву при Лесной «матерью </a:t>
            </a:r>
            <a:r>
              <a:rPr lang="ru-RU" sz="1400" dirty="0">
                <a:solidFill>
                  <a:prstClr val="white"/>
                </a:solidFill>
              </a:rPr>
              <a:t>Полтавской победы».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44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Северная война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7826" y="1317283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003BB2"/>
                </a:solidFill>
              </a:rPr>
              <a:t>Карлу XII оказал поддержку запорожский гетман </a:t>
            </a:r>
            <a:endParaRPr lang="ru-RU" sz="1400" dirty="0" smtClean="0">
              <a:solidFill>
                <a:srgbClr val="003BB2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srgbClr val="003BB2"/>
                </a:solidFill>
              </a:rPr>
              <a:t>Иван Мазепа</a:t>
            </a:r>
            <a:endParaRPr lang="ru-RU" sz="1400" dirty="0">
              <a:solidFill>
                <a:srgbClr val="003BB2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76600" y="1317283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Карл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XII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рассчитывал </a:t>
            </a: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на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помощь крымского хана и турецкого султана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3" y="1317283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srgbClr val="003BB2"/>
                </a:solidFill>
              </a:rPr>
              <a:t>Эти </a:t>
            </a:r>
            <a:r>
              <a:rPr lang="ru-RU" sz="1400" dirty="0">
                <a:solidFill>
                  <a:srgbClr val="003BB2"/>
                </a:solidFill>
              </a:rPr>
              <a:t>надежды Карла XII </a:t>
            </a:r>
            <a:endParaRPr lang="ru-RU" sz="1400" dirty="0" smtClean="0">
              <a:solidFill>
                <a:srgbClr val="003BB2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srgbClr val="003BB2"/>
                </a:solidFill>
              </a:rPr>
              <a:t>не </a:t>
            </a:r>
            <a:r>
              <a:rPr lang="ru-RU" sz="1400" dirty="0">
                <a:solidFill>
                  <a:srgbClr val="003BB2"/>
                </a:solidFill>
              </a:rPr>
              <a:t>оправдались </a:t>
            </a:r>
            <a:endParaRPr lang="ru-RU" sz="1400" dirty="0" smtClean="0">
              <a:solidFill>
                <a:srgbClr val="003BB2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srgbClr val="003BB2"/>
                </a:solidFill>
              </a:rPr>
              <a:t>в </a:t>
            </a:r>
            <a:r>
              <a:rPr lang="ru-RU" sz="1400" dirty="0">
                <a:solidFill>
                  <a:srgbClr val="003BB2"/>
                </a:solidFill>
              </a:rPr>
              <a:t>полной мере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27761" y="2872110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Мазепа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смог привести только около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5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тысяч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казаков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8775" y="2872110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Пётр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I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привлёк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на свою сторону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большую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часть казачества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94062" y="2949448"/>
            <a:ext cx="255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003BB2"/>
                </a:solidFill>
              </a:rPr>
              <a:t>Пётр I объявил </a:t>
            </a:r>
            <a:r>
              <a:rPr lang="ru-RU" sz="1400" dirty="0" smtClean="0">
                <a:solidFill>
                  <a:srgbClr val="003BB2"/>
                </a:solidFill>
              </a:rPr>
              <a:t>Ивана Мазепу </a:t>
            </a:r>
            <a:r>
              <a:rPr lang="ru-RU" sz="1400" dirty="0">
                <a:solidFill>
                  <a:srgbClr val="003BB2"/>
                </a:solidFill>
              </a:rPr>
              <a:t>предателем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1677533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1677533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5889625" y="3211058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2963863" y="3211058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7506492" y="2465055"/>
            <a:ext cx="0" cy="212603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02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31" grpId="0"/>
      <p:bldP spid="3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r="-10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5679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2400" y="2019355"/>
            <a:ext cx="2646724" cy="1104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апреле 1709 года шведы начали осаду Полтавы. </a:t>
            </a:r>
          </a:p>
        </p:txBody>
      </p:sp>
      <p:sp>
        <p:nvSpPr>
          <p:cNvPr id="6" name="Овал 5"/>
          <p:cNvSpPr/>
          <p:nvPr/>
        </p:nvSpPr>
        <p:spPr>
          <a:xfrm>
            <a:off x="7406737" y="3033062"/>
            <a:ext cx="130214" cy="11102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5502966" y="2447158"/>
            <a:ext cx="1689633" cy="598053"/>
          </a:xfrm>
          <a:prstGeom prst="wedgeRectCallout">
            <a:avLst>
              <a:gd name="adj1" fmla="val 67174"/>
              <a:gd name="adj2" fmla="val 5528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 smtClean="0">
                <a:solidFill>
                  <a:srgbClr val="4E361E"/>
                </a:solidFill>
              </a:rPr>
              <a:t>Полтава</a:t>
            </a:r>
            <a:endParaRPr lang="ru-RU" sz="1400" dirty="0">
              <a:solidFill>
                <a:srgbClr val="4E3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83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9234" y="1831429"/>
            <a:ext cx="4870449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Гарнизон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Полтавы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проявил небывалое мужество, сдерживая натиск врага.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середине мая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1709 года русская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армия подошла к Полтаве.</a:t>
            </a:r>
          </a:p>
        </p:txBody>
      </p:sp>
      <p:pic>
        <p:nvPicPr>
          <p:cNvPr id="8194" name="Picture 2" descr="ÐÐ°ÑÑÐ¸Ð½ÐºÐ¸ Ð¿Ð¾ Ð·Ð°Ð¿ÑÐ¾ÑÑ Ð¾ÑÐ°Ð´Ð° Ð¿Ð¾Ð»ÑÐ°Ð²Ñ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60" y="883444"/>
            <a:ext cx="2919822" cy="340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58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ÐÐ»ÐµÐºÑÐ°Ð½Ð´Ñ ÐÐ°Ð½Ð¸Ð»Ð¾Ð²Ð¸Ñ ÐÐµÐ½ÑÐ¸ÐºÐ¾Ð²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0" y="0"/>
            <a:ext cx="4572000" cy="5167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9218" name="Picture 2" descr="ÐÐ¾ÑÐ¸Ñ ÐÐµÑÑÐ¾Ð²Ð¸Ñ Ð¨ÐµÑÐµÐ¼ÐµÑÐµÐ²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4572000" cy="5167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/>
          <p:cNvSpPr/>
          <p:nvPr/>
        </p:nvSpPr>
        <p:spPr>
          <a:xfrm>
            <a:off x="3671998" y="42459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Борис Шереметев 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и Александр Меншиков (слева направо)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35150" y="376238"/>
            <a:ext cx="6737350" cy="29470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4000"/>
              </a:lnSpc>
            </a:pPr>
            <a:r>
              <a:rPr lang="ru-RU" sz="2400" dirty="0">
                <a:solidFill>
                  <a:prstClr val="white"/>
                </a:solidFill>
                <a:latin typeface="Merriweather"/>
              </a:rPr>
              <a:t>«Воины! Вот пришёл час, который решит судьбу Отечества. </a:t>
            </a:r>
          </a:p>
          <a:p>
            <a:pPr defTabSz="685783">
              <a:lnSpc>
                <a:spcPct val="114000"/>
              </a:lnSpc>
            </a:pPr>
            <a:r>
              <a:rPr lang="ru-RU" sz="2400" dirty="0">
                <a:solidFill>
                  <a:prstClr val="white"/>
                </a:solidFill>
                <a:latin typeface="Merriweather"/>
              </a:rPr>
              <a:t>И так не должны вы помышлять, что сражаетесь за Петра, но за государство, </a:t>
            </a:r>
          </a:p>
          <a:p>
            <a:pPr defTabSz="685783">
              <a:lnSpc>
                <a:spcPct val="114000"/>
              </a:lnSpc>
            </a:pPr>
            <a:r>
              <a:rPr lang="ru-RU" sz="2400" dirty="0">
                <a:solidFill>
                  <a:prstClr val="white"/>
                </a:solidFill>
                <a:latin typeface="Merriweather"/>
              </a:rPr>
              <a:t>Петру вручённое, за род свой, </a:t>
            </a:r>
          </a:p>
          <a:p>
            <a:pPr defTabSz="685783">
              <a:lnSpc>
                <a:spcPct val="114000"/>
              </a:lnSpc>
            </a:pPr>
            <a:r>
              <a:rPr lang="ru-RU" sz="2400" dirty="0">
                <a:solidFill>
                  <a:prstClr val="white"/>
                </a:solidFill>
                <a:latin typeface="Merriweather"/>
              </a:rPr>
              <a:t>за Отечество, за православную нашу веру и церковь».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1798775" y="3930708"/>
            <a:ext cx="2894235" cy="593111"/>
            <a:chOff x="820515" y="4017274"/>
            <a:chExt cx="2894235" cy="593111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820515" y="4017274"/>
              <a:ext cx="2894235" cy="31995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54">
                <a:lnSpc>
                  <a:spcPct val="125000"/>
                </a:lnSpc>
              </a:pPr>
              <a:r>
                <a:rPr lang="ru-RU" sz="1800" dirty="0" smtClean="0">
                  <a:solidFill>
                    <a:prstClr val="white"/>
                  </a:solidFill>
                  <a:latin typeface="Merriweather"/>
                </a:rPr>
                <a:t>Пётр </a:t>
              </a:r>
              <a:r>
                <a:rPr lang="en-US" sz="1800" dirty="0" smtClean="0">
                  <a:solidFill>
                    <a:prstClr val="white"/>
                  </a:solidFill>
                  <a:latin typeface="Merriweather"/>
                </a:rPr>
                <a:t>I </a:t>
              </a:r>
              <a:endParaRPr lang="ru-RU" sz="1800" dirty="0">
                <a:solidFill>
                  <a:prstClr val="white"/>
                </a:solidFill>
                <a:latin typeface="Merriweather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820515" y="4363523"/>
              <a:ext cx="2559047" cy="24686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54">
                <a:lnSpc>
                  <a:spcPct val="125000"/>
                </a:lnSpc>
              </a:pPr>
              <a:r>
                <a:rPr lang="ru-RU" sz="1400" dirty="0" smtClean="0">
                  <a:solidFill>
                    <a:srgbClr val="FFDC5A"/>
                  </a:solidFill>
                </a:rPr>
                <a:t>1672–1725</a:t>
              </a:r>
              <a:endParaRPr lang="ru-RU" sz="1400" dirty="0">
                <a:solidFill>
                  <a:srgbClr val="FFDC5A"/>
                </a:solidFill>
              </a:endParaRPr>
            </a:p>
          </p:txBody>
        </p:sp>
      </p:grpSp>
      <p:pic>
        <p:nvPicPr>
          <p:cNvPr id="14" name="Picture 2" descr="ÐÐ°ÑÑÐ¸Ð½ÐºÐ¸ Ð¿Ð¾ Ð·Ð°Ð¿ÑÐ¾ÑÑ Ð¿ÐµÑÑ 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3687263"/>
            <a:ext cx="1080000" cy="108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42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13000" r="-2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93541" y="43522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Н. </a:t>
            </a:r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Лармессен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.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Полтавская баталия.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1725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24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93541" y="43522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Л. </a:t>
            </a:r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Каравак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.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Пётр </a:t>
            </a:r>
            <a:r>
              <a:rPr lang="en-US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I </a:t>
            </a:r>
            <a:endParaRPr lang="ru-RU" sz="1200" dirty="0" smtClean="0">
              <a:solidFill>
                <a:prstClr val="black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 Полтавской битве.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1718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33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78"/>
            <a:ext cx="337592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211180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Начало Северной войны.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58775" y="107968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184329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1836296"/>
            <a:ext cx="493370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Нарвское сражение и реформа русской армии.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58775" y="263586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3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58775" y="343290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4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58775" y="422994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5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8775" y="2771712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Полтавская победа.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8775" y="3564404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err="1" smtClean="0">
                <a:solidFill>
                  <a:prstClr val="white"/>
                </a:solidFill>
                <a:latin typeface="Merriweather"/>
              </a:rPr>
              <a:t>Прутский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 поход.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98775" y="4361440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err="1" smtClean="0">
                <a:solidFill>
                  <a:prstClr val="white"/>
                </a:solidFill>
                <a:latin typeface="Merriweather"/>
              </a:rPr>
              <a:t>Ништадтский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 мир.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111816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  <p:bldP spid="9" grpId="0" animBg="1"/>
      <p:bldP spid="11" grpId="0" animBg="1"/>
      <p:bldP spid="15" grpId="0" animBg="1"/>
      <p:bldP spid="18" grpId="0"/>
      <p:bldP spid="19" grpId="0"/>
      <p:bldP spid="2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13000" r="-7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93541" y="43522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А. </a:t>
            </a:r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Коцебу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.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Полтавская победа.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1862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94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93541" y="43522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Г. </a:t>
            </a:r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Седерстрём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.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Мазепа 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и Карл </a:t>
            </a:r>
            <a:r>
              <a:rPr lang="en-US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XII 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после Полтавской битвы.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1880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933334"/>
            <a:ext cx="3902149" cy="794403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Полтавская победа стала переломным моментом в Северной войне.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70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898293" y="1317283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003BB2"/>
                </a:solidFill>
              </a:rPr>
              <a:t>После победы </a:t>
            </a:r>
            <a:endParaRPr lang="ru-RU" sz="1400" dirty="0" smtClean="0">
              <a:solidFill>
                <a:srgbClr val="003BB2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srgbClr val="003BB2"/>
                </a:solidFill>
              </a:rPr>
              <a:t>под </a:t>
            </a:r>
            <a:r>
              <a:rPr lang="ru-RU" sz="1400" dirty="0">
                <a:solidFill>
                  <a:srgbClr val="003BB2"/>
                </a:solidFill>
              </a:rPr>
              <a:t>Полтавой Дания </a:t>
            </a:r>
            <a:endParaRPr lang="ru-RU" sz="1400" dirty="0" smtClean="0">
              <a:solidFill>
                <a:srgbClr val="003BB2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srgbClr val="003BB2"/>
                </a:solidFill>
              </a:rPr>
              <a:t>и </a:t>
            </a:r>
            <a:r>
              <a:rPr lang="ru-RU" sz="1400" dirty="0">
                <a:solidFill>
                  <a:srgbClr val="003BB2"/>
                </a:solidFill>
              </a:rPr>
              <a:t>Польша возобновили союз с Россией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92305" y="1425004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Позже к союзу присоединилась </a:t>
            </a: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Пруссия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92305" y="2998304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003BB2"/>
                </a:solidFill>
              </a:rPr>
              <a:t>В 1710 году русским удалось захватить Ригу, </a:t>
            </a:r>
            <a:r>
              <a:rPr lang="ru-RU" sz="1400" dirty="0" err="1" smtClean="0">
                <a:solidFill>
                  <a:srgbClr val="003BB2"/>
                </a:solidFill>
              </a:rPr>
              <a:t>Ревель</a:t>
            </a:r>
            <a:r>
              <a:rPr lang="ru-RU" sz="1400" dirty="0" smtClean="0">
                <a:solidFill>
                  <a:srgbClr val="003BB2"/>
                </a:solidFill>
              </a:rPr>
              <a:t> </a:t>
            </a:r>
            <a:r>
              <a:rPr lang="ru-RU" sz="1400" dirty="0">
                <a:solidFill>
                  <a:srgbClr val="003BB2"/>
                </a:solidFill>
              </a:rPr>
              <a:t>и </a:t>
            </a:r>
            <a:r>
              <a:rPr lang="ru-RU" sz="1400" dirty="0" smtClean="0">
                <a:solidFill>
                  <a:srgbClr val="003BB2"/>
                </a:solidFill>
              </a:rPr>
              <a:t>Выборг</a:t>
            </a:r>
            <a:endParaRPr lang="ru-RU" sz="1400" dirty="0">
              <a:solidFill>
                <a:srgbClr val="003BB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75883" y="2998304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Восточное побережье Балтики было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освобождено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от шведов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4519106" y="1794336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70148" y="2433157"/>
            <a:ext cx="0" cy="212603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 flipV="1">
            <a:off x="4472566" y="3367636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Северная война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5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9234" y="1650670"/>
            <a:ext cx="4870449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Карл XII убедил турецкого султана объявить войну России.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июле 1711 года турецко-крымская армия окружила русский лагерь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реке Прут.</a:t>
            </a:r>
          </a:p>
        </p:txBody>
      </p:sp>
      <p:pic>
        <p:nvPicPr>
          <p:cNvPr id="11266" name="Picture 2" descr="https://upload.wikimedia.org/wikipedia/commons/c/c3/Battle_of_Vienna.SultanMurads_with_janissarie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60" y="883444"/>
            <a:ext cx="2919822" cy="342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25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8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Турки предприняли несколько атак, но все они оказались неудачными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8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Пётр I дважды посылал переговорщиков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с предложением </a:t>
            </a:r>
            <a:r>
              <a:rPr lang="ru-RU" sz="1400" dirty="0">
                <a:solidFill>
                  <a:prstClr val="black"/>
                </a:solidFill>
              </a:rPr>
              <a:t>о мире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79343" y="2743438"/>
            <a:ext cx="26542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Дипломату </a:t>
            </a:r>
            <a:r>
              <a:rPr lang="ru-RU" sz="1400" dirty="0">
                <a:solidFill>
                  <a:prstClr val="black"/>
                </a:solidFill>
              </a:rPr>
              <a:t>Петру </a:t>
            </a:r>
            <a:r>
              <a:rPr lang="ru-RU" sz="1400" dirty="0" smtClean="0">
                <a:solidFill>
                  <a:prstClr val="black"/>
                </a:solidFill>
              </a:rPr>
              <a:t>Шафирову </a:t>
            </a:r>
            <a:r>
              <a:rPr lang="ru-RU" sz="1400" dirty="0">
                <a:solidFill>
                  <a:prstClr val="black"/>
                </a:solidFill>
              </a:rPr>
              <a:t>удалось подписать </a:t>
            </a:r>
            <a:r>
              <a:rPr lang="ru-RU" sz="1400" dirty="0" err="1" smtClean="0">
                <a:solidFill>
                  <a:prstClr val="black"/>
                </a:solidFill>
              </a:rPr>
              <a:t>Прутский</a:t>
            </a:r>
            <a:r>
              <a:rPr lang="ru-RU" sz="1400" dirty="0" smtClean="0">
                <a:solidFill>
                  <a:prstClr val="black"/>
                </a:solidFill>
              </a:rPr>
              <a:t> </a:t>
            </a:r>
            <a:r>
              <a:rPr lang="ru-RU" sz="1400" dirty="0">
                <a:solidFill>
                  <a:prstClr val="black"/>
                </a:solidFill>
              </a:rPr>
              <a:t>мирный </a:t>
            </a:r>
            <a:r>
              <a:rPr lang="ru-RU" sz="1400" dirty="0" smtClean="0">
                <a:solidFill>
                  <a:prstClr val="black"/>
                </a:solidFill>
              </a:rPr>
              <a:t>договор</a:t>
            </a:r>
            <a:endParaRPr lang="ru-RU" sz="1400" dirty="0">
              <a:solidFill>
                <a:prstClr val="black"/>
              </a:solidFill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2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3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2508" y="386416"/>
            <a:ext cx="739280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err="1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Прутский</a:t>
            </a:r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 поход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91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003BB2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 smtClean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1814" y="3883654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Не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держать войск в Речи </a:t>
            </a:r>
            <a:r>
              <a:rPr lang="ru-RU" sz="1400" dirty="0" err="1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Посполитой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107649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Возвратить Турции Азов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Разрушить крепость Таганрог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3923039" y="1396771"/>
            <a:ext cx="358775" cy="1403580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35" idx="1"/>
          </p:cNvCxnSpPr>
          <p:nvPr/>
        </p:nvCxnSpPr>
        <p:spPr>
          <a:xfrm>
            <a:off x="3923039" y="2800351"/>
            <a:ext cx="358775" cy="140357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err="1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Прутский</a:t>
            </a:r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 мирный договор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95980" y="2538740"/>
            <a:ext cx="2296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03BB2"/>
                </a:solidFill>
              </a:rPr>
              <a:t>Обязанности России </a:t>
            </a:r>
          </a:p>
          <a:p>
            <a:pPr algn="ctr"/>
            <a:r>
              <a:rPr lang="ru-RU" sz="1400" dirty="0">
                <a:solidFill>
                  <a:srgbClr val="003BB2"/>
                </a:solidFill>
              </a:rPr>
              <a:t>по </a:t>
            </a:r>
            <a:r>
              <a:rPr lang="ru-RU" sz="1400" dirty="0" err="1">
                <a:solidFill>
                  <a:srgbClr val="003BB2"/>
                </a:solidFill>
              </a:rPr>
              <a:t>Прутскому</a:t>
            </a:r>
            <a:r>
              <a:rPr lang="ru-RU" sz="1400" dirty="0">
                <a:solidFill>
                  <a:srgbClr val="003BB2"/>
                </a:solidFill>
              </a:rPr>
              <a:t> договору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82246" y="3006600"/>
            <a:ext cx="3096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Не </a:t>
            </a:r>
            <a:r>
              <a:rPr lang="ru-RU" sz="1400" dirty="0">
                <a:solidFill>
                  <a:srgbClr val="404040"/>
                </a:solidFill>
              </a:rPr>
              <a:t>препятствовать возвращению Карла XII в Швецию</a:t>
            </a:r>
          </a:p>
        </p:txBody>
      </p:sp>
    </p:spTree>
    <p:extLst>
      <p:ext uri="{BB962C8B-B14F-4D97-AF65-F5344CB8AC3E}">
        <p14:creationId xmlns:p14="http://schemas.microsoft.com/office/powerpoint/2010/main" val="382667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19" grpId="0" animBg="1"/>
      <p:bldP spid="21" grpId="0" animBg="1"/>
      <p:bldP spid="14" grpId="0"/>
      <p:bldP spid="1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7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93541" y="43522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Пётр Шафиров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699418"/>
            <a:ext cx="3721395" cy="1009846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Турция </a:t>
            </a:r>
            <a:r>
              <a:rPr lang="ru-RU" sz="1400" dirty="0" smtClean="0">
                <a:solidFill>
                  <a:prstClr val="white"/>
                </a:solidFill>
              </a:rPr>
              <a:t>освобождала </a:t>
            </a:r>
            <a:r>
              <a:rPr lang="ru-RU" sz="1400" dirty="0">
                <a:solidFill>
                  <a:prstClr val="white"/>
                </a:solidFill>
              </a:rPr>
              <a:t>русскую армию </a:t>
            </a:r>
            <a:endParaRPr lang="ru-RU" sz="1400" dirty="0" smtClean="0">
              <a:solidFill>
                <a:prstClr val="white"/>
              </a:solidFill>
            </a:endParaRPr>
          </a:p>
          <a:p>
            <a:r>
              <a:rPr lang="ru-RU" sz="1400" dirty="0" smtClean="0">
                <a:solidFill>
                  <a:prstClr val="white"/>
                </a:solidFill>
              </a:rPr>
              <a:t>из </a:t>
            </a:r>
            <a:r>
              <a:rPr lang="ru-RU" sz="1400" dirty="0">
                <a:solidFill>
                  <a:prstClr val="white"/>
                </a:solidFill>
              </a:rPr>
              <a:t>окружения и сохраняла за ней знамёна и артиллерию.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89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r="-10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7805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2400" y="1690383"/>
            <a:ext cx="2646724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Русские военные операции 1713 года принесли победы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Финляндии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Померании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 </a:t>
            </a: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6982613" y="2290001"/>
            <a:ext cx="1689633" cy="598053"/>
          </a:xfrm>
          <a:prstGeom prst="wedgeRectCallout">
            <a:avLst>
              <a:gd name="adj1" fmla="val -22813"/>
              <a:gd name="adj2" fmla="val -99391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 smtClean="0">
                <a:solidFill>
                  <a:srgbClr val="4E361E"/>
                </a:solidFill>
              </a:rPr>
              <a:t>Финляндия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3708935" y="3124145"/>
            <a:ext cx="1689633" cy="598053"/>
          </a:xfrm>
          <a:prstGeom prst="wedgeRectCallout">
            <a:avLst>
              <a:gd name="adj1" fmla="val 74725"/>
              <a:gd name="adj2" fmla="val 169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 smtClean="0">
                <a:solidFill>
                  <a:srgbClr val="4E361E"/>
                </a:solidFill>
              </a:rPr>
              <a:t>Померания</a:t>
            </a:r>
            <a:endParaRPr lang="ru-RU" sz="1400" dirty="0">
              <a:solidFill>
                <a:srgbClr val="4E3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24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8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Шведов удалось отбросить на Скандинавский полуостров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8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У шведов </a:t>
            </a:r>
            <a:r>
              <a:rPr lang="ru-RU" sz="1400" dirty="0">
                <a:solidFill>
                  <a:prstClr val="black"/>
                </a:solidFill>
              </a:rPr>
              <a:t>всё ещё оставался сильный флот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на </a:t>
            </a:r>
            <a:r>
              <a:rPr lang="ru-RU" sz="1400" dirty="0">
                <a:solidFill>
                  <a:prstClr val="black"/>
                </a:solidFill>
              </a:rPr>
              <a:t>Балтике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79343" y="2743438"/>
            <a:ext cx="26542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Со шведским флотом предстояло </a:t>
            </a:r>
            <a:r>
              <a:rPr lang="ru-RU" sz="1400" dirty="0">
                <a:solidFill>
                  <a:prstClr val="black"/>
                </a:solidFill>
              </a:rPr>
              <a:t>бороться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Петру </a:t>
            </a:r>
            <a:r>
              <a:rPr lang="en-US" sz="1400" dirty="0">
                <a:solidFill>
                  <a:prstClr val="black"/>
                </a:solidFill>
              </a:rPr>
              <a:t>I</a:t>
            </a:r>
            <a:endParaRPr lang="ru-RU" sz="1400" dirty="0">
              <a:solidFill>
                <a:prstClr val="black"/>
              </a:solidFill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2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3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2508" y="386416"/>
            <a:ext cx="739280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Северная война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8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r="-10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5679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2400" y="1828608"/>
            <a:ext cx="2646724" cy="1451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27 июля 1714 года русским удалось разгромить шведов у мыса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Гангут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 </a:t>
            </a: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4835986" y="1913672"/>
            <a:ext cx="1689633" cy="598053"/>
          </a:xfrm>
          <a:prstGeom prst="wedgeRectCallout">
            <a:avLst>
              <a:gd name="adj1" fmla="val 74725"/>
              <a:gd name="adj2" fmla="val 169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 smtClean="0">
                <a:solidFill>
                  <a:srgbClr val="4E361E"/>
                </a:solidFill>
              </a:rPr>
              <a:t>Мыс Гангут</a:t>
            </a:r>
            <a:endParaRPr lang="ru-RU" sz="1400" dirty="0">
              <a:solidFill>
                <a:srgbClr val="4E3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4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8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В ноябре 1699 года </a:t>
            </a:r>
            <a:r>
              <a:rPr lang="ru-RU" sz="1400" dirty="0" smtClean="0">
                <a:solidFill>
                  <a:prstClr val="black"/>
                </a:solidFill>
              </a:rPr>
              <a:t>Саксония </a:t>
            </a:r>
            <a:r>
              <a:rPr lang="ru-RU" sz="1400" dirty="0">
                <a:solidFill>
                  <a:prstClr val="black"/>
                </a:solidFill>
              </a:rPr>
              <a:t>и Россия подписали </a:t>
            </a:r>
            <a:r>
              <a:rPr lang="ru-RU" sz="1400" dirty="0" smtClean="0">
                <a:solidFill>
                  <a:prstClr val="black"/>
                </a:solidFill>
              </a:rPr>
              <a:t>договор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8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Целью договора было </a:t>
            </a:r>
            <a:r>
              <a:rPr lang="ru-RU" sz="1400" dirty="0">
                <a:solidFill>
                  <a:prstClr val="black"/>
                </a:solidFill>
              </a:rPr>
              <a:t>создание Северного союза для борьбы со Швецией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3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Позже к </a:t>
            </a:r>
            <a:r>
              <a:rPr lang="ru-RU" sz="1400" dirty="0" smtClean="0">
                <a:solidFill>
                  <a:prstClr val="black"/>
                </a:solidFill>
              </a:rPr>
              <a:t>Северному </a:t>
            </a: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союзу </a:t>
            </a:r>
            <a:r>
              <a:rPr lang="ru-RU" sz="1400" dirty="0">
                <a:solidFill>
                  <a:prstClr val="black"/>
                </a:solidFill>
              </a:rPr>
              <a:t>присоединилась Дания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2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3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Начало Северной войны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4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93541" y="43522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Гангутское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 сражение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933335"/>
            <a:ext cx="3519377" cy="794403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 err="1" smtClean="0">
                <a:solidFill>
                  <a:prstClr val="white"/>
                </a:solidFill>
              </a:rPr>
              <a:t>Гангутское</a:t>
            </a:r>
            <a:r>
              <a:rPr lang="ru-RU" sz="1400" dirty="0" smtClean="0">
                <a:solidFill>
                  <a:prstClr val="white"/>
                </a:solidFill>
              </a:rPr>
              <a:t> </a:t>
            </a:r>
            <a:r>
              <a:rPr lang="ru-RU" sz="1400" dirty="0">
                <a:solidFill>
                  <a:prstClr val="white"/>
                </a:solidFill>
              </a:rPr>
              <a:t>сражение стало первой победой русского флота.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21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r="-10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5679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2400" y="1679751"/>
            <a:ext cx="2646724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27 июля 1720 года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у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острова </a:t>
            </a:r>
            <a:r>
              <a:rPr lang="ru-RU" sz="1800" dirty="0" err="1" smtClean="0">
                <a:solidFill>
                  <a:prstClr val="white"/>
                </a:solidFill>
                <a:latin typeface="Merriweather"/>
              </a:rPr>
              <a:t>Гренгам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русские одержали ещё одну победу над шведами. </a:t>
            </a: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4572001" y="1973697"/>
            <a:ext cx="1689633" cy="598053"/>
          </a:xfrm>
          <a:prstGeom prst="wedgeRectCallout">
            <a:avLst>
              <a:gd name="adj1" fmla="val 74725"/>
              <a:gd name="adj2" fmla="val 169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 smtClean="0">
                <a:solidFill>
                  <a:srgbClr val="4E361E"/>
                </a:solidFill>
              </a:rPr>
              <a:t>Остров </a:t>
            </a:r>
            <a:r>
              <a:rPr lang="ru-RU" sz="1400" dirty="0" err="1" smtClean="0">
                <a:solidFill>
                  <a:srgbClr val="4E361E"/>
                </a:solidFill>
              </a:rPr>
              <a:t>Гренгам</a:t>
            </a:r>
            <a:endParaRPr lang="ru-RU" sz="1400" dirty="0">
              <a:solidFill>
                <a:srgbClr val="4E3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14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93541" y="43522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Ф. Перро.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Сражение 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при </a:t>
            </a:r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Гренгаме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.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1841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97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17000" r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93541" y="43522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Подписание </a:t>
            </a:r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Ништадтского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 мира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35223"/>
            <a:ext cx="3891516" cy="794403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В августе 1721 года в </a:t>
            </a:r>
            <a:r>
              <a:rPr lang="ru-RU" sz="1400" dirty="0" err="1" smtClean="0">
                <a:solidFill>
                  <a:prstClr val="white"/>
                </a:solidFill>
              </a:rPr>
              <a:t>Ништадте</a:t>
            </a:r>
            <a:r>
              <a:rPr lang="ru-RU" sz="1400" dirty="0" smtClean="0">
                <a:solidFill>
                  <a:prstClr val="white"/>
                </a:solidFill>
              </a:rPr>
              <a:t> </a:t>
            </a:r>
            <a:r>
              <a:rPr lang="ru-RU" sz="1400" dirty="0">
                <a:solidFill>
                  <a:prstClr val="white"/>
                </a:solidFill>
              </a:rPr>
              <a:t>Россия и Швеция подписали мирный </a:t>
            </a:r>
            <a:r>
              <a:rPr lang="ru-RU" sz="1400" dirty="0" smtClean="0">
                <a:solidFill>
                  <a:prstClr val="white"/>
                </a:solidFill>
              </a:rPr>
              <a:t>договор</a:t>
            </a:r>
            <a:r>
              <a:rPr lang="ru-RU" sz="1400" dirty="0">
                <a:solidFill>
                  <a:prstClr val="white"/>
                </a:solidFill>
              </a:rPr>
              <a:t>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40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7"/>
            <a:ext cx="461726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err="1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Ништадтский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 мир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0456" y="1890438"/>
            <a:ext cx="388190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Россия возвращала Швеции Финляндию, кроме Выборга.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89743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6939" y="346964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6" y="3324146"/>
            <a:ext cx="3329014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Россия получала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земли Балтийского побережья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от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Выборга до Риги. </a:t>
            </a:r>
          </a:p>
        </p:txBody>
      </p:sp>
      <p:pic>
        <p:nvPicPr>
          <p:cNvPr id="19" name="Picture 2" descr="Картинки по запросу петр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363" y="1346462"/>
            <a:ext cx="4061637" cy="381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52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6" y="2027948"/>
            <a:ext cx="4033837" cy="1045849"/>
            <a:chOff x="358776" y="1577920"/>
            <a:chExt cx="4033837" cy="1045849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2800" dirty="0" err="1" smtClean="0">
                  <a:solidFill>
                    <a:srgbClr val="FFDC5A"/>
                  </a:solidFill>
                  <a:latin typeface="Merriweather"/>
                </a:rPr>
                <a:t>Ништадтский</a:t>
              </a:r>
              <a:r>
                <a:rPr lang="ru-RU" sz="2800" dirty="0" smtClean="0">
                  <a:solidFill>
                    <a:srgbClr val="FFDC5A"/>
                  </a:solidFill>
                  <a:latin typeface="Merriweather"/>
                </a:rPr>
                <a:t> мир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164156"/>
              <a:ext cx="4033837" cy="45961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0000"/>
                </a:lnSpc>
              </a:pPr>
              <a:r>
                <a:rPr lang="ru-RU" sz="1400" dirty="0" smtClean="0">
                  <a:solidFill>
                    <a:prstClr val="white"/>
                  </a:solidFill>
                </a:rPr>
                <a:t>Обеспечил </a:t>
              </a:r>
              <a:r>
                <a:rPr lang="ru-RU" sz="1400" dirty="0">
                  <a:solidFill>
                    <a:prstClr val="white"/>
                  </a:solidFill>
                </a:rPr>
                <a:t>России выход к морю, </a:t>
              </a:r>
              <a:endParaRPr lang="ru-RU" sz="1400" dirty="0" smtClean="0">
                <a:solidFill>
                  <a:prstClr val="white"/>
                </a:solidFill>
              </a:endParaRPr>
            </a:p>
            <a:p>
              <a:pPr defTabSz="685766">
                <a:lnSpc>
                  <a:spcPct val="110000"/>
                </a:lnSpc>
              </a:pPr>
              <a:r>
                <a:rPr lang="ru-RU" sz="1400" dirty="0" smtClean="0">
                  <a:solidFill>
                    <a:prstClr val="white"/>
                  </a:solidFill>
                </a:rPr>
                <a:t>она </a:t>
              </a:r>
              <a:r>
                <a:rPr lang="ru-RU" sz="1400" dirty="0">
                  <a:solidFill>
                    <a:prstClr val="white"/>
                  </a:solidFill>
                </a:rPr>
                <a:t>превратилась в морскую державу. </a:t>
              </a: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1389" y="842341"/>
            <a:ext cx="4392612" cy="351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2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281814" y="2885949"/>
            <a:ext cx="3497262" cy="75677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003BB2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1895995"/>
            <a:ext cx="3497262" cy="75677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274381"/>
            <a:ext cx="358775" cy="52597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</p:cNvCxnSpPr>
          <p:nvPr/>
        </p:nvCxnSpPr>
        <p:spPr>
          <a:xfrm>
            <a:off x="3923039" y="280035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526959" y="2538740"/>
            <a:ext cx="2234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3BB2"/>
                </a:solidFill>
              </a:rPr>
              <a:t>Победа России </a:t>
            </a:r>
          </a:p>
          <a:p>
            <a:pPr algn="ctr"/>
            <a:r>
              <a:rPr lang="ru-RU" sz="1400" dirty="0" smtClean="0">
                <a:solidFill>
                  <a:srgbClr val="003BB2"/>
                </a:solidFill>
              </a:rPr>
              <a:t>в Северной войне</a:t>
            </a:r>
            <a:endParaRPr lang="ru-RU" sz="1400" dirty="0">
              <a:solidFill>
                <a:srgbClr val="003BB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97618" y="2002138"/>
            <a:ext cx="286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Изменилось </a:t>
            </a:r>
            <a:r>
              <a:rPr lang="ru-RU" sz="1400" dirty="0">
                <a:solidFill>
                  <a:srgbClr val="404040"/>
                </a:solidFill>
              </a:rPr>
              <a:t>международное положение России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97618" y="2889716"/>
            <a:ext cx="28656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Без </a:t>
            </a:r>
            <a:r>
              <a:rPr lang="ru-RU" sz="1400" dirty="0">
                <a:solidFill>
                  <a:srgbClr val="404040"/>
                </a:solidFill>
              </a:rPr>
              <a:t>участия России не принимались какие-либо международные </a:t>
            </a:r>
            <a:r>
              <a:rPr lang="ru-RU" sz="1400" dirty="0" smtClean="0">
                <a:solidFill>
                  <a:srgbClr val="404040"/>
                </a:solidFill>
              </a:rPr>
              <a:t>решения</a:t>
            </a:r>
            <a:endParaRPr lang="ru-RU" sz="1400" dirty="0">
              <a:solidFill>
                <a:srgbClr val="40404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err="1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Ништадтский</a:t>
            </a:r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 мир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86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9" grpId="0" animBg="1"/>
      <p:bldP spid="19" grpId="0" animBg="1"/>
      <p:bldP spid="3" grpId="0"/>
      <p:bldP spid="15" grpId="0"/>
      <p:bldP spid="18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38029"/>
            <a:ext cx="4876335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Великая Северная война </a:t>
            </a:r>
          </a:p>
          <a:p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1700–1721 годов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7827" y="1614942"/>
            <a:ext cx="493370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В 1700 году началась Великая Северная война.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62194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82570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402946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07827" y="2680204"/>
            <a:ext cx="4933700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После поражения под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Нарвой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Пётр I осознал необходимость реформы русской армии.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5" y="4022465"/>
            <a:ext cx="493370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28 сентября 1708 года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состоялось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сражение у деревни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Лесной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329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38029"/>
            <a:ext cx="4876335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Великая Северная война </a:t>
            </a:r>
          </a:p>
          <a:p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1700–1721 годов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7827" y="1614942"/>
            <a:ext cx="493370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27 июня 1709 года произошла Полтавская битва.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62194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4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358775" y="282570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5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58775" y="402946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6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7827" y="2818704"/>
            <a:ext cx="5099568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В августе 1721 года в </a:t>
            </a:r>
            <a:r>
              <a:rPr lang="ru-RU" sz="1800" dirty="0" err="1" smtClean="0">
                <a:solidFill>
                  <a:prstClr val="white"/>
                </a:solidFill>
                <a:latin typeface="Merriweather"/>
              </a:rPr>
              <a:t>Ништадте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Россия и Швеция подписали мирный договор.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5" y="4022465"/>
            <a:ext cx="543823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Победа в Северной войне сделала Россию одной из великих европейских держав.</a:t>
            </a:r>
          </a:p>
        </p:txBody>
      </p:sp>
    </p:spTree>
    <p:extLst>
      <p:ext uri="{BB962C8B-B14F-4D97-AF65-F5344CB8AC3E}">
        <p14:creationId xmlns:p14="http://schemas.microsoft.com/office/powerpoint/2010/main" val="72357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r="-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5679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2400" y="1153733"/>
            <a:ext cx="2646724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феврале 1700 года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курфюрст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Саксонии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польский король Август II осадил Ригу, город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Шведской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Лифляндии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 </a:t>
            </a:r>
          </a:p>
        </p:txBody>
      </p:sp>
      <p:sp>
        <p:nvSpPr>
          <p:cNvPr id="7" name="Овал 6"/>
          <p:cNvSpPr/>
          <p:nvPr/>
        </p:nvSpPr>
        <p:spPr>
          <a:xfrm>
            <a:off x="5773435" y="1461343"/>
            <a:ext cx="130214" cy="11102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6110011" y="974310"/>
            <a:ext cx="1437294" cy="598053"/>
          </a:xfrm>
          <a:prstGeom prst="wedgeRectCallout">
            <a:avLst>
              <a:gd name="adj1" fmla="val -63472"/>
              <a:gd name="adj2" fmla="val 33948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 smtClean="0">
                <a:solidFill>
                  <a:srgbClr val="4E361E"/>
                </a:solidFill>
              </a:rPr>
              <a:t>Рига</a:t>
            </a:r>
            <a:endParaRPr lang="ru-RU" sz="1400" dirty="0">
              <a:solidFill>
                <a:srgbClr val="4E3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94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0" t="-21000" r="-22000" b="-6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267438" y="294450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Укрепления Риги в 1700 году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05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13000" r="-2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718690"/>
            <a:ext cx="3438525" cy="1009846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Август II хотел опередить Россию в будущих территориальных приобретениях.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51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1289</Words>
  <Application>Microsoft Office PowerPoint</Application>
  <PresentationFormat>Экран (16:9)</PresentationFormat>
  <Paragraphs>344</Paragraphs>
  <Slides>68</Slides>
  <Notes>68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68</vt:i4>
      </vt:variant>
    </vt:vector>
  </HeadingPairs>
  <TitlesOfParts>
    <vt:vector size="74" baseType="lpstr">
      <vt:lpstr>Theano Didot</vt:lpstr>
      <vt:lpstr>Arial</vt:lpstr>
      <vt:lpstr>Merriweather</vt:lpstr>
      <vt:lpstr>Roboto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2018-07-11T07:16:52Z</dcterms:created>
  <dcterms:modified xsi:type="dcterms:W3CDTF">2018-07-11T07:17:06Z</dcterms:modified>
</cp:coreProperties>
</file>