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3"/>
  </p:notes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375" r:id="rId51"/>
    <p:sldId id="376" r:id="rId52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54"/>
      <p:bold r:id="rId55"/>
      <p:italic r:id="rId56"/>
      <p:boldItalic r:id="rId57"/>
    </p:embeddedFont>
    <p:embeddedFont>
      <p:font typeface="Roboto" panose="02000000000000000000" pitchFamily="2" charset="0"/>
      <p:regular r:id="rId58"/>
      <p:bold r:id="rId59"/>
      <p:italic r:id="rId60"/>
      <p:boldItalic r:id="rId61"/>
    </p:embeddedFont>
    <p:embeddedFont>
      <p:font typeface="Theano Didot" panose="020B0604020202020204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99" d="100"/>
          <a:sy n="99" d="100"/>
        </p:scale>
        <p:origin x="756" y="84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9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9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60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51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144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3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78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60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76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8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18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640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25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4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58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91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06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17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464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52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1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86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86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73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24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20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578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237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94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258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622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30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4110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043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50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888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517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193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341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702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84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51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0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866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38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0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50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8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3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212" y="376238"/>
            <a:ext cx="5467716" cy="4479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4033838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Предпосылки </a:t>
            </a:r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Петровских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реформ</a:t>
            </a:r>
          </a:p>
        </p:txBody>
      </p:sp>
    </p:spTree>
    <p:extLst>
      <p:ext uri="{BB962C8B-B14F-4D97-AF65-F5344CB8AC3E}">
        <p14:creationId xmlns:p14="http://schemas.microsoft.com/office/powerpoint/2010/main" val="393309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92491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909026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Усиление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иностранного влияния.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09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32473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3101879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Деятельность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Бориса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Морозова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Афанасия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Ордина-Нащокина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Василия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Голицына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0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Предпосылки Петровских реформ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6206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8240" y="2323296"/>
            <a:ext cx="2234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Усиление </a:t>
            </a:r>
            <a:r>
              <a:rPr lang="ru-RU" sz="1400" dirty="0">
                <a:solidFill>
                  <a:srgbClr val="003BB2"/>
                </a:solidFill>
              </a:rPr>
              <a:t>иностранного влияния, которое отразилось на всех сферах жизни людей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7064" y="1829722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2868" y="1980102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Ведение войн </a:t>
            </a:r>
            <a:r>
              <a:rPr lang="ru-RU" sz="1400" dirty="0">
                <a:solidFill>
                  <a:srgbClr val="404040"/>
                </a:solidFill>
              </a:rPr>
              <a:t>с Турцией, Речью </a:t>
            </a:r>
            <a:r>
              <a:rPr lang="ru-RU" sz="1400" dirty="0" err="1" smtClean="0">
                <a:solidFill>
                  <a:srgbClr val="404040"/>
                </a:solidFill>
              </a:rPr>
              <a:t>Посполитой</a:t>
            </a:r>
            <a:r>
              <a:rPr lang="ru-RU" sz="1400" dirty="0">
                <a:solidFill>
                  <a:srgbClr val="404040"/>
                </a:solidFill>
              </a:rPr>
              <a:t>, Швецией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7064" y="2958310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74395" y="3108690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Установление торговых контактов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 Западной Европой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23" name="Скругленная соединительная линия 22"/>
          <p:cNvCxnSpPr>
            <a:stCxn id="12" idx="1"/>
            <a:endCxn id="14" idx="3"/>
          </p:cNvCxnSpPr>
          <p:nvPr/>
        </p:nvCxnSpPr>
        <p:spPr>
          <a:xfrm rot="10800000">
            <a:off x="4614326" y="2241713"/>
            <a:ext cx="771880" cy="55863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endCxn id="20" idx="3"/>
          </p:cNvCxnSpPr>
          <p:nvPr/>
        </p:nvCxnSpPr>
        <p:spPr>
          <a:xfrm rot="10800000" flipV="1">
            <a:off x="4614327" y="2800350"/>
            <a:ext cx="747983" cy="5699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27327"/>
            <a:ext cx="371076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Первые цари Романовы приглашали иностранцев на службу.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75000" r="-2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Пётр 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I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Немецкой слободе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1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13713"/>
            <a:ext cx="264672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основном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Немецкой слободе жили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военные, которые участвовали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Смоленской войне. </a:t>
            </a:r>
          </a:p>
        </p:txBody>
      </p:sp>
    </p:spTree>
    <p:extLst>
      <p:ext uri="{BB962C8B-B14F-4D97-AF65-F5344CB8AC3E}">
        <p14:creationId xmlns:p14="http://schemas.microsoft.com/office/powerpoint/2010/main" val="6648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87700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Иностранцы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на службе 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Специалисты из Голландии помогали строить московский пушечный завод и первый русский военный корабль. </a:t>
              </a:r>
            </a:p>
          </p:txBody>
        </p:sp>
      </p:grpSp>
      <p:pic>
        <p:nvPicPr>
          <p:cNvPr id="3074" name="Picture 2" descr="ÐÐ°ÑÑÐ¸Ð½ÐºÐ¸ Ð¿Ð¾ Ð·Ð°Ð¿ÑÐ¾ÑÑ Ð¿ÐµÑÐ²ÑÐ¹ ÑÑÑÑÐºÐ¸Ð¹ ÐºÐ¾ÑÐ°Ð±Ð»Ñ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1488" y="842341"/>
            <a:ext cx="4412512" cy="34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9000" b="-10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34052"/>
            <a:ext cx="3710764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При Алексее Михайловиче появился </a:t>
            </a:r>
            <a:r>
              <a:rPr lang="ru-RU" sz="1400" dirty="0" smtClean="0">
                <a:solidFill>
                  <a:prstClr val="white"/>
                </a:solidFill>
              </a:rPr>
              <a:t>Воинский </a:t>
            </a:r>
            <a:r>
              <a:rPr lang="ru-RU" sz="1400" dirty="0">
                <a:solidFill>
                  <a:prstClr val="white"/>
                </a:solidFill>
              </a:rPr>
              <a:t>устав, написанный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западноевропейским образцам.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5765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вошли в моду зарубежные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танцы: полонез и мазурка. 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Всё больше внимания уделялось изучению иностранных языков.</a:t>
            </a: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0" y="883443"/>
            <a:ext cx="2911694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2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153733"/>
            <a:ext cx="2646724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присоединения Левобережной Украины и Киева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Москву стали приезжать носители польской культуры. </a:t>
            </a:r>
          </a:p>
        </p:txBody>
      </p:sp>
    </p:spTree>
    <p:extLst>
      <p:ext uri="{BB962C8B-B14F-4D97-AF65-F5344CB8AC3E}">
        <p14:creationId xmlns:p14="http://schemas.microsoft.com/office/powerpoint/2010/main" val="41742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7000" r="-3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Симеон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Полоцкий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" y="3734052"/>
            <a:ext cx="3902149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Учителем детей Алексея Михайловича стал выходец из Речи </a:t>
            </a:r>
            <a:r>
              <a:rPr lang="ru-RU" sz="1400" dirty="0" err="1" smtClean="0">
                <a:solidFill>
                  <a:prstClr val="white"/>
                </a:solidFill>
              </a:rPr>
              <a:t>Посполитой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 err="1" smtClean="0">
                <a:solidFill>
                  <a:prstClr val="white"/>
                </a:solidFill>
              </a:rPr>
              <a:t>Симеон</a:t>
            </a:r>
            <a:r>
              <a:rPr lang="ru-RU" sz="1400" dirty="0" smtClean="0">
                <a:solidFill>
                  <a:prstClr val="white"/>
                </a:solidFill>
              </a:rPr>
              <a:t> Полоцкий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486837"/>
            <a:ext cx="264672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Немецкая слобода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появилась 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Москве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времена правления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Василия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III. </a:t>
            </a:r>
          </a:p>
        </p:txBody>
      </p:sp>
    </p:spTree>
    <p:extLst>
      <p:ext uri="{BB962C8B-B14F-4D97-AF65-F5344CB8AC3E}">
        <p14:creationId xmlns:p14="http://schemas.microsoft.com/office/powerpoint/2010/main" val="105280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Богоявленский монастырь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Полоцке</a:t>
            </a:r>
          </a:p>
        </p:txBody>
      </p:sp>
    </p:spTree>
    <p:extLst>
      <p:ext uri="{BB962C8B-B14F-4D97-AF65-F5344CB8AC3E}">
        <p14:creationId xmlns:p14="http://schemas.microsoft.com/office/powerpoint/2010/main" val="108177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Заиконоспасский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монастырь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10857"/>
            <a:ext cx="3902149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 Москве </a:t>
            </a:r>
            <a:r>
              <a:rPr lang="ru-RU" sz="1400" dirty="0" err="1">
                <a:solidFill>
                  <a:prstClr val="white"/>
                </a:solidFill>
              </a:rPr>
              <a:t>Симеон</a:t>
            </a:r>
            <a:r>
              <a:rPr lang="ru-RU" sz="1400" dirty="0">
                <a:solidFill>
                  <a:prstClr val="white"/>
                </a:solidFill>
              </a:rPr>
              <a:t> Полоцкий основал школу в </a:t>
            </a:r>
            <a:r>
              <a:rPr lang="ru-RU" sz="1400" dirty="0" err="1">
                <a:solidFill>
                  <a:prstClr val="white"/>
                </a:solidFill>
              </a:rPr>
              <a:t>Заиконоспасском</a:t>
            </a:r>
            <a:r>
              <a:rPr lang="ru-RU" sz="1400" dirty="0">
                <a:solidFill>
                  <a:prstClr val="white"/>
                </a:solidFill>
              </a:rPr>
              <a:t> монастыре.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prstClr val="black"/>
                </a:solidFill>
                <a:ea typeface="Theano Didot" panose="02060603060706020203" pitchFamily="18" charset="0"/>
              </a:rPr>
              <a:t>Симеон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Полоцкий читает приветствие Фёдору Алексеевичу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2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592003"/>
            <a:ext cx="4033837" cy="2002024"/>
            <a:chOff x="358776" y="1577920"/>
            <a:chExt cx="4033837" cy="200202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Иностранцы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на службе </a:t>
              </a:r>
              <a:endParaRPr lang="ru-RU" sz="2800" dirty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94795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Фёдор, Софья и Иван Романовы стали </a:t>
              </a:r>
              <a:r>
                <a:rPr lang="ru-RU" sz="1400" dirty="0">
                  <a:solidFill>
                    <a:prstClr val="white"/>
                  </a:solidFill>
                </a:rPr>
                <a:t>первыми представителями царской семьи, получившими образование по западному образцу.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488" y="842341"/>
            <a:ext cx="4412513" cy="34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/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Всехсвятский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каменный мост. Москва конца 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6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23282"/>
            <a:ext cx="3353482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 smtClean="0">
                <a:solidFill>
                  <a:srgbClr val="FFDC5A"/>
                </a:solidFill>
                <a:latin typeface="Merriweather"/>
              </a:rPr>
              <a:t>Реформа </a:t>
            </a:r>
            <a:r>
              <a:rPr lang="ru-RU" sz="4200" dirty="0">
                <a:solidFill>
                  <a:srgbClr val="FFDC5A"/>
                </a:solidFill>
                <a:latin typeface="Merriweather"/>
              </a:rPr>
              <a:t>—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86899"/>
            <a:ext cx="4489672" cy="947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преобразования, изменения, переустройство в той или иной сфере жизни общества.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309255"/>
            <a:ext cx="3305176" cy="2483427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9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Боярин Борис </a:t>
            </a:r>
            <a:r>
              <a:rPr lang="ru-RU" sz="1400" dirty="0" smtClean="0">
                <a:solidFill>
                  <a:prstClr val="black"/>
                </a:solidFill>
              </a:rPr>
              <a:t>Морозов </a:t>
            </a:r>
            <a:r>
              <a:rPr lang="ru-RU" sz="1400" dirty="0">
                <a:solidFill>
                  <a:prstClr val="black"/>
                </a:solidFill>
              </a:rPr>
              <a:t>занимался воспитанием Алексея Михайловича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Позже </a:t>
            </a:r>
            <a:r>
              <a:rPr lang="ru-RU" sz="1400" dirty="0" smtClean="0">
                <a:solidFill>
                  <a:prstClr val="black"/>
                </a:solidFill>
              </a:rPr>
              <a:t>Морозов </a:t>
            </a:r>
            <a:r>
              <a:rPr lang="ru-RU" sz="1400" dirty="0">
                <a:solidFill>
                  <a:prstClr val="black"/>
                </a:solidFill>
              </a:rPr>
              <a:t>стал главой правительства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Возглавил приказ Большой Казны, Стрелецкий </a:t>
            </a: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Аптекарский приказы</a:t>
            </a:r>
            <a:endParaRPr lang="ru-RU" sz="1400" dirty="0">
              <a:solidFill>
                <a:prstClr val="black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Реформаторы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t="-2000" r="-1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-1"/>
            <a:ext cx="9144000" cy="51435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153732"/>
            <a:ext cx="2646724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Морозов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назначал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людей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должности, исходя не из родовитости,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 того, какими навыками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обладали. </a:t>
            </a:r>
          </a:p>
        </p:txBody>
      </p:sp>
    </p:spTree>
    <p:extLst>
      <p:ext uri="{BB962C8B-B14F-4D97-AF65-F5344CB8AC3E}">
        <p14:creationId xmlns:p14="http://schemas.microsoft.com/office/powerpoint/2010/main" val="41735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352954"/>
            <a:ext cx="487044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развития предпринимательской деятельности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Морозов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хотел использовать голландский опыт.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Илья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Милославский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отправился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Голландию, чтобы изучить там производство вооружения и систему формирования армии.</a:t>
            </a:r>
          </a:p>
        </p:txBody>
      </p:sp>
      <p:pic>
        <p:nvPicPr>
          <p:cNvPr id="1026" name="Picture 2" descr="https://mediasole.ru/data/images/537/537788/Coronation_1883_menu_by_V.Vasnets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68" y="883443"/>
            <a:ext cx="2919814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81814" y="2885949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1895995"/>
            <a:ext cx="3497262" cy="75677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274381"/>
            <a:ext cx="358775" cy="5259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336364"/>
            <a:ext cx="2234045" cy="9279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Попытка </a:t>
            </a:r>
            <a:r>
              <a:rPr lang="ru-RU" sz="1400" dirty="0">
                <a:solidFill>
                  <a:srgbClr val="003BB2"/>
                </a:solidFill>
              </a:rPr>
              <a:t>замены прямого налогообложения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на </a:t>
            </a:r>
            <a:r>
              <a:rPr lang="ru-RU" sz="1400" dirty="0">
                <a:solidFill>
                  <a:srgbClr val="003BB2"/>
                </a:solidFill>
              </a:rPr>
              <a:t>косвенное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6963" y="1905049"/>
            <a:ext cx="2966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Прямой налог – это налог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 </a:t>
            </a:r>
            <a:r>
              <a:rPr lang="ru-RU" sz="1400" dirty="0">
                <a:solidFill>
                  <a:srgbClr val="404040"/>
                </a:solidFill>
              </a:rPr>
              <a:t>доход и имущество какого-то конкретного человека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6600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Косвенный налог – это налог на товары или услуги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Реформаторы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75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19" grpId="0" animBg="1"/>
      <p:bldP spid="3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2" y="1657653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Почётная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стража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Василия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III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состояла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 наёмных иностранцев.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Для поселения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наёмникам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выделили слободу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Наливки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2" name="Picture 2" descr="ÐÐ°ÑÑÐ¸Ð½ÐºÐ¸ Ð¿Ð¾ Ð·Ð°Ð¿ÑÐ¾ÑÑ Ð²Ð°ÑÐ¸Ð»Ð¸Ð¹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2" y="883444"/>
            <a:ext cx="2911692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82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293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Были </a:t>
            </a:r>
            <a:r>
              <a:rPr lang="ru-RU" sz="1400" dirty="0">
                <a:solidFill>
                  <a:srgbClr val="003BB2"/>
                </a:solidFill>
              </a:rPr>
              <a:t>введены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высокие </a:t>
            </a:r>
            <a:r>
              <a:rPr lang="ru-RU" sz="1400" dirty="0">
                <a:solidFill>
                  <a:srgbClr val="003BB2"/>
                </a:solidFill>
              </a:rPr>
              <a:t>пошлины </a:t>
            </a:r>
            <a:endParaRPr lang="ru-RU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на </a:t>
            </a:r>
            <a:r>
              <a:rPr lang="ru-RU" sz="1400" dirty="0">
                <a:solidFill>
                  <a:srgbClr val="003BB2"/>
                </a:solidFill>
              </a:rPr>
              <a:t>соль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92305" y="1425005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Цена на соль резко выросла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92305" y="299830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Простые люди не могли себе позволить покупку соли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88767" y="3106026"/>
            <a:ext cx="2557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Начался Соляной бунт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1648 года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9385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70148" y="2433157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4493855" y="3285487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 налогообложения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8215"/>
            <a:ext cx="3657600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Наиболее важным результатом реформ </a:t>
            </a:r>
            <a:r>
              <a:rPr lang="ru-RU" sz="1400" dirty="0" smtClean="0">
                <a:solidFill>
                  <a:prstClr val="white"/>
                </a:solidFill>
              </a:rPr>
              <a:t>Морозова </a:t>
            </a:r>
            <a:r>
              <a:rPr lang="ru-RU" sz="1400" dirty="0">
                <a:solidFill>
                  <a:prstClr val="white"/>
                </a:solidFill>
              </a:rPr>
              <a:t>и </a:t>
            </a:r>
            <a:r>
              <a:rPr lang="ru-RU" sz="1400" dirty="0" smtClean="0">
                <a:solidFill>
                  <a:prstClr val="white"/>
                </a:solidFill>
              </a:rPr>
              <a:t>Милославского </a:t>
            </a:r>
            <a:r>
              <a:rPr lang="ru-RU" sz="1400" dirty="0">
                <a:solidFill>
                  <a:prstClr val="white"/>
                </a:solidFill>
              </a:rPr>
              <a:t>стало создание регулярной армии.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Афанасий Лаврентьевич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Ордин-Нащокин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26959" y="2538740"/>
            <a:ext cx="2234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Афанасий </a:t>
            </a:r>
          </a:p>
          <a:p>
            <a:pPr algn="ctr"/>
            <a:r>
              <a:rPr lang="ru-RU" sz="1400" dirty="0" err="1" smtClean="0">
                <a:solidFill>
                  <a:srgbClr val="003BB2"/>
                </a:solidFill>
              </a:rPr>
              <a:t>Ордин-Нащокин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18" y="2178601"/>
            <a:ext cx="286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Союз </a:t>
            </a:r>
            <a:r>
              <a:rPr lang="ru-RU" sz="1400" dirty="0">
                <a:solidFill>
                  <a:srgbClr val="404040"/>
                </a:solidFill>
              </a:rPr>
              <a:t>с Курляндией 1656 года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7618" y="3006600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Перемирие </a:t>
            </a:r>
            <a:r>
              <a:rPr lang="ru-RU" sz="1400" dirty="0">
                <a:solidFill>
                  <a:srgbClr val="404040"/>
                </a:solidFill>
              </a:rPr>
              <a:t>со Швецией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1658 </a:t>
            </a:r>
            <a:r>
              <a:rPr lang="ru-RU" sz="1400" dirty="0">
                <a:solidFill>
                  <a:srgbClr val="404040"/>
                </a:solidFill>
              </a:rPr>
              <a:t>года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Реформаторы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3" grpId="0"/>
      <p:bldP spid="15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728215"/>
            <a:ext cx="4433777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После заключения </a:t>
            </a:r>
            <a:r>
              <a:rPr lang="ru-RU" sz="1400" dirty="0" err="1" smtClean="0">
                <a:solidFill>
                  <a:prstClr val="white"/>
                </a:solidFill>
              </a:rPr>
              <a:t>Андрусовского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перемирия </a:t>
            </a:r>
            <a:r>
              <a:rPr lang="ru-RU" sz="1400" dirty="0" err="1" smtClean="0">
                <a:solidFill>
                  <a:prstClr val="white"/>
                </a:solidFill>
              </a:rPr>
              <a:t>Ордин-Нащокин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стал боярином и возглавил Посольский приказ.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2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1000" b="-1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26857"/>
            <a:ext cx="2646724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Ордин-Нащокин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стремился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расширению связей с Западной Европой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странами Востока. </a:t>
            </a:r>
          </a:p>
        </p:txBody>
      </p:sp>
    </p:spTree>
    <p:extLst>
      <p:ext uri="{BB962C8B-B14F-4D97-AF65-F5344CB8AC3E}">
        <p14:creationId xmlns:p14="http://schemas.microsoft.com/office/powerpoint/2010/main" val="14024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661303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Ордин-Нащокин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предложил заключить союз с Польшей.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 хотел объединить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силы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борьбы с Турцией и Швецией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выход к морям.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66" y="883443"/>
            <a:ext cx="2919816" cy="33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7"/>
            <a:ext cx="461726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Афанасий </a:t>
            </a:r>
          </a:p>
          <a:p>
            <a:pPr defTabSz="685749"/>
            <a:r>
              <a:rPr lang="ru-RU" sz="2800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Ордин-Нащокин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6" y="1486125"/>
            <a:ext cx="48813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Предложил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сократить численность дворянского ополчения, а количество стрелецких полков увеличить.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631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327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6" y="2825772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Выступал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введение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рекрутской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повинности.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403391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9" y="4016493"/>
            <a:ext cx="42327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Хотел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изменить на европейский манер самоуправление в городах.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549"/>
                    </a14:imgEffect>
                    <a14:imgEffect>
                      <a14:saturation sat="117000"/>
                    </a14:imgEffect>
                    <a14:imgEffect>
                      <a14:brightnessContrast bright="44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05"/>
          <a:stretch/>
        </p:blipFill>
        <p:spPr>
          <a:xfrm flipH="1">
            <a:off x="5342976" y="395077"/>
            <a:ext cx="3429000" cy="44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77067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Афанасий </a:t>
              </a:r>
            </a:p>
            <a:p>
              <a:pPr defTabSz="685766"/>
              <a:r>
                <a:rPr lang="ru-RU" sz="2800" dirty="0" err="1">
                  <a:solidFill>
                    <a:srgbClr val="FFDC5A"/>
                  </a:solidFill>
                  <a:latin typeface="Merriweather"/>
                </a:rPr>
                <a:t>Ордин-Нащокин</a:t>
              </a:r>
              <a:endParaRPr lang="ru-RU" sz="2800" dirty="0" smtClean="0">
                <a:solidFill>
                  <a:srgbClr val="FFDC5A"/>
                </a:solidFill>
                <a:latin typeface="Merriweather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Функции </a:t>
              </a:r>
              <a:r>
                <a:rPr lang="ru-RU" sz="1400" dirty="0">
                  <a:solidFill>
                    <a:prstClr val="white"/>
                  </a:solidFill>
                </a:rPr>
                <a:t>суда и управления могли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быть </a:t>
              </a:r>
              <a:r>
                <a:rPr lang="ru-RU" sz="1400" dirty="0">
                  <a:solidFill>
                    <a:prstClr val="white"/>
                  </a:solidFill>
                </a:rPr>
                <a:t>частично переданы выборным представителям </a:t>
              </a:r>
              <a:r>
                <a:rPr lang="ru-RU" sz="1400" dirty="0" smtClean="0">
                  <a:solidFill>
                    <a:prstClr val="white"/>
                  </a:solidFill>
                </a:rPr>
                <a:t>посадского </a:t>
              </a:r>
              <a:r>
                <a:rPr lang="ru-RU" sz="1400" dirty="0">
                  <a:solidFill>
                    <a:prstClr val="white"/>
                  </a:solidFill>
                </a:rPr>
                <a:t>населения. </a:t>
              </a:r>
            </a:p>
          </p:txBody>
        </p:sp>
      </p:grp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9" y="842341"/>
            <a:ext cx="4392612" cy="34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Для укрепления российской экономики отменили привилегии иностранных компаний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86991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Зарубежным купцам разрешалось торговать только на ярмарках </a:t>
            </a:r>
            <a:endParaRPr lang="ru-RU" sz="1400" dirty="0" smtClean="0">
              <a:solidFill>
                <a:prstClr val="black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/>
                </a:solidFill>
              </a:rPr>
              <a:t>и </a:t>
            </a:r>
            <a:r>
              <a:rPr lang="ru-RU" sz="1400" dirty="0">
                <a:solidFill>
                  <a:prstClr val="black"/>
                </a:solidFill>
              </a:rPr>
              <a:t>в пограничных городах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/>
                </a:solidFill>
              </a:rPr>
              <a:t>Оговаривались товары, которые </a:t>
            </a:r>
            <a:r>
              <a:rPr lang="ru-RU" sz="1400" dirty="0" smtClean="0">
                <a:solidFill>
                  <a:prstClr val="black"/>
                </a:solidFill>
              </a:rPr>
              <a:t>иностранные купцы имели </a:t>
            </a:r>
            <a:r>
              <a:rPr lang="ru-RU" sz="1400" dirty="0">
                <a:solidFill>
                  <a:prstClr val="black"/>
                </a:solidFill>
              </a:rPr>
              <a:t>право продавать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2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3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Реформаторы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8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1377" y="28843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Приезд иностранцев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Москву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XVII столетия.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1901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10856"/>
            <a:ext cx="3880884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Русским купцам </a:t>
            </a:r>
            <a:r>
              <a:rPr lang="ru-RU" sz="1400" dirty="0" smtClean="0">
                <a:solidFill>
                  <a:prstClr val="white"/>
                </a:solidFill>
              </a:rPr>
              <a:t>были </a:t>
            </a:r>
            <a:r>
              <a:rPr lang="ru-RU" sz="1400" dirty="0">
                <a:solidFill>
                  <a:prstClr val="white"/>
                </a:solidFill>
              </a:rPr>
              <a:t>предоставлены значительные льготы.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9234" y="1501808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Ордин-Нащокин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 автором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проекта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 созданию регулярной международной почтовой связи Москвы с Вильно и Ригой.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Он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разработал и новую форму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для ямщиков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5122" name="Picture 2" descr="https://upload.wikimedia.org/wikipedia/commons/e/e4/Posthorn-ech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4" y="883443"/>
            <a:ext cx="2919818" cy="337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38847"/>
            <a:ext cx="3668233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err="1" smtClean="0">
                <a:solidFill>
                  <a:prstClr val="white"/>
                </a:solidFill>
              </a:rPr>
              <a:t>Ордин-Нащокин</a:t>
            </a:r>
            <a:r>
              <a:rPr lang="ru-RU" sz="1400" dirty="0" smtClean="0">
                <a:solidFill>
                  <a:prstClr val="white"/>
                </a:solidFill>
              </a:rPr>
              <a:t> руководил </a:t>
            </a:r>
            <a:r>
              <a:rPr lang="ru-RU" sz="1400" dirty="0">
                <a:solidFill>
                  <a:prstClr val="white"/>
                </a:solidFill>
              </a:rPr>
              <a:t>строительством первого русского корабля «Орёл» и судоверфи на Оке.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313712"/>
            <a:ext cx="2646724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1671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году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Ордин-Нащокин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был отстранён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службы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Посольском приказе и вернулся на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родину.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9455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29000" r="-4000" b="-1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Василий Васильевич Голицын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677067"/>
            <a:ext cx="4033837" cy="1750673"/>
            <a:chOff x="358776" y="1577920"/>
            <a:chExt cx="4033837" cy="175067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Василий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Голицын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Помимо укрепления связей со всеми европейскими дворами, Голицын уделял внимание отношениям с Китаем. </a:t>
              </a:r>
            </a:p>
          </p:txBody>
        </p:sp>
      </p:grpSp>
      <p:pic>
        <p:nvPicPr>
          <p:cNvPr id="6146" name="Picture 2" descr="ÐÐ°ÑÑÐ¸Ð½ÐºÐ¸ Ð¿Ð¾ Ð·Ð°Ð¿ÑÐ¾ÑÑ Ð½ÐµÑÑÐ¸Ð½ÑÐºÐ¸Ð¹ Ð´Ð¾Ð³Ð¾Ð²Ð¾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265" y="871870"/>
            <a:ext cx="4550736" cy="34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7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28214"/>
            <a:ext cx="3381153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При поддержке Голицына </a:t>
            </a:r>
            <a:endParaRPr lang="ru-RU" sz="1400" dirty="0" smtClean="0">
              <a:solidFill>
                <a:prstClr val="white"/>
              </a:solidFill>
            </a:endParaRPr>
          </a:p>
          <a:p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Москве была открыта Славяно-греко-латинская академия.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815295"/>
            <a:ext cx="4033837" cy="1528048"/>
            <a:chOff x="358776" y="1577920"/>
            <a:chExt cx="4033837" cy="152804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Василий </a:t>
              </a:r>
            </a:p>
            <a:p>
              <a:pPr defTabSz="685766"/>
              <a:r>
                <a:rPr lang="ru-RU" sz="2800" dirty="0" smtClean="0">
                  <a:solidFill>
                    <a:srgbClr val="FFDC5A"/>
                  </a:solidFill>
                  <a:latin typeface="Merriweather"/>
                </a:rPr>
                <a:t>Голицын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7397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Стал </a:t>
              </a:r>
              <a:r>
                <a:rPr lang="ru-RU" sz="1400" dirty="0">
                  <a:solidFill>
                    <a:prstClr val="white"/>
                  </a:solidFill>
                </a:rPr>
                <a:t>инициатором отмены смертной </a:t>
              </a:r>
              <a:endParaRPr lang="ru-RU" sz="1400" dirty="0" smtClean="0">
                <a:solidFill>
                  <a:prstClr val="white"/>
                </a:solidFill>
              </a:endParaRPr>
            </a:p>
            <a:p>
              <a:pPr defTabSz="685766">
                <a:lnSpc>
                  <a:spcPct val="110000"/>
                </a:lnSpc>
              </a:pPr>
              <a:r>
                <a:rPr lang="ru-RU" sz="1400" dirty="0" smtClean="0">
                  <a:solidFill>
                    <a:prstClr val="white"/>
                  </a:solidFill>
                </a:rPr>
                <a:t>казни </a:t>
              </a:r>
              <a:r>
                <a:rPr lang="ru-RU" sz="1400" dirty="0">
                  <a:solidFill>
                    <a:prstClr val="white"/>
                  </a:solidFill>
                </a:rPr>
                <a:t>за высказывания против власти. </a:t>
              </a:r>
            </a:p>
          </p:txBody>
        </p:sp>
      </p:grpSp>
      <p:pic>
        <p:nvPicPr>
          <p:cNvPr id="7170" name="Picture 2" descr="ÐÐ°ÑÐ¸Ð»Ð¸Ð¹ ÐÐ°ÑÐ¸Ð»ÑÐµÐ²Ð¸Ñ ÐÐ¾Ð»Ð¸ÑÑÐ½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6441" y="871870"/>
            <a:ext cx="4557559" cy="34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68299" y="120956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Главным направлением своей деятельности Голицын видел развитие инициативы подданных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Продолжил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курс </a:t>
            </a:r>
            <a:r>
              <a:rPr lang="ru-RU" sz="14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Ордина-Нащокина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 поддержку отечественной торговли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209561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Основным препятствием на пути преобразований Голицын называл крепостное право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Голицын призывал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освободить крестьян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от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власти помещиков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Голицын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выдвигал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идеи об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изменении налогообложения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94061" y="276438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Процветание народа реформатор считал основой процветания государства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5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3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33156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Реформаторы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века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t="-104000" r="-16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2130"/>
            <a:ext cx="3381153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Голицын руководил Крымскими походами 1687 и 1689 годов.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077813" y="4108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Возвращение русского войска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вдоль берега реки Самары</a:t>
            </a:r>
          </a:p>
        </p:txBody>
      </p:sp>
    </p:spTree>
    <p:extLst>
      <p:ext uri="{BB962C8B-B14F-4D97-AF65-F5344CB8AC3E}">
        <p14:creationId xmlns:p14="http://schemas.microsoft.com/office/powerpoint/2010/main" val="11136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" r="-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1377" y="28843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С. Иванов.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Немец.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1910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1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¿ÐµÑÑ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 flipH="1" flipV="1">
            <a:off x="0" y="1"/>
            <a:ext cx="9155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673105"/>
            <a:ext cx="2646724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прихода Петра I к власти Василий Голицын был отправлен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ссылку. </a:t>
            </a:r>
          </a:p>
        </p:txBody>
      </p:sp>
    </p:spTree>
    <p:extLst>
      <p:ext uri="{BB962C8B-B14F-4D97-AF65-F5344CB8AC3E}">
        <p14:creationId xmlns:p14="http://schemas.microsoft.com/office/powerpoint/2010/main" val="33179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38029"/>
            <a:ext cx="5099153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Предпосылки Петровских </a:t>
            </a:r>
          </a:p>
          <a:p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775" y="1476731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</a:t>
            </a:r>
            <a:endParaRPr lang="en-US" sz="1800" dirty="0" smtClean="0">
              <a:solidFill>
                <a:prstClr val="white"/>
              </a:solidFill>
              <a:latin typeface="Merriweather"/>
            </a:endParaRPr>
          </a:p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власти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осознали необходимость преобразований в государстве.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21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82570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0294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7827" y="2680204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Велась разработка проектов реформ, предпринимались конкретные действия в этом направлении.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8396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Главными реформаторами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были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Морозов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А.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Ордин-Нащокин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В. Голицын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564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830" y="376237"/>
            <a:ext cx="3158339" cy="3894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6427" y="4270664"/>
            <a:ext cx="4045670" cy="794403"/>
          </a:xfrm>
          <a:prstGeom prst="rect">
            <a:avLst/>
          </a:prstGeom>
          <a:noFill/>
        </p:spPr>
        <p:txBody>
          <a:bodyPr wrap="square" lIns="360000" tIns="180000" rIns="180000" bIns="180000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Немецкая слобода</a:t>
            </a:r>
            <a:endParaRPr lang="ru-RU" sz="2800" dirty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31000" r="-4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27327"/>
            <a:ext cx="3595255" cy="1009846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Иван Грозный приказал селить пленных иностранцев в пригороде, находившемся вблизи ручья </a:t>
            </a:r>
            <a:r>
              <a:rPr lang="ru-RU" sz="1400" dirty="0" smtClean="0">
                <a:solidFill>
                  <a:prstClr val="white"/>
                </a:solidFill>
              </a:rPr>
              <a:t>Кукуй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  <a:endParaRPr lang="ru-RU" sz="14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7077813" y="43212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А. Бенуа.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Немецкой слободе.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1911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r="-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¿ÑÑÐºÐ¸Ð½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2400" y="1833085"/>
            <a:ext cx="26467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Немецкой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слободе в 1799 году родился Александр Сергеевич Пушкин. </a:t>
            </a:r>
          </a:p>
        </p:txBody>
      </p:sp>
    </p:spTree>
    <p:extLst>
      <p:ext uri="{BB962C8B-B14F-4D97-AF65-F5344CB8AC3E}">
        <p14:creationId xmlns:p14="http://schemas.microsoft.com/office/powerpoint/2010/main" val="196830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877</Words>
  <Application>Microsoft Office PowerPoint</Application>
  <PresentationFormat>Экран (16:9)</PresentationFormat>
  <Paragraphs>226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7" baseType="lpstr">
      <vt:lpstr>Merriweather</vt:lpstr>
      <vt:lpstr>Roboto</vt:lpstr>
      <vt:lpstr>Arial</vt:lpstr>
      <vt:lpstr>Theano Didot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2018-07-11T07:16:07Z</dcterms:created>
  <dcterms:modified xsi:type="dcterms:W3CDTF">2018-07-11T07:16:23Z</dcterms:modified>
</cp:coreProperties>
</file>