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28"/>
  </p:notesMasterIdLst>
  <p:sldIdLst>
    <p:sldId id="324" r:id="rId2"/>
    <p:sldId id="325" r:id="rId3"/>
    <p:sldId id="326" r:id="rId4"/>
    <p:sldId id="327" r:id="rId5"/>
    <p:sldId id="328" r:id="rId6"/>
    <p:sldId id="329" r:id="rId7"/>
    <p:sldId id="330" r:id="rId8"/>
    <p:sldId id="331" r:id="rId9"/>
    <p:sldId id="332" r:id="rId10"/>
    <p:sldId id="333" r:id="rId11"/>
    <p:sldId id="334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</p:sldIdLst>
  <p:sldSz cx="9144000" cy="5143500" type="screen16x9"/>
  <p:notesSz cx="6858000" cy="9144000"/>
  <p:embeddedFontLst>
    <p:embeddedFont>
      <p:font typeface="Merriweather" panose="00000500000000000000" pitchFamily="2" charset="-52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Theano Didot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003BB2"/>
    <a:srgbClr val="C61648"/>
    <a:srgbClr val="4E361E"/>
    <a:srgbClr val="FFDC5A"/>
    <a:srgbClr val="DBB43F"/>
    <a:srgbClr val="6008BA"/>
    <a:srgbClr val="2E2E3A"/>
    <a:srgbClr val="DD4935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0" autoAdjust="0"/>
    <p:restoredTop sz="93689" autoAdjust="0"/>
  </p:normalViewPr>
  <p:slideViewPr>
    <p:cSldViewPr snapToGrid="0" showGuides="1">
      <p:cViewPr varScale="1">
        <p:scale>
          <a:sx n="99" d="100"/>
          <a:sy n="99" d="100"/>
        </p:scale>
        <p:origin x="756" y="84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1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78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057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03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2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10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87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02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33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216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288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1762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273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256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687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454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564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60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35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72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35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50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346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27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516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Ð°ÑÑÐ¸Ð½ÐºÐ¸ Ð¿Ð¾ Ð·Ð°Ð¿ÑÐ¾ÑÑ Ð´Ð²Ð¾ÑÑÐ½Ðµ Ð¿ÑÐ¸ ÐµÐºÐ°ÑÐµÑÐ¸Ð½Ðµ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-298"/>
          <a:stretch/>
        </p:blipFill>
        <p:spPr bwMode="auto">
          <a:xfrm>
            <a:off x="3834245" y="405245"/>
            <a:ext cx="4956464" cy="431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4033838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Введение</a:t>
            </a:r>
            <a:endParaRPr lang="ru-RU" sz="34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64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427327"/>
            <a:ext cx="3605645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Активно развивались просвещение, наука, образование.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2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Елизавета Петровна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64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Россия в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XVIII 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веке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86206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48240" y="2323296"/>
            <a:ext cx="2234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Это </a:t>
            </a:r>
            <a:r>
              <a:rPr lang="ru-RU" sz="1400" dirty="0">
                <a:solidFill>
                  <a:srgbClr val="003BB2"/>
                </a:solidFill>
              </a:rPr>
              <a:t>подрывало политическую систему и вело к дворцовым переворотам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17064" y="1829722"/>
            <a:ext cx="3497262" cy="82398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2868" y="1872380"/>
            <a:ext cx="28656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Расширение прав дворян способствовало усилению крепостного гнёта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17064" y="2958310"/>
            <a:ext cx="3497262" cy="82398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74395" y="3000968"/>
            <a:ext cx="338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Характерным явлением были фаворитизм и </a:t>
            </a:r>
            <a:r>
              <a:rPr lang="ru-RU" sz="1400" dirty="0">
                <a:solidFill>
                  <a:srgbClr val="404040"/>
                </a:solidFill>
              </a:rPr>
              <a:t>борьба между аристократическими группировками</a:t>
            </a:r>
          </a:p>
        </p:txBody>
      </p:sp>
      <p:cxnSp>
        <p:nvCxnSpPr>
          <p:cNvPr id="23" name="Скругленная соединительная линия 22"/>
          <p:cNvCxnSpPr>
            <a:stCxn id="12" idx="1"/>
            <a:endCxn id="14" idx="3"/>
          </p:cNvCxnSpPr>
          <p:nvPr/>
        </p:nvCxnSpPr>
        <p:spPr>
          <a:xfrm rot="10800000">
            <a:off x="4614326" y="2241713"/>
            <a:ext cx="771880" cy="55863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кругленная соединительная линия 24"/>
          <p:cNvCxnSpPr>
            <a:endCxn id="20" idx="3"/>
          </p:cNvCxnSpPr>
          <p:nvPr/>
        </p:nvCxnSpPr>
        <p:spPr>
          <a:xfrm rot="10800000" flipV="1">
            <a:off x="4614327" y="2800350"/>
            <a:ext cx="747983" cy="56995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0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7" grpId="0"/>
      <p:bldP spid="20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2" y="1657653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Стабильным было правление Елизаветы Петровны.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 ней Россия укрепила свои позиции на международной арене.</a:t>
            </a:r>
          </a:p>
        </p:txBody>
      </p:sp>
      <p:pic>
        <p:nvPicPr>
          <p:cNvPr id="3074" name="Picture 2" descr="ÐÐ°ÑÑÐ¸Ð½ÐºÐ¸ Ð¿Ð¾ Ð·Ð°Ð¿ÑÐ¾ÑÑ ÐÐ»Ð¸Ð·Ð°Ð²ÐµÑÐ° Ð¿ÐµÑÑÐ¾Ð²Ð½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069" y="872835"/>
            <a:ext cx="2895153" cy="33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3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64518" y="292110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Е. Лансере.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Елизавета Петровна 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Царском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Селе.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1905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8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2000" b="-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" y="0"/>
            <a:ext cx="9144004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673106"/>
            <a:ext cx="2557462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Реформы Екатерины II можно сопоставить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 Петровскими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452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46172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Реформы Екатерины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II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7" y="1433509"/>
            <a:ext cx="33407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Культура.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67137" y="130200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6254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756932"/>
            <a:ext cx="33407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Экономика.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66939" y="39488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9" y="3931429"/>
            <a:ext cx="230828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Государственное управление.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0" r="22093" b="4891"/>
          <a:stretch/>
        </p:blipFill>
        <p:spPr>
          <a:xfrm flipH="1">
            <a:off x="4963021" y="698720"/>
            <a:ext cx="3522695" cy="415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7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25439"/>
            <a:ext cx="3710763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Большое значение </a:t>
            </a:r>
            <a:r>
              <a:rPr lang="ru-RU" sz="1400" dirty="0" smtClean="0">
                <a:solidFill>
                  <a:prstClr val="white"/>
                </a:solidFill>
              </a:rPr>
              <a:t>Екатерина </a:t>
            </a:r>
            <a:r>
              <a:rPr lang="en-US" sz="1400" dirty="0" smtClean="0">
                <a:solidFill>
                  <a:prstClr val="white"/>
                </a:solidFill>
              </a:rPr>
              <a:t>II</a:t>
            </a:r>
            <a:r>
              <a:rPr lang="ru-RU" sz="1400" dirty="0" smtClean="0">
                <a:solidFill>
                  <a:prstClr val="white"/>
                </a:solidFill>
              </a:rPr>
              <a:t>  </a:t>
            </a:r>
            <a:r>
              <a:rPr lang="ru-RU" sz="1400" dirty="0">
                <a:solidFill>
                  <a:prstClr val="white"/>
                </a:solidFill>
              </a:rPr>
              <a:t>придавала просветительским идеям.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3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В.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Маторин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Казнь Пугачёва.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2000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9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Вторая половина </a:t>
            </a:r>
            <a:r>
              <a:rPr lang="en-US" sz="1400" dirty="0" smtClean="0">
                <a:solidFill>
                  <a:prstClr val="black"/>
                </a:solidFill>
              </a:rPr>
              <a:t>XVIII</a:t>
            </a: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века принесла России крупные внешнеполитические успехи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Были решены исторические задачи собирания земель Древней Руси и получения выхода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к </a:t>
            </a:r>
            <a:r>
              <a:rPr lang="ru-RU" sz="1400" dirty="0">
                <a:solidFill>
                  <a:prstClr val="black"/>
                </a:solidFill>
              </a:rPr>
              <a:t>Чёрному морю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Началось </a:t>
            </a:r>
            <a:r>
              <a:rPr lang="ru-RU" sz="1400" dirty="0">
                <a:solidFill>
                  <a:prstClr val="black"/>
                </a:solidFill>
              </a:rPr>
              <a:t>активное освоение Крыма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и </a:t>
            </a:r>
            <a:r>
              <a:rPr lang="ru-RU" sz="1400" dirty="0" err="1" smtClean="0">
                <a:solidFill>
                  <a:prstClr val="black"/>
                </a:solidFill>
              </a:rPr>
              <a:t>Новороссии</a:t>
            </a:r>
            <a:endParaRPr lang="ru-RU" sz="1400" dirty="0">
              <a:solidFill>
                <a:prstClr val="black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Россия в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XVIII 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веке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6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3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А. Лосенко.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Владимир перед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Рогнедой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1770</a:t>
            </a:r>
          </a:p>
        </p:txBody>
      </p:sp>
    </p:spTree>
    <p:extLst>
      <p:ext uri="{BB962C8B-B14F-4D97-AF65-F5344CB8AC3E}">
        <p14:creationId xmlns:p14="http://schemas.microsoft.com/office/powerpoint/2010/main" val="291836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Зимний дворец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(архитектор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Б. Растрелли)</a:t>
            </a:r>
          </a:p>
        </p:txBody>
      </p:sp>
    </p:spTree>
    <p:extLst>
      <p:ext uri="{BB962C8B-B14F-4D97-AF65-F5344CB8AC3E}">
        <p14:creationId xmlns:p14="http://schemas.microsoft.com/office/powerpoint/2010/main" val="367285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2000" b="-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Ð°ÑÑÐ¸Ð½ÐºÐ¸ Ð¿Ð¾ Ð·Ð°Ð¿ÑÐ¾ÑÑ Ð¿Ð°Ð²ÐµÐ» 1 Ð¼Ð°Ð»ÑÑÐ¸Ð¹ÑÐºÐ¸Ð¹ Ð¾ÑÐ´ÐµÐ½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846230"/>
            <a:ext cx="2557462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короткий период правления Павла I укрепился абсолютизм. </a:t>
            </a:r>
          </a:p>
        </p:txBody>
      </p:sp>
    </p:spTree>
    <p:extLst>
      <p:ext uri="{BB962C8B-B14F-4D97-AF65-F5344CB8AC3E}">
        <p14:creationId xmlns:p14="http://schemas.microsoft.com/office/powerpoint/2010/main" val="89626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25439"/>
            <a:ext cx="3934047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Павел </a:t>
            </a:r>
            <a:r>
              <a:rPr lang="en-US" sz="1400" dirty="0" smtClean="0">
                <a:solidFill>
                  <a:prstClr val="white"/>
                </a:solidFill>
              </a:rPr>
              <a:t>I </a:t>
            </a:r>
            <a:r>
              <a:rPr lang="ru-RU" sz="1400" dirty="0" smtClean="0">
                <a:solidFill>
                  <a:prstClr val="white"/>
                </a:solidFill>
              </a:rPr>
              <a:t>всячески </a:t>
            </a:r>
            <a:r>
              <a:rPr lang="ru-RU" sz="1400" dirty="0">
                <a:solidFill>
                  <a:prstClr val="white"/>
                </a:solidFill>
              </a:rPr>
              <a:t>стремился ограничить дворянские привилегии.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15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27000" r="-3000" b="-1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В. Суриков.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Переход Суворова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через Альпы.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1899</a:t>
            </a:r>
          </a:p>
        </p:txBody>
      </p:sp>
    </p:spTree>
    <p:extLst>
      <p:ext uri="{BB962C8B-B14F-4D97-AF65-F5344CB8AC3E}">
        <p14:creationId xmlns:p14="http://schemas.microsoft.com/office/powerpoint/2010/main" val="315489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64519" y="292110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Бритьё бород при Петре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I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4000" r="-21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6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385763"/>
            <a:ext cx="4374574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en-US" sz="1400" dirty="0" smtClean="0">
                <a:solidFill>
                  <a:prstClr val="white"/>
                </a:solidFill>
              </a:rPr>
              <a:t>XVIII </a:t>
            </a:r>
            <a:r>
              <a:rPr lang="ru-RU" sz="1400" dirty="0" smtClean="0">
                <a:solidFill>
                  <a:prstClr val="white"/>
                </a:solidFill>
              </a:rPr>
              <a:t>веке Россия </a:t>
            </a:r>
            <a:r>
              <a:rPr lang="ru-RU" sz="1400" dirty="0">
                <a:solidFill>
                  <a:prstClr val="white"/>
                </a:solidFill>
              </a:rPr>
              <a:t>превратилась в империю и стала великой мировой державой.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9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34" name="Picture 10" descr="ÐÐ°ÑÑÐ¸Ð½ÐºÐ¸ Ð¿Ð¾ Ð·Ð°Ð¿ÑÐ¾ÑÑ ÐµÐºÐ°ÑÐµÑÐ¸Ð½Ð°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6398" y="0"/>
            <a:ext cx="25576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 descr="ÐÐ°ÑÑÐ¸Ð½ÐºÐ¸ Ð¿Ð¾ Ð·Ð°Ð¿ÑÐ¾ÑÑ Ð¿ÐµÑÑ 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14" y="0"/>
            <a:ext cx="312597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Ð¼Ð¸ÑÐ°Ð¸Ð» Ð»Ð¾Ð¼Ð¾Ð½Ð¾ÑÐ¾Ð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659" y="0"/>
            <a:ext cx="1650427" cy="207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Ð°ÑÑÐ¸Ð½ÐºÐ¸ Ð¿Ð¾ Ð·Ð°Ð¿ÑÐ¾ÑÑ Ð°Ð»ÐµÐºÑÐ°Ð½Ð´Ñ ÑÑÐ²Ð¾ÑÐ¾Ð²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3386" y="-1"/>
            <a:ext cx="1823010" cy="207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ÐÐ°ÑÑÐ¸Ð½ÐºÐ¸ Ð¿Ð¾ Ð·Ð°Ð¿ÑÐ¾ÑÑ ÑÐµÐ´Ð¾Ñ ÑÑÐ°ÐºÐ¾Ð²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0656" y="2073348"/>
            <a:ext cx="3465739" cy="307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91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Россия в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XVIII 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веке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26959" y="2431018"/>
            <a:ext cx="2234045" cy="7386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1400" dirty="0">
                <a:solidFill>
                  <a:srgbClr val="003BB2"/>
                </a:solidFill>
              </a:rPr>
              <a:t>В России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происходила модернизация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97618" y="2178601"/>
            <a:ext cx="2865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Укрепление </a:t>
            </a:r>
            <a:r>
              <a:rPr lang="ru-RU" sz="1400" dirty="0">
                <a:solidFill>
                  <a:srgbClr val="404040"/>
                </a:solidFill>
              </a:rPr>
              <a:t>государственности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97618" y="3006600"/>
            <a:ext cx="286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Повышение эффективности управления</a:t>
            </a:r>
            <a:endParaRPr lang="ru-RU" sz="1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58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3" grpId="0"/>
      <p:bldP spid="1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807485"/>
            <a:ext cx="2557462" cy="352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Были созданы новая армия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военный флот, необходимые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для обеспечения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безопасности государства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решения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задач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внешней политики. </a:t>
            </a:r>
          </a:p>
        </p:txBody>
      </p:sp>
    </p:spTree>
    <p:extLst>
      <p:ext uri="{BB962C8B-B14F-4D97-AF65-F5344CB8AC3E}">
        <p14:creationId xmlns:p14="http://schemas.microsoft.com/office/powerpoint/2010/main" val="132886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2" y="1657653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XVIII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веке зародилась российская промышленность.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Появились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традиции, отвечающие историческим реалиям.</a:t>
            </a:r>
          </a:p>
        </p:txBody>
      </p:sp>
      <p:pic>
        <p:nvPicPr>
          <p:cNvPr id="1026" name="Picture 2" descr="ÐÐ°ÑÑÐ¸Ð½ÐºÐ¸ Ð¿Ð¾ Ð·Ð°Ð¿ÑÐ¾ÑÑ Ð¼Ð°Ð½ÑÑÐ°ÐºÑÑÑÑ Ð¿ÐµÑÑÐ°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4" y="883444"/>
            <a:ext cx="2910450" cy="337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28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168054"/>
            <a:ext cx="3678382" cy="578959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Модернизация началась при Петре I.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7000" r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27327"/>
            <a:ext cx="3429000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Образованные слои общества стремились перенять культурные образцы Западной Европы.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С.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Хлебовский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Ассамблея 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при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Петре </a:t>
            </a:r>
            <a:r>
              <a:rPr lang="en-US" sz="1200" dirty="0">
                <a:solidFill>
                  <a:schemeClr val="tx1"/>
                </a:solidFill>
                <a:ea typeface="Theano Didot" panose="02060603060706020203" pitchFamily="18" charset="0"/>
              </a:rPr>
              <a:t>I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1858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02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300</Words>
  <Application>Microsoft Office PowerPoint</Application>
  <PresentationFormat>Экран (16:9)</PresentationFormat>
  <Paragraphs>94</Paragraphs>
  <Slides>26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Merriweather</vt:lpstr>
      <vt:lpstr>Roboto</vt:lpstr>
      <vt:lpstr>Arial</vt:lpstr>
      <vt:lpstr>Theano Didot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2018-07-11T07:15:04Z</dcterms:created>
  <dcterms:modified xsi:type="dcterms:W3CDTF">2018-07-11T07:15:24Z</dcterms:modified>
</cp:coreProperties>
</file>