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46"/>
  </p:notesMasterIdLst>
  <p:sldIdLst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35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9" r:id="rId40"/>
    <p:sldId id="330" r:id="rId41"/>
    <p:sldId id="331" r:id="rId42"/>
    <p:sldId id="332" r:id="rId43"/>
    <p:sldId id="333" r:id="rId44"/>
    <p:sldId id="334" r:id="rId4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Merriweather" panose="00000500000000000000" pitchFamily="2" charset="-52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Theano Didot" panose="020B0604020202020204" charset="0"/>
      <p:regular r:id="rId6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3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7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02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90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9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40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95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3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86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40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26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47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5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48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07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48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4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0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73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92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26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89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71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92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387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15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240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25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6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5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60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0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8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2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9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3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1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46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42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14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4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1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4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45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3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56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69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51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25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0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70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8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6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12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5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4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9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14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02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69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66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41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42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5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9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13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56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0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75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90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84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92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61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7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3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80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40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18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42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5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9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2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4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9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2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1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иван грозны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"/>
          <a:stretch/>
        </p:blipFill>
        <p:spPr bwMode="auto">
          <a:xfrm flipH="1">
            <a:off x="4946072" y="0"/>
            <a:ext cx="4197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131" y="1786919"/>
            <a:ext cx="3194688" cy="156966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Начало правления Ивана </a:t>
            </a:r>
            <a:r>
              <a:rPr lang="en-US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IV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3920" y="1647976"/>
            <a:ext cx="53893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Начало правления Ивана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IV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687664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Спустя несколько дней после смерти Василия III на престол взошёл Иван IV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081" y="2687664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Права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трон мог предъявить Юрий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Дмитровский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Елена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Глинская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, мать Ивана, приказала посадить Юрия в темницу</a:t>
            </a:r>
          </a:p>
        </p:txBody>
      </p:sp>
    </p:spTree>
    <p:extLst>
      <p:ext uri="{BB962C8B-B14F-4D97-AF65-F5344CB8AC3E}">
        <p14:creationId xmlns:p14="http://schemas.microsoft.com/office/powerpoint/2010/main" val="12655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011"/>
            <a:ext cx="388088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Между боярами-опекунами началась борьба за власть, получить которую хотели </a:t>
            </a:r>
            <a:r>
              <a:rPr lang="ru-RU" sz="1400" dirty="0" smtClean="0">
                <a:solidFill>
                  <a:prstClr val="white"/>
                </a:solidFill>
              </a:rPr>
              <a:t>Шуйские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smtClean="0">
                <a:solidFill>
                  <a:prstClr val="white"/>
                </a:solidFill>
              </a:rPr>
              <a:t>Бельские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Глинские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2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227642"/>
            <a:ext cx="307719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Елене Глинской не нравилась боярская опека над сыном, поэтому она взяла управление в свои руки.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2" y="552438"/>
            <a:ext cx="2603128" cy="40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1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3920" y="1647976"/>
            <a:ext cx="53893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Правление Елены Глинской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83917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Андрей Старицкий претендовал на трон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5689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 предпринял попытку захвата власти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Елена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Глинская отправила его в тюрьму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28144" y="295429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5011" y="384486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5704" y="4029934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Активизировалась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внешняя торговля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3413" y="386414"/>
            <a:ext cx="79172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Правление Елены Глинской (1533–1538)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172132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1511095"/>
            <a:ext cx="12700" cy="89160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2303" y="384486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249485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 проведён ряд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реформ, которые укрепили единство страны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0728" y="3933705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Упрочено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развитие внутренней торговли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1511095"/>
            <a:ext cx="12700" cy="89160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206373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648" y="214109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Самой важной стала денежная реформа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5347" y="303165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Московский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рубль стал единой денежной единицей государства</a:t>
            </a:r>
          </a:p>
        </p:txBody>
      </p:sp>
      <p:cxnSp>
        <p:nvCxnSpPr>
          <p:cNvPr id="26" name="Соединительная линия уступом 25"/>
          <p:cNvCxnSpPr>
            <a:stCxn id="12" idx="3"/>
            <a:endCxn id="38" idx="3"/>
          </p:cNvCxnSpPr>
          <p:nvPr/>
        </p:nvCxnSpPr>
        <p:spPr>
          <a:xfrm>
            <a:off x="7126312" y="2402701"/>
            <a:ext cx="12700" cy="890561"/>
          </a:xfrm>
          <a:prstGeom prst="bentConnector3">
            <a:avLst>
              <a:gd name="adj1" fmla="val 19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12" idx="1"/>
            <a:endCxn id="38" idx="1"/>
          </p:cNvCxnSpPr>
          <p:nvPr/>
        </p:nvCxnSpPr>
        <p:spPr>
          <a:xfrm rot="10800000" flipH="1" flipV="1">
            <a:off x="2015444" y="2402700"/>
            <a:ext cx="12700" cy="890561"/>
          </a:xfrm>
          <a:prstGeom prst="bentConnector3">
            <a:avLst>
              <a:gd name="adj1" fmla="val -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8" idx="1"/>
            <a:endCxn id="35" idx="1"/>
          </p:cNvCxnSpPr>
          <p:nvPr/>
        </p:nvCxnSpPr>
        <p:spPr>
          <a:xfrm rot="10800000" flipV="1">
            <a:off x="692304" y="3293261"/>
            <a:ext cx="1335841" cy="890561"/>
          </a:xfrm>
          <a:prstGeom prst="bentConnector3">
            <a:avLst>
              <a:gd name="adj1" fmla="val 11711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8" idx="3"/>
            <a:endCxn id="21" idx="3"/>
          </p:cNvCxnSpPr>
          <p:nvPr/>
        </p:nvCxnSpPr>
        <p:spPr>
          <a:xfrm>
            <a:off x="7139012" y="3293262"/>
            <a:ext cx="1359734" cy="890561"/>
          </a:xfrm>
          <a:prstGeom prst="bentConnector3">
            <a:avLst>
              <a:gd name="adj1" fmla="val 116812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1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Фрагмент Китайгородской стены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011"/>
            <a:ext cx="438061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Великий князь литовский и король польский </a:t>
            </a:r>
            <a:r>
              <a:rPr lang="ru-RU" sz="1400" dirty="0" smtClean="0">
                <a:solidFill>
                  <a:prstClr val="white"/>
                </a:solidFill>
              </a:rPr>
              <a:t>Сигизмунд </a:t>
            </a:r>
            <a:r>
              <a:rPr lang="ru-RU" sz="1400" dirty="0">
                <a:solidFill>
                  <a:prstClr val="white"/>
                </a:solidFill>
              </a:rPr>
              <a:t>I видел, что Русское государство ослаблено внутренними проблемами.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Сигизмунд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5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7108783" y="672524"/>
            <a:ext cx="1437294" cy="598053"/>
          </a:xfrm>
          <a:prstGeom prst="wedgeRectCallout">
            <a:avLst>
              <a:gd name="adj1" fmla="val -79593"/>
              <a:gd name="adj2" fmla="val 413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194955" y="2573808"/>
            <a:ext cx="1965167" cy="598053"/>
          </a:xfrm>
          <a:prstGeom prst="wedgeRectCallout">
            <a:avLst>
              <a:gd name="adj1" fmla="val 75118"/>
              <a:gd name="adj2" fmla="val 2574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Польша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996096" y="2423778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28218" y="2342505"/>
            <a:ext cx="8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Брянск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833058" y="2823284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48704" y="2822344"/>
            <a:ext cx="102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Чернигов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88874" y="2497334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852194" y="2244247"/>
            <a:ext cx="102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Гомель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910993" y="2592452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077248" y="2591511"/>
            <a:ext cx="102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Стародуб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939260" y="1715851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248170" y="1665210"/>
            <a:ext cx="7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Себеж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089837" y="1910066"/>
            <a:ext cx="166255" cy="15294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185827" y="1981862"/>
            <a:ext cx="116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Заволочье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689417" y="3730129"/>
            <a:ext cx="1965167" cy="598053"/>
          </a:xfrm>
          <a:prstGeom prst="wedgeRectCallout">
            <a:avLst>
              <a:gd name="adj1" fmla="val -5781"/>
              <a:gd name="adj2" fmla="val -1288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Великое княжество Литовское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8256" y="1647976"/>
            <a:ext cx="7250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Русско-литовская война (1534–1537)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3956" y="2676195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Расчёт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Сигизмунда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слабость Москвы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оправдался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Сигизмунд не был готов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 затяжной войне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1537 году обе стороны заключили перемирие</a:t>
            </a:r>
          </a:p>
        </p:txBody>
      </p:sp>
    </p:spTree>
    <p:extLst>
      <p:ext uri="{BB962C8B-B14F-4D97-AF65-F5344CB8AC3E}">
        <p14:creationId xmlns:p14="http://schemas.microsoft.com/office/powerpoint/2010/main" val="29213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830831"/>
            <a:ext cx="36815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Результат войны </a:t>
            </a: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1534–1537 годов 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632360"/>
            <a:ext cx="30223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Гомель отошёл к Литве.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1388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1389" y="3632360"/>
            <a:ext cx="33506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сохранила за собой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Себеж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Заволочье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03" y="461155"/>
            <a:ext cx="2780511" cy="27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Иван Грозный </a:t>
            </a:r>
            <a:r>
              <a:rPr lang="ru-RU" sz="1800" dirty="0" smtClean="0">
                <a:solidFill>
                  <a:prstClr val="white"/>
                </a:solidFill>
              </a:rPr>
              <a:t>владел </a:t>
            </a:r>
            <a:r>
              <a:rPr lang="ru-RU" sz="1800" dirty="0">
                <a:solidFill>
                  <a:prstClr val="white"/>
                </a:solidFill>
              </a:rPr>
              <a:t>легендарным собранием книг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документов, которое известно под </a:t>
            </a:r>
            <a:r>
              <a:rPr lang="ru-RU" sz="1800" dirty="0" smtClean="0">
                <a:solidFill>
                  <a:prstClr val="white"/>
                </a:solidFill>
              </a:rPr>
              <a:t>названием </a:t>
            </a:r>
            <a:r>
              <a:rPr lang="ru-RU" sz="1800" dirty="0" err="1" smtClean="0">
                <a:solidFill>
                  <a:prstClr val="white"/>
                </a:solidFill>
              </a:rPr>
              <a:t>Либерея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0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2414" y="2110328"/>
            <a:ext cx="19591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Борьба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за власть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1538 году неожиданно умерла Елена </a:t>
            </a:r>
            <a:r>
              <a:rPr lang="ru-RU" sz="1400" dirty="0" smtClean="0">
                <a:solidFill>
                  <a:srgbClr val="C61648"/>
                </a:solidFill>
              </a:rPr>
              <a:t>Глинская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7763" y="232045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Ходили слухи, что её отравили бояре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320462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Обычным делом стали убийства 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отравления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637848"/>
            <a:ext cx="1655763" cy="168261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08823" y="2676063"/>
            <a:ext cx="1320531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2843682"/>
            <a:ext cx="1674813" cy="1320528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Началась </a:t>
            </a:r>
            <a:r>
              <a:rPr lang="ru-RU" sz="1400" dirty="0">
                <a:solidFill>
                  <a:srgbClr val="C61648"/>
                </a:solidFill>
              </a:rPr>
              <a:t>ожесточённая борьба за власть между боярскими кланами</a:t>
            </a:r>
          </a:p>
        </p:txBody>
      </p:sp>
    </p:spTree>
    <p:extLst>
      <p:ext uri="{BB962C8B-B14F-4D97-AF65-F5344CB8AC3E}">
        <p14:creationId xmlns:p14="http://schemas.microsoft.com/office/powerpoint/2010/main" val="31722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Период боярского правления продолжался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1538 по 1547 год.</a:t>
            </a:r>
          </a:p>
        </p:txBody>
      </p:sp>
    </p:spTree>
    <p:extLst>
      <p:ext uri="{BB962C8B-B14F-4D97-AF65-F5344CB8AC3E}">
        <p14:creationId xmlns:p14="http://schemas.microsoft.com/office/powerpoint/2010/main" val="14229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7" y="1708092"/>
            <a:ext cx="2629178" cy="2350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Иван IV </a:t>
            </a:r>
            <a:r>
              <a:rPr lang="ru-RU" sz="1400" dirty="0" smtClean="0">
                <a:solidFill>
                  <a:prstClr val="white"/>
                </a:solidFill>
              </a:rPr>
              <a:t>очень </a:t>
            </a:r>
            <a:r>
              <a:rPr lang="ru-RU" sz="1400" dirty="0">
                <a:solidFill>
                  <a:prstClr val="white"/>
                </a:solidFill>
              </a:rPr>
              <a:t>любил читать.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487" y="2806065"/>
            <a:ext cx="2629178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Наибольший интерес у Ивана вызывали жизнеописания правителей прошлых лет.</a:t>
            </a:r>
          </a:p>
        </p:txBody>
      </p:sp>
      <p:pic>
        <p:nvPicPr>
          <p:cNvPr id="1026" name="Picture 2" descr="Картинки по запросу иван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4"/>
          <a:stretch/>
        </p:blipFill>
        <p:spPr bwMode="auto">
          <a:xfrm>
            <a:off x="3865418" y="912843"/>
            <a:ext cx="5278582" cy="332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Иван IV собрал самую большую в Европе библиотеку, в которой хранились античные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византийские произведения.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23693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b="-1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7220"/>
            <a:ext cx="438061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Иван IV занимался написанием собственных литературных произведений.</a:t>
            </a:r>
          </a:p>
        </p:txBody>
      </p:sp>
      <p:sp>
        <p:nvSpPr>
          <p:cNvPr id="5" name="Овал 4"/>
          <p:cNvSpPr/>
          <p:nvPr/>
        </p:nvSpPr>
        <p:spPr>
          <a:xfrm>
            <a:off x="27610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Васнецов.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Царь Иван Васильевич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Грозный.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610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Вениг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Иван Грозный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его мамка.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1886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610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Пукирев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Иван Грозный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молельне.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254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8108" y="953072"/>
            <a:ext cx="172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200" dirty="0">
                <a:ea typeface="Roboto" panose="02000000000000000000" pitchFamily="2" charset="0"/>
                <a:cs typeface="Roboto" panose="02000000000000000000" pitchFamily="2" charset="0"/>
              </a:rPr>
              <a:t>Вид </a:t>
            </a:r>
            <a:endParaRPr lang="ru-RU" sz="1200" dirty="0" smtClean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200" dirty="0" smtClean="0"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200" dirty="0">
                <a:ea typeface="Roboto" panose="02000000000000000000" pitchFamily="2" charset="0"/>
                <a:cs typeface="Roboto" panose="02000000000000000000" pitchFamily="2" charset="0"/>
              </a:rPr>
              <a:t>Александровскую </a:t>
            </a:r>
            <a:endParaRPr lang="ru-RU" sz="1200" dirty="0" smtClean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200" dirty="0" smtClean="0">
                <a:ea typeface="Roboto" panose="02000000000000000000" pitchFamily="2" charset="0"/>
                <a:cs typeface="Roboto" panose="02000000000000000000" pitchFamily="2" charset="0"/>
              </a:rPr>
              <a:t>слободу</a:t>
            </a:r>
            <a:endParaRPr lang="ru-RU" sz="12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535"/>
            <a:ext cx="4229100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Изначально </a:t>
            </a:r>
            <a:r>
              <a:rPr lang="ru-RU" sz="1400" dirty="0" smtClean="0">
                <a:solidFill>
                  <a:prstClr val="white"/>
                </a:solidFill>
              </a:rPr>
              <a:t>библиотека </a:t>
            </a:r>
            <a:r>
              <a:rPr lang="ru-RU" sz="1400" dirty="0">
                <a:solidFill>
                  <a:prstClr val="white"/>
                </a:solidFill>
              </a:rPr>
              <a:t>принадлежала византийским императорам и собиралась на протяжении многих поколений.</a:t>
            </a:r>
          </a:p>
        </p:txBody>
      </p:sp>
    </p:spTree>
    <p:extLst>
      <p:ext uri="{BB962C8B-B14F-4D97-AF65-F5344CB8AC3E}">
        <p14:creationId xmlns:p14="http://schemas.microsoft.com/office/powerpoint/2010/main" val="30934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8256" y="1647976"/>
            <a:ext cx="7250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Правление Ивана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IV 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3956" y="2676195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16 лет Иван IV изъявил желание венчаться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царство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Митрополит </a:t>
            </a:r>
            <a:r>
              <a:rPr lang="ru-RU" sz="1400" dirty="0" err="1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Макарий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 поддержал желание государя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9313" y="2676195"/>
            <a:ext cx="26143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Венчание могло способствовать укреплению верховной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власти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7" y="2227642"/>
            <a:ext cx="270191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Раньше царями на Руси называли ханов Орды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византийских императоров.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9470" r="2608" b="37188"/>
          <a:stretch/>
        </p:blipFill>
        <p:spPr bwMode="auto">
          <a:xfrm>
            <a:off x="3865419" y="827060"/>
            <a:ext cx="5278582" cy="351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6829"/>
            <a:ext cx="395893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Первый </a:t>
            </a:r>
            <a:r>
              <a:rPr lang="ru-RU" sz="1400" dirty="0">
                <a:solidFill>
                  <a:prstClr val="white"/>
                </a:solidFill>
              </a:rPr>
              <a:t>русский царь мог претендовать на </a:t>
            </a:r>
            <a:r>
              <a:rPr lang="ru-RU" sz="1400" dirty="0" smtClean="0">
                <a:solidFill>
                  <a:prstClr val="white"/>
                </a:solidFill>
              </a:rPr>
              <a:t>неограниченные </a:t>
            </a:r>
            <a:r>
              <a:rPr lang="ru-RU" sz="1400" dirty="0">
                <a:solidFill>
                  <a:prstClr val="white"/>
                </a:solidFill>
              </a:rPr>
              <a:t>права.</a:t>
            </a:r>
          </a:p>
        </p:txBody>
      </p:sp>
    </p:spTree>
    <p:extLst>
      <p:ext uri="{BB962C8B-B14F-4D97-AF65-F5344CB8AC3E}">
        <p14:creationId xmlns:p14="http://schemas.microsoft.com/office/powerpoint/2010/main" val="35421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7" y="1708092"/>
            <a:ext cx="2629178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16 января 1547 года состоялось торжественное венчание на царство Ивана IV.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487" y="2806065"/>
            <a:ext cx="2629178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Митрополит лично возложил на голову Ивана шапку </a:t>
            </a:r>
            <a:r>
              <a:rPr lang="ru-RU" sz="1400" dirty="0" smtClean="0">
                <a:solidFill>
                  <a:prstClr val="white"/>
                </a:solidFill>
              </a:rPr>
              <a:t>Мономаха.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28890"/>
          <a:stretch/>
        </p:blipFill>
        <p:spPr>
          <a:xfrm>
            <a:off x="3865418" y="684577"/>
            <a:ext cx="5278582" cy="37743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2" b="16874"/>
          <a:stretch/>
        </p:blipFill>
        <p:spPr>
          <a:xfrm>
            <a:off x="3865418" y="684577"/>
            <a:ext cx="5278582" cy="37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Иван IV был первым «</a:t>
            </a:r>
            <a:r>
              <a:rPr lang="ru-RU" sz="1800" dirty="0" err="1" smtClean="0">
                <a:solidFill>
                  <a:prstClr val="white"/>
                </a:solidFill>
              </a:rPr>
              <a:t>боговенчанным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царём»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6728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8256" y="1647976"/>
            <a:ext cx="7250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Московское восстание 1547 года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83917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Между боярским кланами велась борьба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Ухудшилось положение населения Русского государства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9313" y="2676195"/>
            <a:ext cx="26143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Многие были недовольны возвышением рода Глинских</a:t>
            </a:r>
          </a:p>
        </p:txBody>
      </p:sp>
    </p:spTree>
    <p:extLst>
      <p:ext uri="{BB962C8B-B14F-4D97-AF65-F5344CB8AC3E}">
        <p14:creationId xmlns:p14="http://schemas.microsoft.com/office/powerpoint/2010/main" val="36991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9862" y="1902464"/>
            <a:ext cx="25442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Московское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восстание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1547 года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615231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Летом 1547 года в Москве начался сильный пожар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165949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Многие горожане остались без своего имущества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3186094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Усилилось недовольство людей Глинскими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405214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26 июня горожане ворвались в Кремль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1551777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Москвичи до смерти забили камнями Юрия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Глинского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3692" y="3186094"/>
            <a:ext cx="281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Попытки бояр успокоить людей не увенчались успехом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76841"/>
            <a:ext cx="1655763" cy="782658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7" idx="2"/>
            <a:endCxn id="28" idx="3"/>
          </p:cNvCxnSpPr>
          <p:nvPr/>
        </p:nvCxnSpPr>
        <p:spPr>
          <a:xfrm rot="5400000">
            <a:off x="6353769" y="3170558"/>
            <a:ext cx="604445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2" idx="2"/>
          </p:cNvCxnSpPr>
          <p:nvPr/>
        </p:nvCxnSpPr>
        <p:spPr>
          <a:xfrm rot="10800000">
            <a:off x="1628918" y="3709315"/>
            <a:ext cx="1647682" cy="60444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2" idx="0"/>
            <a:endCxn id="31" idx="2"/>
          </p:cNvCxnSpPr>
          <p:nvPr/>
        </p:nvCxnSpPr>
        <p:spPr>
          <a:xfrm flipH="1" flipV="1">
            <a:off x="1627981" y="2290441"/>
            <a:ext cx="937" cy="895653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6" idx="2"/>
            <a:endCxn id="27" idx="0"/>
          </p:cNvCxnSpPr>
          <p:nvPr/>
        </p:nvCxnSpPr>
        <p:spPr>
          <a:xfrm>
            <a:off x="7496969" y="2182719"/>
            <a:ext cx="0" cy="1003375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7" y="2352334"/>
            <a:ext cx="2701914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Иван IV со своей семьёй скрылся в селе Воробьёве.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1" b="24736"/>
          <a:stretch/>
        </p:blipFill>
        <p:spPr>
          <a:xfrm>
            <a:off x="3834244" y="777528"/>
            <a:ext cx="5309756" cy="35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8256" y="1647976"/>
            <a:ext cx="72500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Московское восстание 1547 года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83917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Восстания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начались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других городах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Это убедило царя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необходимости реформ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9313" y="2676195"/>
            <a:ext cx="26143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Реформы должны были укрепить центральную власть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38807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Начало правления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Ивана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432748"/>
            <a:ext cx="5395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смерти Василия III малолетний Иван остался на попечении боярского совета.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794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7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959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780074"/>
            <a:ext cx="51487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1533 по 1538 год Российским государством правила Елена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Глинская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4127400"/>
            <a:ext cx="591669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Елена Глинская провела денежную реформу.</a:t>
            </a:r>
          </a:p>
        </p:txBody>
      </p:sp>
    </p:spTree>
    <p:extLst>
      <p:ext uri="{BB962C8B-B14F-4D97-AF65-F5344CB8AC3E}">
        <p14:creationId xmlns:p14="http://schemas.microsoft.com/office/powerpoint/2010/main" val="562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227642"/>
            <a:ext cx="307719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Библиотека включала в себя около </a:t>
            </a:r>
            <a:r>
              <a:rPr lang="ru-RU" sz="1400" dirty="0" smtClean="0">
                <a:solidFill>
                  <a:prstClr val="white"/>
                </a:solidFill>
              </a:rPr>
              <a:t>800 </a:t>
            </a:r>
            <a:r>
              <a:rPr lang="ru-RU" sz="1400" dirty="0">
                <a:solidFill>
                  <a:prstClr val="white"/>
                </a:solidFill>
              </a:rPr>
              <a:t>томов, над переводом которых работали известные учёные.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9" y="660158"/>
            <a:ext cx="5278582" cy="38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388071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Начало правления 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Ивана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579413"/>
            <a:ext cx="374596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1534 году началась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Русско-литовская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794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3" y="27870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39959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3" y="2780074"/>
            <a:ext cx="42759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1538 по 1547 год продолжался период боярского правления.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4127400"/>
            <a:ext cx="591669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1547 году Иван IV венчался на царство.</a:t>
            </a:r>
          </a:p>
        </p:txBody>
      </p:sp>
    </p:spTree>
    <p:extLst>
      <p:ext uri="{BB962C8B-B14F-4D97-AF65-F5344CB8AC3E}">
        <p14:creationId xmlns:p14="http://schemas.microsoft.com/office/powerpoint/2010/main" val="38339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535"/>
            <a:ext cx="418753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хрониках сообщается, что </a:t>
            </a:r>
            <a:r>
              <a:rPr lang="ru-RU" sz="1400" dirty="0" err="1" smtClean="0">
                <a:solidFill>
                  <a:prstClr val="white"/>
                </a:solidFill>
              </a:rPr>
              <a:t>Либерея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была спрятана в подземелье и лишь немногие знали секрет её местонахождения.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23581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1272"/>
            <a:ext cx="350173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Исчезновение библиотеки относят к концу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века.</a:t>
            </a:r>
          </a:p>
        </p:txBody>
      </p:sp>
    </p:spTree>
    <p:extLst>
      <p:ext uri="{BB962C8B-B14F-4D97-AF65-F5344CB8AC3E}">
        <p14:creationId xmlns:p14="http://schemas.microsoft.com/office/powerpoint/2010/main" val="15357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8" y="1448166"/>
            <a:ext cx="483259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Период правления Елены Глинской.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31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5392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8" y="2670789"/>
            <a:ext cx="42091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Венчание на царство Ивана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IV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7619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8" y="3893412"/>
            <a:ext cx="42091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Московское восстание 1547 года.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1752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1662"/>
            <a:ext cx="444730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Василий </a:t>
            </a:r>
            <a:r>
              <a:rPr lang="en-US" sz="1400" dirty="0" smtClean="0">
                <a:solidFill>
                  <a:prstClr val="white"/>
                </a:solidFill>
              </a:rPr>
              <a:t>III </a:t>
            </a:r>
            <a:r>
              <a:rPr lang="ru-RU" sz="1400" dirty="0" smtClean="0">
                <a:solidFill>
                  <a:prstClr val="white"/>
                </a:solidFill>
              </a:rPr>
              <a:t>завещал </a:t>
            </a:r>
            <a:r>
              <a:rPr lang="ru-RU" sz="1400" dirty="0">
                <a:solidFill>
                  <a:prstClr val="white"/>
                </a:solidFill>
              </a:rPr>
              <a:t>попечение о своём малолетнем сыне Иване опекунскому совету.</a:t>
            </a:r>
          </a:p>
        </p:txBody>
      </p:sp>
    </p:spTree>
    <p:extLst>
      <p:ext uri="{BB962C8B-B14F-4D97-AF65-F5344CB8AC3E}">
        <p14:creationId xmlns:p14="http://schemas.microsoft.com/office/powerpoint/2010/main" val="27551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011"/>
            <a:ext cx="347684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Задачей опекунского совета было приобщение молодого правителя к государственным делам.</a:t>
            </a:r>
          </a:p>
        </p:txBody>
      </p:sp>
    </p:spTree>
    <p:extLst>
      <p:ext uri="{BB962C8B-B14F-4D97-AF65-F5344CB8AC3E}">
        <p14:creationId xmlns:p14="http://schemas.microsoft.com/office/powerpoint/2010/main" val="38284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2119</TotalTime>
  <Words>711</Words>
  <Application>Microsoft Office PowerPoint</Application>
  <PresentationFormat>Экран (16:9)</PresentationFormat>
  <Paragraphs>171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Roboto</vt:lpstr>
      <vt:lpstr>Arial</vt:lpstr>
      <vt:lpstr>Merriweather</vt:lpstr>
      <vt:lpstr>Tahoma</vt:lpstr>
      <vt:lpstr>Calibri</vt:lpstr>
      <vt:lpstr>Theano Didot</vt:lpstr>
      <vt:lpstr>1_Тема Office</vt:lpstr>
      <vt:lpstr>8_Тема Office</vt:lpstr>
      <vt:lpstr>2_Тема Office</vt:lpstr>
      <vt:lpstr>3_Тема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158</cp:revision>
  <dcterms:created xsi:type="dcterms:W3CDTF">2015-12-14T06:35:07Z</dcterms:created>
  <dcterms:modified xsi:type="dcterms:W3CDTF">2018-04-02T12:09:44Z</dcterms:modified>
</cp:coreProperties>
</file>