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59" r:id="rId4"/>
    <p:sldId id="260" r:id="rId5"/>
    <p:sldId id="261" r:id="rId6"/>
    <p:sldId id="262" r:id="rId7"/>
    <p:sldId id="264" r:id="rId8"/>
    <p:sldId id="265" r:id="rId9"/>
    <p:sldId id="266" r:id="rId10"/>
    <p:sldId id="267" r:id="rId11"/>
    <p:sldId id="268" r:id="rId12"/>
    <p:sldId id="269" r:id="rId13"/>
    <p:sldId id="270" r:id="rId14"/>
    <p:sldId id="271" r:id="rId15"/>
    <p:sldId id="274" r:id="rId16"/>
    <p:sldId id="272" r:id="rId17"/>
    <p:sldId id="275" r:id="rId18"/>
    <p:sldId id="276" r:id="rId19"/>
    <p:sldId id="277" r:id="rId20"/>
    <p:sldId id="278" r:id="rId21"/>
    <p:sldId id="279" r:id="rId22"/>
    <p:sldId id="280" r:id="rId23"/>
    <p:sldId id="281" r:id="rId24"/>
    <p:sldId id="282" r:id="rId25"/>
    <p:sldId id="283" r:id="rId26"/>
    <p:sldId id="284" r:id="rId27"/>
    <p:sldId id="299" r:id="rId28"/>
    <p:sldId id="285" r:id="rId29"/>
    <p:sldId id="286" r:id="rId30"/>
    <p:sldId id="287" r:id="rId31"/>
    <p:sldId id="288" r:id="rId32"/>
    <p:sldId id="289" r:id="rId33"/>
    <p:sldId id="290" r:id="rId34"/>
    <p:sldId id="291" r:id="rId35"/>
    <p:sldId id="292" r:id="rId36"/>
    <p:sldId id="305" r:id="rId37"/>
    <p:sldId id="296" r:id="rId38"/>
    <p:sldId id="306" r:id="rId39"/>
    <p:sldId id="297" r:id="rId40"/>
    <p:sldId id="304" r:id="rId41"/>
    <p:sldId id="298" r:id="rId42"/>
    <p:sldId id="307" r:id="rId43"/>
    <p:sldId id="293" r:id="rId44"/>
    <p:sldId id="300" r:id="rId45"/>
    <p:sldId id="301" r:id="rId46"/>
    <p:sldId id="302" r:id="rId47"/>
    <p:sldId id="303" r:id="rId48"/>
    <p:sldId id="273" r:id="rId49"/>
    <p:sldId id="295" r:id="rId5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9"/>
          <p:cNvSpPr>
            <a:spLocks noGrp="1"/>
          </p:cNvSpPr>
          <p:nvPr>
            <p:ph type="dt" sz="half" idx="10"/>
          </p:nvPr>
        </p:nvSpPr>
        <p:spPr/>
        <p:txBody>
          <a:bodyPr/>
          <a:lstStyle>
            <a:lvl1pPr>
              <a:defRPr/>
            </a:lvl1pPr>
          </a:lstStyle>
          <a:p>
            <a:pPr>
              <a:defRPr/>
            </a:pPr>
            <a:fld id="{D5BCA11C-97BC-4859-82A6-BA3E1179B165}" type="datetimeFigureOut">
              <a:rPr lang="ru-RU"/>
              <a:pPr>
                <a:defRPr/>
              </a:pPr>
              <a:t>15.03.2012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4BA71707-DD1F-4ED0-A2DA-C5DE76BB5F3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7D799942-7940-474E-8CBF-56238C2CFB6C}" type="datetimeFigureOut">
              <a:rPr lang="ru-RU"/>
              <a:pPr>
                <a:defRPr/>
              </a:pPr>
              <a:t>15.03.2012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72D0CE99-1C74-4660-A9D7-FA3D2AF50DB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7AF14D0E-7066-4169-92A9-E388B7189282}" type="datetimeFigureOut">
              <a:rPr lang="ru-RU"/>
              <a:pPr>
                <a:defRPr/>
              </a:pPr>
              <a:t>15.03.2012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393C3002-2038-41EE-8ADE-FF06F7282EB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FE18DBA5-8E80-4E5D-B4B6-1F15F05F07A1}" type="datetimeFigureOut">
              <a:rPr lang="ru-RU"/>
              <a:pPr>
                <a:defRPr/>
              </a:pPr>
              <a:t>15.03.2012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3C97ACFA-5783-4EBC-A555-9DC6957A40F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9"/>
          <p:cNvSpPr>
            <a:spLocks noGrp="1"/>
          </p:cNvSpPr>
          <p:nvPr>
            <p:ph type="dt" sz="half" idx="10"/>
          </p:nvPr>
        </p:nvSpPr>
        <p:spPr/>
        <p:txBody>
          <a:bodyPr/>
          <a:lstStyle>
            <a:lvl1pPr>
              <a:defRPr/>
            </a:lvl1pPr>
          </a:lstStyle>
          <a:p>
            <a:pPr>
              <a:defRPr/>
            </a:pPr>
            <a:fld id="{969DAAEA-5F59-41FA-BB2F-8CA2FA9566E4}" type="datetimeFigureOut">
              <a:rPr lang="ru-RU"/>
              <a:pPr>
                <a:defRPr/>
              </a:pPr>
              <a:t>15.03.2012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8E0CB8A1-82D3-46E1-94ED-0829A3B044A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DC3C181E-1EBB-47C9-9CDA-C12EA34D9F8B}" type="datetimeFigureOut">
              <a:rPr lang="ru-RU"/>
              <a:pPr>
                <a:defRPr/>
              </a:pPr>
              <a:t>15.03.2012</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2571E64D-A723-4B58-882A-849D2B3B166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B0090F84-106D-4A7B-8B8B-80555B0DE19C}" type="datetimeFigureOut">
              <a:rPr lang="ru-RU"/>
              <a:pPr>
                <a:defRPr/>
              </a:pPr>
              <a:t>15.03.2012</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5A1004A5-3925-4B83-8D2B-3D59A61A3F5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0D447072-2F3B-4CC7-B2AA-36ACE0B86913}" type="datetimeFigureOut">
              <a:rPr lang="ru-RU"/>
              <a:pPr>
                <a:defRPr/>
              </a:pPr>
              <a:t>15.03.2012</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134C44D8-0D5F-472B-B22A-F828D7368F2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A3521A4D-99FC-4047-96F1-D36F4C427E77}" type="datetimeFigureOut">
              <a:rPr lang="ru-RU"/>
              <a:pPr>
                <a:defRPr/>
              </a:pPr>
              <a:t>15.03.2012</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38C2A508-382A-4F09-8FED-8306949258F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3E4CB2F8-11E0-4C63-B00F-17C89D7F3790}" type="datetimeFigureOut">
              <a:rPr lang="ru-RU"/>
              <a:pPr>
                <a:defRPr/>
              </a:pPr>
              <a:t>15.03.2012</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C9BB166D-E795-49CB-8060-896B702FAED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5C98CC2A-0F89-4F3B-9BA3-729073FB5805}" type="datetimeFigureOut">
              <a:rPr lang="ru-RU"/>
              <a:pPr>
                <a:defRPr/>
              </a:pPr>
              <a:t>15.03.2012</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7E0F0C31-BB41-413B-AFDB-0CC6C73EB14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3076"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3077"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0565C897-F7F8-4008-939D-257613FFDAA3}" type="datetimeFigureOut">
              <a:rPr lang="ru-RU"/>
              <a:pPr>
                <a:defRPr/>
              </a:pPr>
              <a:t>15.03.2012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8EFD0ACE-2628-4ED5-A1CD-A36764260B32}" type="slidenum">
              <a:rPr lang="ru-RU"/>
              <a:pPr>
                <a:defRPr/>
              </a:pPr>
              <a:t>‹#›</a:t>
            </a:fld>
            <a:endParaRPr lang="ru-RU"/>
          </a:p>
        </p:txBody>
      </p:sp>
      <p:grpSp>
        <p:nvGrpSpPr>
          <p:cNvPr id="3081"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31" r:id="rId9"/>
    <p:sldLayoutId id="2147483729" r:id="rId10"/>
    <p:sldLayoutId id="2147483730"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__________Microsoft_Office_Excel2.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gif"/><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hyperlink" Target="http://www.hrono.ru/dokum/brest1918.html" TargetMode="External"/><Relationship Id="rId3" Type="http://schemas.openxmlformats.org/officeDocument/2006/relationships/hyperlink" Target="http://www.liveinternet.ru/users/kakula...9797070/" TargetMode="External"/><Relationship Id="rId7" Type="http://schemas.openxmlformats.org/officeDocument/2006/relationships/hyperlink" Target="http://www.komintern-online.com/" TargetMode="External"/><Relationship Id="rId2" Type="http://schemas.openxmlformats.org/officeDocument/2006/relationships/hyperlink" Target="http://www.aha.ru/~mausoleu/documents/d...gins.htm" TargetMode="External"/><Relationship Id="rId1" Type="http://schemas.openxmlformats.org/officeDocument/2006/relationships/slideLayout" Target="../slideLayouts/slideLayout7.xml"/><Relationship Id="rId6" Type="http://schemas.openxmlformats.org/officeDocument/2006/relationships/hyperlink" Target="http://www.lechaim.ru/ARHIV/142/sarnov.htm" TargetMode="External"/><Relationship Id="rId5" Type="http://schemas.openxmlformats.org/officeDocument/2006/relationships/hyperlink" Target="http://www.aib.ru/~kam/biography/georgi...anov.htm" TargetMode="External"/><Relationship Id="rId4" Type="http://schemas.openxmlformats.org/officeDocument/2006/relationships/hyperlink" Target="http://www.pravmir.ru/article_2451.html" TargetMode="External"/><Relationship Id="rId9" Type="http://schemas.openxmlformats.org/officeDocument/2006/relationships/hyperlink" Target="http://www.ruthenia.ru/moskva/chrono/1917.htm"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clow.ru/a-rushist/informatio...096.html" TargetMode="External"/><Relationship Id="rId2" Type="http://schemas.openxmlformats.org/officeDocument/2006/relationships/hyperlink" Target="http://www.pmoney.ru/txt.asp%3Fsec%3D15...D1425649" TargetMode="External"/><Relationship Id="rId1" Type="http://schemas.openxmlformats.org/officeDocument/2006/relationships/slideLayout" Target="../slideLayouts/slideLayout7.xml"/><Relationship Id="rId6" Type="http://schemas.openxmlformats.org/officeDocument/2006/relationships/hyperlink" Target="http://www.constitution.mvk.ru/content/...lang,ru/" TargetMode="External"/><Relationship Id="rId5" Type="http://schemas.openxmlformats.org/officeDocument/2006/relationships/hyperlink" Target="http://www.badnameofrussia.ru/Bljumkin-...kov.html" TargetMode="External"/><Relationship Id="rId4" Type="http://schemas.openxmlformats.org/officeDocument/2006/relationships/hyperlink" Target="http://www.zarubezhom.com/april-1-2008.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__________Microsoft_Office_Excel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9917" y="1484784"/>
            <a:ext cx="6787243" cy="2585323"/>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solidFill>
                    <a:sysClr val="windowText" lastClr="00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Формирование</a:t>
            </a:r>
          </a:p>
          <a:p>
            <a:pPr algn="ctr" fontAlgn="auto">
              <a:spcBef>
                <a:spcPts val="0"/>
              </a:spcBef>
              <a:spcAft>
                <a:spcPts val="0"/>
              </a:spcAft>
              <a:defRPr/>
            </a:pPr>
            <a:r>
              <a:rPr lang="ru-RU" sz="5400" b="1" spc="50" dirty="0">
                <a:ln w="11430">
                  <a:solidFill>
                    <a:sysClr val="windowText" lastClr="00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советской </a:t>
            </a:r>
          </a:p>
          <a:p>
            <a:pPr algn="ctr" fontAlgn="auto">
              <a:spcBef>
                <a:spcPts val="0"/>
              </a:spcBef>
              <a:spcAft>
                <a:spcPts val="0"/>
              </a:spcAft>
              <a:defRPr/>
            </a:pPr>
            <a:r>
              <a:rPr lang="ru-RU" sz="5400" b="1" spc="50" dirty="0">
                <a:ln w="11430">
                  <a:solidFill>
                    <a:sysClr val="windowText" lastClr="00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государственности</a:t>
            </a:r>
          </a:p>
        </p:txBody>
      </p:sp>
      <p:sp>
        <p:nvSpPr>
          <p:cNvPr id="5123" name="TextBox 2"/>
          <p:cNvSpPr txBox="1">
            <a:spLocks noChangeArrowheads="1"/>
          </p:cNvSpPr>
          <p:nvPr/>
        </p:nvSpPr>
        <p:spPr bwMode="auto">
          <a:xfrm>
            <a:off x="1285875" y="5429250"/>
            <a:ext cx="6929438" cy="830263"/>
          </a:xfrm>
          <a:prstGeom prst="rect">
            <a:avLst/>
          </a:prstGeom>
          <a:noFill/>
          <a:ln w="9525">
            <a:noFill/>
            <a:miter lim="800000"/>
            <a:headEnd/>
            <a:tailEnd/>
          </a:ln>
        </p:spPr>
        <p:txBody>
          <a:bodyPr>
            <a:spAutoFit/>
          </a:bodyPr>
          <a:lstStyle/>
          <a:p>
            <a:pPr algn="ctr"/>
            <a:r>
              <a:rPr lang="ru-RU" sz="2400" b="1">
                <a:cs typeface="Arial" charset="0"/>
              </a:rPr>
              <a:t>Эсманская Алла Георгиевна, ГОУ ЦО №1828 «Сабурово» г. Москва, учитель истории</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2143125" y="142875"/>
            <a:ext cx="4857750"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Учредительное собрание</a:t>
            </a:r>
          </a:p>
        </p:txBody>
      </p:sp>
      <p:sp>
        <p:nvSpPr>
          <p:cNvPr id="3" name="Прямоугольник 2"/>
          <p:cNvSpPr/>
          <p:nvPr/>
        </p:nvSpPr>
        <p:spPr>
          <a:xfrm>
            <a:off x="714348" y="857232"/>
            <a:ext cx="7844263" cy="46166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400" b="1" spc="50" dirty="0">
                <a:ln w="11430">
                  <a:solidFill>
                    <a:sysClr val="windowText" lastClr="00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Отношение партий к Учредительному собранию</a:t>
            </a:r>
          </a:p>
        </p:txBody>
      </p:sp>
      <p:sp>
        <p:nvSpPr>
          <p:cNvPr id="4" name="Прямоугольник 3"/>
          <p:cNvSpPr/>
          <p:nvPr/>
        </p:nvSpPr>
        <p:spPr>
          <a:xfrm>
            <a:off x="642910" y="1785926"/>
            <a:ext cx="1393010" cy="523220"/>
          </a:xfrm>
          <a:prstGeom prst="rect">
            <a:avLst/>
          </a:prstGeom>
          <a:noFill/>
        </p:spPr>
        <p:txBody>
          <a:bodyPr wrap="none">
            <a:spAutoFit/>
          </a:bodyPr>
          <a:lstStyle/>
          <a:p>
            <a:pPr algn="ctr" fontAlgn="auto">
              <a:spcBef>
                <a:spcPts val="0"/>
              </a:spcBef>
              <a:spcAft>
                <a:spcPts val="0"/>
              </a:spcAft>
              <a:defRPr/>
            </a:pPr>
            <a:r>
              <a:rPr lang="ru-RU" sz="2800" dirty="0">
                <a:ln w="18415" cmpd="sng">
                  <a:solidFill>
                    <a:sysClr val="windowText" lastClr="000000"/>
                  </a:solidFill>
                  <a:prstDash val="solid"/>
                </a:ln>
                <a:solidFill>
                  <a:srgbClr val="FF0000"/>
                </a:solidFill>
                <a:effectLst>
                  <a:outerShdw blurRad="63500" dir="3600000" algn="tl" rotWithShape="0">
                    <a:srgbClr val="000000">
                      <a:alpha val="70000"/>
                    </a:srgbClr>
                  </a:outerShdw>
                </a:effectLst>
                <a:latin typeface="+mn-lt"/>
              </a:rPr>
              <a:t>Кадеты</a:t>
            </a:r>
          </a:p>
        </p:txBody>
      </p:sp>
      <p:sp>
        <p:nvSpPr>
          <p:cNvPr id="5" name="Прямоугольник 4"/>
          <p:cNvSpPr/>
          <p:nvPr/>
        </p:nvSpPr>
        <p:spPr>
          <a:xfrm>
            <a:off x="642910" y="3643314"/>
            <a:ext cx="1216423" cy="523220"/>
          </a:xfrm>
          <a:prstGeom prst="rect">
            <a:avLst/>
          </a:prstGeom>
          <a:noFill/>
        </p:spPr>
        <p:txBody>
          <a:bodyPr wrap="none">
            <a:spAutoFit/>
          </a:bodyPr>
          <a:lstStyle/>
          <a:p>
            <a:pPr algn="ctr" fontAlgn="auto">
              <a:spcBef>
                <a:spcPts val="0"/>
              </a:spcBef>
              <a:spcAft>
                <a:spcPts val="0"/>
              </a:spcAft>
              <a:defRPr/>
            </a:pPr>
            <a:r>
              <a:rPr lang="ru-RU" sz="2800" dirty="0">
                <a:ln w="18415" cmpd="sng">
                  <a:solidFill>
                    <a:sysClr val="windowText" lastClr="000000"/>
                  </a:solidFill>
                  <a:prstDash val="solid"/>
                </a:ln>
                <a:solidFill>
                  <a:srgbClr val="FF0000"/>
                </a:solidFill>
                <a:effectLst>
                  <a:outerShdw blurRad="63500" dir="3600000" algn="tl" rotWithShape="0">
                    <a:srgbClr val="000000">
                      <a:alpha val="70000"/>
                    </a:srgbClr>
                  </a:outerShdw>
                </a:effectLst>
                <a:latin typeface="+mn-lt"/>
              </a:rPr>
              <a:t>Эсеры</a:t>
            </a:r>
          </a:p>
        </p:txBody>
      </p:sp>
      <p:sp>
        <p:nvSpPr>
          <p:cNvPr id="6" name="Прямоугольник 5"/>
          <p:cNvSpPr/>
          <p:nvPr/>
        </p:nvSpPr>
        <p:spPr>
          <a:xfrm>
            <a:off x="0" y="5500702"/>
            <a:ext cx="2214324" cy="523220"/>
          </a:xfrm>
          <a:prstGeom prst="rect">
            <a:avLst/>
          </a:prstGeom>
          <a:noFill/>
        </p:spPr>
        <p:txBody>
          <a:bodyPr wrap="none">
            <a:spAutoFit/>
          </a:bodyPr>
          <a:lstStyle/>
          <a:p>
            <a:pPr algn="ctr" fontAlgn="auto">
              <a:spcBef>
                <a:spcPts val="0"/>
              </a:spcBef>
              <a:spcAft>
                <a:spcPts val="0"/>
              </a:spcAft>
              <a:defRPr/>
            </a:pPr>
            <a:r>
              <a:rPr lang="ru-RU" sz="2800" dirty="0">
                <a:ln w="18415" cmpd="sng">
                  <a:solidFill>
                    <a:sysClr val="windowText" lastClr="000000"/>
                  </a:solidFill>
                  <a:prstDash val="solid"/>
                </a:ln>
                <a:solidFill>
                  <a:srgbClr val="FF0000"/>
                </a:solidFill>
                <a:effectLst>
                  <a:outerShdw blurRad="63500" dir="3600000" algn="tl" rotWithShape="0">
                    <a:srgbClr val="000000">
                      <a:alpha val="70000"/>
                    </a:srgbClr>
                  </a:outerShdw>
                </a:effectLst>
                <a:latin typeface="+mn-lt"/>
              </a:rPr>
              <a:t>Большевики</a:t>
            </a:r>
          </a:p>
        </p:txBody>
      </p:sp>
      <p:sp>
        <p:nvSpPr>
          <p:cNvPr id="7" name="Скругленный прямоугольник 6"/>
          <p:cNvSpPr/>
          <p:nvPr/>
        </p:nvSpPr>
        <p:spPr>
          <a:xfrm>
            <a:off x="2214546" y="1285860"/>
            <a:ext cx="6715172" cy="178595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400" b="1" dirty="0">
                <a:latin typeface="Arial" pitchFamily="34" charset="0"/>
                <a:cs typeface="Arial" pitchFamily="34" charset="0"/>
              </a:rPr>
              <a:t>Мало надежды, что Учредительное собрание может выполнить задачу спасения родины. Большевики должны понести ответственность за все содеянное ими.</a:t>
            </a:r>
          </a:p>
        </p:txBody>
      </p:sp>
      <p:sp>
        <p:nvSpPr>
          <p:cNvPr id="8" name="Скругленный прямоугольник 7"/>
          <p:cNvSpPr/>
          <p:nvPr/>
        </p:nvSpPr>
        <p:spPr>
          <a:xfrm>
            <a:off x="2214546" y="3214686"/>
            <a:ext cx="6715172" cy="178595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400" b="1" dirty="0">
                <a:latin typeface="Arial" pitchFamily="34" charset="0"/>
                <a:cs typeface="Arial" pitchFamily="34" charset="0"/>
              </a:rPr>
              <a:t>Лозунг дня- «Вся власть Учредительному собранию!» Противопоставить большевистскому методу тактику активного и глубокого законодательства.</a:t>
            </a:r>
          </a:p>
        </p:txBody>
      </p:sp>
      <p:sp>
        <p:nvSpPr>
          <p:cNvPr id="9" name="Скругленный прямоугольник 8"/>
          <p:cNvSpPr/>
          <p:nvPr/>
        </p:nvSpPr>
        <p:spPr>
          <a:xfrm>
            <a:off x="2214546" y="5214950"/>
            <a:ext cx="6715172" cy="107157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400" b="1" dirty="0">
                <a:latin typeface="Arial" pitchFamily="34" charset="0"/>
                <a:cs typeface="Arial" pitchFamily="34" charset="0"/>
              </a:rPr>
              <a:t>Лозунг «Вся власть законодательному собранию!» стал на деле лозунгом кадетов и контрреволюции.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heckerboard(across)">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heckerboard(across)">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2143125" y="285750"/>
            <a:ext cx="4857750"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Учредительное собрание</a:t>
            </a:r>
          </a:p>
        </p:txBody>
      </p:sp>
      <p:sp>
        <p:nvSpPr>
          <p:cNvPr id="3" name="Скругленный прямоугольник 2"/>
          <p:cNvSpPr/>
          <p:nvPr/>
        </p:nvSpPr>
        <p:spPr>
          <a:xfrm>
            <a:off x="142844" y="4214818"/>
            <a:ext cx="8858312" cy="242889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b="1">
                <a:solidFill>
                  <a:srgbClr val="000000"/>
                </a:solidFill>
                <a:latin typeface="Times New Roman" pitchFamily="18" charset="0"/>
                <a:ea typeface="Calibri" pitchFamily="34" charset="0"/>
                <a:cs typeface="Times New Roman" pitchFamily="18" charset="0"/>
              </a:rPr>
              <a:t>28 </a:t>
            </a:r>
            <a:r>
              <a:rPr lang="ru-RU" sz="2400" b="1">
                <a:solidFill>
                  <a:srgbClr val="000000"/>
                </a:solidFill>
                <a:latin typeface="Arial" charset="0"/>
                <a:ea typeface="Calibri" pitchFamily="34" charset="0"/>
                <a:cs typeface="Times New Roman" pitchFamily="18" charset="0"/>
              </a:rPr>
              <a:t>ноября в Петрограде прошла демонстрация в поддержку Учредительного собрания. В тот же день Ленин подписал Декрет об аресте вождей Гражданской войны против революции, в котором кадеты были объявлены </a:t>
            </a:r>
            <a:r>
              <a:rPr lang="ru-RU" sz="2400" b="1" i="1" u="sng">
                <a:solidFill>
                  <a:srgbClr val="000000"/>
                </a:solidFill>
                <a:latin typeface="Arial" charset="0"/>
                <a:ea typeface="Calibri" pitchFamily="34" charset="0"/>
                <a:cs typeface="Times New Roman" pitchFamily="18" charset="0"/>
              </a:rPr>
              <a:t>«партией врагов народа», </a:t>
            </a:r>
            <a:r>
              <a:rPr lang="ru-RU" sz="2400" b="1">
                <a:solidFill>
                  <a:srgbClr val="000000"/>
                </a:solidFill>
                <a:latin typeface="Arial" charset="0"/>
                <a:ea typeface="Calibri" pitchFamily="34" charset="0"/>
                <a:cs typeface="Times New Roman" pitchFamily="18" charset="0"/>
              </a:rPr>
              <a:t>а ее лидеры подлежали аресту и революционному суду.</a:t>
            </a:r>
            <a:endParaRPr lang="ru-RU" sz="3600" b="1">
              <a:solidFill>
                <a:schemeClr val="tx1"/>
              </a:solidFill>
              <a:latin typeface="Arial" charset="0"/>
              <a:ea typeface="Calibri" pitchFamily="34" charset="0"/>
              <a:cs typeface="Times New Roman" pitchFamily="18" charset="0"/>
            </a:endParaRPr>
          </a:p>
        </p:txBody>
      </p:sp>
      <p:pic>
        <p:nvPicPr>
          <p:cNvPr id="1026" name="Picture 2" descr="http://newsimg.bbc.co.uk/media/images/45593000/jpg/_45593864_assembly.jpg"/>
          <p:cNvPicPr>
            <a:picLocks noChangeAspect="1" noChangeArrowheads="1"/>
          </p:cNvPicPr>
          <p:nvPr/>
        </p:nvPicPr>
        <p:blipFill>
          <a:blip r:embed="rId2" cstate="print"/>
          <a:srcRect/>
          <a:stretch>
            <a:fillRect/>
          </a:stretch>
        </p:blipFill>
        <p:spPr bwMode="auto">
          <a:xfrm>
            <a:off x="1785938" y="1143000"/>
            <a:ext cx="4000500" cy="299561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14343" name="Прямоугольник 5"/>
          <p:cNvSpPr>
            <a:spLocks noChangeArrowheads="1"/>
          </p:cNvSpPr>
          <p:nvPr/>
        </p:nvSpPr>
        <p:spPr bwMode="auto">
          <a:xfrm>
            <a:off x="5786438" y="1714500"/>
            <a:ext cx="2928937" cy="1200150"/>
          </a:xfrm>
          <a:prstGeom prst="rect">
            <a:avLst/>
          </a:prstGeom>
          <a:noFill/>
          <a:ln w="9525">
            <a:noFill/>
            <a:miter lim="800000"/>
            <a:headEnd/>
            <a:tailEnd/>
          </a:ln>
        </p:spPr>
        <p:txBody>
          <a:bodyPr>
            <a:spAutoFit/>
          </a:bodyPr>
          <a:lstStyle/>
          <a:p>
            <a:pPr algn="ctr"/>
            <a:r>
              <a:rPr lang="ru-RU" b="1">
                <a:cs typeface="Arial" charset="0"/>
              </a:rPr>
              <a:t>Демонстрация</a:t>
            </a:r>
            <a:r>
              <a:rPr lang="ru-RU">
                <a:cs typeface="Arial" charset="0"/>
              </a:rPr>
              <a:t> в </a:t>
            </a:r>
            <a:r>
              <a:rPr lang="ru-RU" b="1">
                <a:cs typeface="Arial" charset="0"/>
              </a:rPr>
              <a:t>поддержку Учредительного собрания</a:t>
            </a:r>
            <a:r>
              <a:rPr lang="ru-RU">
                <a:cs typeface="Arial" charset="0"/>
              </a:rPr>
              <a:t> </a:t>
            </a:r>
            <a:r>
              <a:rPr lang="ru-RU" b="1">
                <a:cs typeface="Arial" charset="0"/>
              </a:rPr>
              <a:t>в Петрограде</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2143125" y="285750"/>
            <a:ext cx="4857750"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Учредительное собрание</a:t>
            </a:r>
          </a:p>
        </p:txBody>
      </p:sp>
      <p:sp>
        <p:nvSpPr>
          <p:cNvPr id="3" name="Скругленный прямоугольник 2"/>
          <p:cNvSpPr/>
          <p:nvPr/>
        </p:nvSpPr>
        <p:spPr>
          <a:xfrm>
            <a:off x="214282" y="1285860"/>
            <a:ext cx="5286412" cy="535785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b="1">
                <a:solidFill>
                  <a:srgbClr val="C00000"/>
                </a:solidFill>
                <a:latin typeface="Times New Roman" pitchFamily="18" charset="0"/>
                <a:ea typeface="Calibri" pitchFamily="34" charset="0"/>
                <a:cs typeface="Times New Roman" pitchFamily="18" charset="0"/>
              </a:rPr>
              <a:t>5 </a:t>
            </a:r>
            <a:r>
              <a:rPr lang="ru-RU" sz="2400" b="1">
                <a:solidFill>
                  <a:srgbClr val="C00000"/>
                </a:solidFill>
                <a:latin typeface="Arial" charset="0"/>
                <a:ea typeface="Calibri" pitchFamily="34" charset="0"/>
                <a:cs typeface="Times New Roman" pitchFamily="18" charset="0"/>
              </a:rPr>
              <a:t>января 1918 г., </a:t>
            </a:r>
            <a:r>
              <a:rPr lang="ru-RU" sz="2400" b="1">
                <a:solidFill>
                  <a:srgbClr val="000000"/>
                </a:solidFill>
                <a:latin typeface="Arial" charset="0"/>
                <a:ea typeface="Calibri" pitchFamily="34" charset="0"/>
                <a:cs typeface="Times New Roman" pitchFamily="18" charset="0"/>
              </a:rPr>
              <a:t>в день открытия Учредительного собрания, в Петрограде прошла демонстрация в его защиту, организованная эсерами и меньшевиками. По приказу властей она была расстреляна. Учредительное собрание проходило в напряженной атмосфере противостояния. Зал заседаний был наводнен вооруженными матросами, сторонниками большевиков.</a:t>
            </a:r>
            <a:endParaRPr lang="ru-RU" sz="3600" b="1">
              <a:solidFill>
                <a:schemeClr val="tx1"/>
              </a:solidFill>
              <a:latin typeface="Arial" charset="0"/>
              <a:ea typeface="Calibri" pitchFamily="34" charset="0"/>
              <a:cs typeface="Times New Roman" pitchFamily="18" charset="0"/>
            </a:endParaRPr>
          </a:p>
        </p:txBody>
      </p:sp>
      <p:pic>
        <p:nvPicPr>
          <p:cNvPr id="28675" name="Picture 3" descr="http://his.1september.ru/2007/22/21-1.jpg"/>
          <p:cNvPicPr>
            <a:picLocks noChangeAspect="1" noChangeArrowheads="1"/>
          </p:cNvPicPr>
          <p:nvPr/>
        </p:nvPicPr>
        <p:blipFill>
          <a:blip r:embed="rId2" cstate="print"/>
          <a:srcRect/>
          <a:stretch>
            <a:fillRect/>
          </a:stretch>
        </p:blipFill>
        <p:spPr bwMode="auto">
          <a:xfrm>
            <a:off x="5572125" y="1214438"/>
            <a:ext cx="3343275" cy="242887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28677" name="Picture 5" descr="http://farm3.static.flickr.com/2453/3803836779_de3239a8d4_o.jpg"/>
          <p:cNvPicPr>
            <a:picLocks noChangeAspect="1" noChangeArrowheads="1"/>
          </p:cNvPicPr>
          <p:nvPr/>
        </p:nvPicPr>
        <p:blipFill>
          <a:blip r:embed="rId3" cstate="print"/>
          <a:srcRect/>
          <a:stretch>
            <a:fillRect/>
          </a:stretch>
        </p:blipFill>
        <p:spPr bwMode="auto">
          <a:xfrm>
            <a:off x="5643563" y="3857625"/>
            <a:ext cx="3357562" cy="282892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2143125" y="285750"/>
            <a:ext cx="4857750"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Учредительное собрание</a:t>
            </a:r>
          </a:p>
        </p:txBody>
      </p:sp>
      <p:sp>
        <p:nvSpPr>
          <p:cNvPr id="3" name="Скругленный прямоугольник 2"/>
          <p:cNvSpPr/>
          <p:nvPr/>
        </p:nvSpPr>
        <p:spPr>
          <a:xfrm>
            <a:off x="285720" y="3643314"/>
            <a:ext cx="8572560" cy="3000396"/>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400" b="1" dirty="0">
                <a:latin typeface="Arial" pitchFamily="34" charset="0"/>
                <a:cs typeface="Arial" pitchFamily="34" charset="0"/>
              </a:rPr>
              <a:t>Председатель ВЦИК большевик </a:t>
            </a:r>
            <a:r>
              <a:rPr lang="ru-RU" sz="24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Я. М. Свердлов </a:t>
            </a:r>
            <a:r>
              <a:rPr lang="ru-RU" sz="2400" b="1" dirty="0">
                <a:latin typeface="Arial" pitchFamily="34" charset="0"/>
                <a:cs typeface="Arial" pitchFamily="34" charset="0"/>
              </a:rPr>
              <a:t>зачитал декларацию прав трудящегося и эксплуатируемого народа, принятую ВЦИК 3 января, и предложил ее одобрить, узаконив тем самым существование советской власти и ее первые декреты. Депутаты ответили отказом и начали дискуссию по предложенным эсерами проектам законов о мире и о земле.</a:t>
            </a:r>
          </a:p>
        </p:txBody>
      </p:sp>
      <p:pic>
        <p:nvPicPr>
          <p:cNvPr id="16390" name="Picture 2" descr="Манифестация юнкеров Владимирского военного училища на Литейном проспекте в Петрограде"/>
          <p:cNvPicPr>
            <a:picLocks noChangeAspect="1" noChangeArrowheads="1"/>
          </p:cNvPicPr>
          <p:nvPr/>
        </p:nvPicPr>
        <p:blipFill>
          <a:blip r:embed="rId2" cstate="print"/>
          <a:srcRect/>
          <a:stretch>
            <a:fillRect/>
          </a:stretch>
        </p:blipFill>
        <p:spPr bwMode="auto">
          <a:xfrm>
            <a:off x="3071813" y="1071563"/>
            <a:ext cx="4167187" cy="2500312"/>
          </a:xfrm>
          <a:prstGeom prst="rect">
            <a:avLst/>
          </a:prstGeom>
          <a:noFill/>
          <a:ln w="9525">
            <a:noFill/>
            <a:miter lim="800000"/>
            <a:headEnd/>
            <a:tailEnd/>
          </a:ln>
        </p:spPr>
      </p:pic>
      <p:sp>
        <p:nvSpPr>
          <p:cNvPr id="16391" name="Прямоугольник 4"/>
          <p:cNvSpPr>
            <a:spLocks noChangeArrowheads="1"/>
          </p:cNvSpPr>
          <p:nvPr/>
        </p:nvSpPr>
        <p:spPr bwMode="auto">
          <a:xfrm>
            <a:off x="7181850" y="2071688"/>
            <a:ext cx="1962150" cy="646112"/>
          </a:xfrm>
          <a:prstGeom prst="rect">
            <a:avLst/>
          </a:prstGeom>
          <a:noFill/>
          <a:ln w="9525">
            <a:noFill/>
            <a:miter lim="800000"/>
            <a:headEnd/>
            <a:tailEnd/>
          </a:ln>
        </p:spPr>
        <p:txBody>
          <a:bodyPr wrap="none">
            <a:spAutoFit/>
          </a:bodyPr>
          <a:lstStyle/>
          <a:p>
            <a:pPr algn="ctr"/>
            <a:r>
              <a:rPr lang="ru-RU" b="1">
                <a:cs typeface="Arial" charset="0"/>
              </a:rPr>
              <a:t>Манифестация </a:t>
            </a:r>
          </a:p>
          <a:p>
            <a:pPr algn="ctr"/>
            <a:r>
              <a:rPr lang="ru-RU" b="1">
                <a:cs typeface="Arial" charset="0"/>
              </a:rPr>
              <a:t>юнкеров </a:t>
            </a:r>
            <a:endParaRPr lang="ru-RU">
              <a:cs typeface="Arial" charset="0"/>
            </a:endParaRPr>
          </a:p>
        </p:txBody>
      </p:sp>
      <p:pic>
        <p:nvPicPr>
          <p:cNvPr id="27652" name="Picture 4" descr="http://rusk.ru/images/2008/10612.jpg"/>
          <p:cNvPicPr>
            <a:picLocks noChangeAspect="1" noChangeArrowheads="1"/>
          </p:cNvPicPr>
          <p:nvPr/>
        </p:nvPicPr>
        <p:blipFill>
          <a:blip r:embed="rId3" cstate="print"/>
          <a:srcRect/>
          <a:stretch>
            <a:fillRect/>
          </a:stretch>
        </p:blipFill>
        <p:spPr bwMode="auto">
          <a:xfrm>
            <a:off x="928688" y="1143000"/>
            <a:ext cx="1714500" cy="233362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2143125" y="285750"/>
            <a:ext cx="4857750"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Учредительное собрание</a:t>
            </a:r>
          </a:p>
        </p:txBody>
      </p:sp>
      <p:sp>
        <p:nvSpPr>
          <p:cNvPr id="3" name="Скругленный прямоугольник 2"/>
          <p:cNvSpPr/>
          <p:nvPr/>
        </p:nvSpPr>
        <p:spPr>
          <a:xfrm>
            <a:off x="142844" y="1142984"/>
            <a:ext cx="5000660" cy="5500726"/>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b="1">
                <a:solidFill>
                  <a:srgbClr val="000000"/>
                </a:solidFill>
                <a:latin typeface="Arial" charset="0"/>
                <a:cs typeface="Times New Roman" pitchFamily="18" charset="0"/>
              </a:rPr>
              <a:t>6 января рано утром большевики огласили декларацию о своем уходе с Учредительного собрания. Вслед за ними заседание покинули левые эсеры. Обсуждение, затянувшееся за полночь, прервал начальник охраны матрос </a:t>
            </a:r>
            <a:r>
              <a:rPr lang="ru-RU" sz="2400" b="1" u="sng">
                <a:solidFill>
                  <a:srgbClr val="FF0000"/>
                </a:solidFill>
                <a:effectLst>
                  <a:outerShdw blurRad="38100" dist="38100" dir="2700000" algn="tl">
                    <a:srgbClr val="C0C0C0"/>
                  </a:outerShdw>
                </a:effectLst>
                <a:latin typeface="Arial" charset="0"/>
                <a:cs typeface="Times New Roman" pitchFamily="18" charset="0"/>
              </a:rPr>
              <a:t>А. Г. Железняков</a:t>
            </a:r>
            <a:r>
              <a:rPr lang="ru-RU" sz="2400" b="1">
                <a:solidFill>
                  <a:srgbClr val="000000"/>
                </a:solidFill>
                <a:latin typeface="Arial" charset="0"/>
                <a:cs typeface="Times New Roman" pitchFamily="18" charset="0"/>
              </a:rPr>
              <a:t>: </a:t>
            </a:r>
            <a:r>
              <a:rPr lang="ru-RU" sz="2400" b="1" i="1">
                <a:solidFill>
                  <a:srgbClr val="000000"/>
                </a:solidFill>
                <a:latin typeface="Arial" charset="0"/>
                <a:cs typeface="Times New Roman" pitchFamily="18" charset="0"/>
              </a:rPr>
              <a:t>«Караул устал». </a:t>
            </a:r>
            <a:r>
              <a:rPr lang="ru-RU" sz="2400" b="1">
                <a:solidFill>
                  <a:srgbClr val="000000"/>
                </a:solidFill>
                <a:latin typeface="Arial" charset="0"/>
                <a:cs typeface="Times New Roman" pitchFamily="18" charset="0"/>
              </a:rPr>
              <a:t>В ночь с 6 на </a:t>
            </a:r>
            <a:r>
              <a:rPr lang="ru-RU" sz="2400" b="1">
                <a:solidFill>
                  <a:srgbClr val="C00000"/>
                </a:solidFill>
                <a:latin typeface="Arial" charset="0"/>
                <a:cs typeface="Times New Roman" pitchFamily="18" charset="0"/>
              </a:rPr>
              <a:t>7 января 1918 г</a:t>
            </a:r>
            <a:r>
              <a:rPr lang="ru-RU" sz="2400" b="1">
                <a:solidFill>
                  <a:srgbClr val="000000"/>
                </a:solidFill>
                <a:latin typeface="Arial" charset="0"/>
                <a:cs typeface="Times New Roman" pitchFamily="18" charset="0"/>
              </a:rPr>
              <a:t>. ВЦИК принял Декрет о роспуске Учредительного собрания.</a:t>
            </a:r>
            <a:endParaRPr lang="ru-RU" sz="3600" b="1">
              <a:solidFill>
                <a:schemeClr val="tx1"/>
              </a:solidFill>
              <a:latin typeface="Arial" charset="0"/>
            </a:endParaRPr>
          </a:p>
        </p:txBody>
      </p:sp>
      <p:sp>
        <p:nvSpPr>
          <p:cNvPr id="17414" name="Прямоугольник 5"/>
          <p:cNvSpPr>
            <a:spLocks noChangeArrowheads="1"/>
          </p:cNvSpPr>
          <p:nvPr/>
        </p:nvSpPr>
        <p:spPr bwMode="auto">
          <a:xfrm>
            <a:off x="6286500" y="6143625"/>
            <a:ext cx="1700213" cy="369888"/>
          </a:xfrm>
          <a:prstGeom prst="rect">
            <a:avLst/>
          </a:prstGeom>
          <a:noFill/>
          <a:ln w="9525">
            <a:noFill/>
            <a:miter lim="800000"/>
            <a:headEnd/>
            <a:tailEnd/>
          </a:ln>
        </p:spPr>
        <p:txBody>
          <a:bodyPr wrap="none">
            <a:spAutoFit/>
          </a:bodyPr>
          <a:lstStyle/>
          <a:p>
            <a:r>
              <a:rPr lang="ru-RU" b="1">
                <a:solidFill>
                  <a:srgbClr val="000000"/>
                </a:solidFill>
                <a:cs typeface="Times New Roman" pitchFamily="18" charset="0"/>
              </a:rPr>
              <a:t>Караул устал</a:t>
            </a:r>
            <a:endParaRPr lang="ru-RU">
              <a:latin typeface="Constantia" pitchFamily="18" charset="0"/>
            </a:endParaRPr>
          </a:p>
        </p:txBody>
      </p:sp>
      <p:pic>
        <p:nvPicPr>
          <p:cNvPr id="7" name="Picture 9" descr="Рисунок1"/>
          <p:cNvPicPr>
            <a:picLocks noChangeAspect="1" noChangeArrowheads="1"/>
          </p:cNvPicPr>
          <p:nvPr/>
        </p:nvPicPr>
        <p:blipFill>
          <a:blip r:embed="rId2" cstate="print"/>
          <a:srcRect/>
          <a:stretch>
            <a:fillRect/>
          </a:stretch>
        </p:blipFill>
        <p:spPr bwMode="auto">
          <a:xfrm>
            <a:off x="5429250" y="1428750"/>
            <a:ext cx="3544888" cy="43942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8" name="Скругленный прямоугольник 7"/>
          <p:cNvSpPr/>
          <p:nvPr/>
        </p:nvSpPr>
        <p:spPr>
          <a:xfrm>
            <a:off x="785786" y="142852"/>
            <a:ext cx="7286676"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2400" b="1" u="sng" dirty="0">
                <a:solidFill>
                  <a:srgbClr val="FF0000"/>
                </a:solidFill>
                <a:effectLst>
                  <a:outerShdw blurRad="38100" dist="38100" dir="2700000" algn="tl">
                    <a:srgbClr val="000000">
                      <a:alpha val="43137"/>
                    </a:srgbClr>
                  </a:outerShdw>
                </a:effectLst>
                <a:latin typeface="Arial" pitchFamily="34" charset="0"/>
              </a:rPr>
              <a:t>Назовите причины роспуска Учредительного собрания.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2143125" y="285750"/>
            <a:ext cx="4857750"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Учредительное собрание</a:t>
            </a:r>
          </a:p>
        </p:txBody>
      </p:sp>
      <p:grpSp>
        <p:nvGrpSpPr>
          <p:cNvPr id="3" name="Группа 6"/>
          <p:cNvGrpSpPr>
            <a:grpSpLocks/>
          </p:cNvGrpSpPr>
          <p:nvPr/>
        </p:nvGrpSpPr>
        <p:grpSpPr bwMode="auto">
          <a:xfrm>
            <a:off x="214313" y="2214563"/>
            <a:ext cx="2419350" cy="3227387"/>
            <a:chOff x="214282" y="2214554"/>
            <a:chExt cx="2419651" cy="3226852"/>
          </a:xfrm>
        </p:grpSpPr>
        <p:pic>
          <p:nvPicPr>
            <p:cNvPr id="30722" name="Picture 2" descr="http://www.aib.ru/~kam/images/biography/plehanov-georgij-valentinovich.jpg"/>
            <p:cNvPicPr>
              <a:picLocks noChangeAspect="1" noChangeArrowheads="1"/>
            </p:cNvPicPr>
            <p:nvPr/>
          </p:nvPicPr>
          <p:blipFill>
            <a:blip r:embed="rId2" cstate="print"/>
            <a:srcRect/>
            <a:stretch>
              <a:fillRect/>
            </a:stretch>
          </p:blipFill>
          <p:spPr bwMode="auto">
            <a:xfrm>
              <a:off x="214282" y="2214554"/>
              <a:ext cx="2419651" cy="2642749"/>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18443" name="TextBox 3"/>
            <p:cNvSpPr txBox="1">
              <a:spLocks noChangeArrowheads="1"/>
            </p:cNvSpPr>
            <p:nvPr/>
          </p:nvSpPr>
          <p:spPr bwMode="auto">
            <a:xfrm>
              <a:off x="428596" y="5072074"/>
              <a:ext cx="2071702" cy="369332"/>
            </a:xfrm>
            <a:prstGeom prst="rect">
              <a:avLst/>
            </a:prstGeom>
            <a:noFill/>
            <a:ln w="9525">
              <a:noFill/>
              <a:miter lim="800000"/>
              <a:headEnd/>
              <a:tailEnd/>
            </a:ln>
          </p:spPr>
          <p:txBody>
            <a:bodyPr>
              <a:spAutoFit/>
            </a:bodyPr>
            <a:lstStyle/>
            <a:p>
              <a:r>
                <a:rPr lang="ru-RU" b="1">
                  <a:cs typeface="Arial" charset="0"/>
                </a:rPr>
                <a:t>Г.В. Плеханов</a:t>
              </a:r>
            </a:p>
          </p:txBody>
        </p:sp>
      </p:grpSp>
      <p:sp>
        <p:nvSpPr>
          <p:cNvPr id="5" name="Скругленная прямоугольная выноска 4"/>
          <p:cNvSpPr/>
          <p:nvPr/>
        </p:nvSpPr>
        <p:spPr>
          <a:xfrm>
            <a:off x="3000364" y="1428736"/>
            <a:ext cx="5929354" cy="5072098"/>
          </a:xfrm>
          <a:prstGeom prst="wedgeRoundRectCallout">
            <a:avLst>
              <a:gd name="adj1" fmla="val -61210"/>
              <a:gd name="adj2" fmla="val 7157"/>
              <a:gd name="adj3" fmla="val 16667"/>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ru-RU" sz="2400" b="1" i="1" dirty="0">
                <a:solidFill>
                  <a:schemeClr val="tx1"/>
                </a:solidFill>
                <a:latin typeface="Arial" pitchFamily="34" charset="0"/>
                <a:cs typeface="Arial" pitchFamily="34" charset="0"/>
              </a:rPr>
              <a:t>И если бы ради успеха революции потребовалось временно ограничить действие того или другого демократического принципа, то перед таким ограничением преступно было бы останавливаться. …А если бы выборы (в парламент) оказались неудачными, то нам нужно было бы стараться разогнать его не через два года, а если можно, то через две недели.</a:t>
            </a:r>
            <a:r>
              <a:rPr lang="ru-RU" i="1" dirty="0">
                <a:solidFill>
                  <a:schemeClr val="tx1"/>
                </a:solidFill>
                <a:latin typeface="Arial" pitchFamily="34" charset="0"/>
                <a:cs typeface="Arial" pitchFamily="34" charset="0"/>
              </a:rPr>
              <a:t/>
            </a:r>
            <a:br>
              <a:rPr lang="ru-RU" i="1" dirty="0">
                <a:solidFill>
                  <a:schemeClr val="tx1"/>
                </a:solidFill>
                <a:latin typeface="Arial" pitchFamily="34" charset="0"/>
                <a:cs typeface="Arial" pitchFamily="34" charset="0"/>
              </a:rPr>
            </a:br>
            <a:endParaRPr lang="ru-RU" i="1" dirty="0">
              <a:solidFill>
                <a:schemeClr val="tx1"/>
              </a:solidFill>
              <a:latin typeface="Arial" pitchFamily="34" charset="0"/>
              <a:cs typeface="Arial" pitchFamily="34" charset="0"/>
            </a:endParaRPr>
          </a:p>
        </p:txBody>
      </p:sp>
      <p:sp>
        <p:nvSpPr>
          <p:cNvPr id="6" name="Скругленный прямоугольник 5"/>
          <p:cNvSpPr/>
          <p:nvPr/>
        </p:nvSpPr>
        <p:spPr>
          <a:xfrm>
            <a:off x="785786" y="142852"/>
            <a:ext cx="7286676"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2400" b="1" u="sng" dirty="0">
                <a:solidFill>
                  <a:srgbClr val="FF0000"/>
                </a:solidFill>
                <a:effectLst>
                  <a:outerShdw blurRad="38100" dist="38100" dir="2700000" algn="tl">
                    <a:srgbClr val="000000">
                      <a:alpha val="43137"/>
                    </a:srgbClr>
                  </a:outerShdw>
                </a:effectLst>
                <a:latin typeface="Arial" pitchFamily="34" charset="0"/>
              </a:rPr>
              <a:t>Можно ли согласиться с Плехановым?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2143125" y="285750"/>
            <a:ext cx="4857750"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Учредительное собрание</a:t>
            </a:r>
          </a:p>
        </p:txBody>
      </p:sp>
      <p:sp>
        <p:nvSpPr>
          <p:cNvPr id="3" name="Скругленный прямоугольник 2"/>
          <p:cNvSpPr/>
          <p:nvPr/>
        </p:nvSpPr>
        <p:spPr>
          <a:xfrm>
            <a:off x="285720" y="4929198"/>
            <a:ext cx="8572560" cy="171451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400" b="1" dirty="0">
                <a:latin typeface="Arial" pitchFamily="34" charset="0"/>
                <a:cs typeface="Arial" pitchFamily="34" charset="0"/>
              </a:rPr>
              <a:t>«Декларацию прав» принял </a:t>
            </a:r>
            <a:r>
              <a:rPr lang="en-US" sz="2400" b="1" dirty="0">
                <a:latin typeface="Arial" pitchFamily="34" charset="0"/>
                <a:cs typeface="Arial" pitchFamily="34" charset="0"/>
              </a:rPr>
              <a:t>III</a:t>
            </a:r>
            <a:r>
              <a:rPr lang="ru-RU" sz="2400" b="1" dirty="0">
                <a:latin typeface="Arial" pitchFamily="34" charset="0"/>
                <a:cs typeface="Arial" pitchFamily="34" charset="0"/>
              </a:rPr>
              <a:t> Всероссийский съезд Советов рабочих, солдатских и крестьянских депутатов. СНК с этого съезда перестал быть временным правительством.</a:t>
            </a:r>
          </a:p>
        </p:txBody>
      </p:sp>
      <p:graphicFrame>
        <p:nvGraphicFramePr>
          <p:cNvPr id="2050" name="Диаграмма 3"/>
          <p:cNvGraphicFramePr>
            <a:graphicFrameLocks/>
          </p:cNvGraphicFramePr>
          <p:nvPr/>
        </p:nvGraphicFramePr>
        <p:xfrm>
          <a:off x="1571625" y="1071563"/>
          <a:ext cx="6096000" cy="3714750"/>
        </p:xfrm>
        <a:graphic>
          <a:graphicData uri="http://schemas.openxmlformats.org/presentationml/2006/ole">
            <p:oleObj spid="_x0000_s2050" r:id="rId3" imgW="6096528" imgH="3712786" progId="Excel.Chart.8">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2143125" y="285750"/>
            <a:ext cx="4857750"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Брестский мир</a:t>
            </a:r>
          </a:p>
        </p:txBody>
      </p:sp>
      <p:sp>
        <p:nvSpPr>
          <p:cNvPr id="3" name="Скругленный прямоугольник 2"/>
          <p:cNvSpPr/>
          <p:nvPr/>
        </p:nvSpPr>
        <p:spPr>
          <a:xfrm>
            <a:off x="357158" y="1142984"/>
            <a:ext cx="4357718" cy="542928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400" b="1" dirty="0">
                <a:solidFill>
                  <a:srgbClr val="C00000"/>
                </a:solidFill>
                <a:latin typeface="Arial" pitchFamily="34" charset="0"/>
                <a:cs typeface="Arial" pitchFamily="34" charset="0"/>
              </a:rPr>
              <a:t>8 (21) ноября 1917 г. </a:t>
            </a:r>
            <a:r>
              <a:rPr lang="ru-RU" sz="2400" b="1" dirty="0">
                <a:latin typeface="Arial" pitchFamily="34" charset="0"/>
                <a:cs typeface="Arial" pitchFamily="34" charset="0"/>
              </a:rPr>
              <a:t>нарком иностранных дел </a:t>
            </a:r>
            <a:r>
              <a:rPr lang="ru-RU" sz="24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Л.Д.Троцкий </a:t>
            </a:r>
            <a:r>
              <a:rPr lang="ru-RU" sz="2400" b="1" dirty="0">
                <a:latin typeface="Arial" pitchFamily="34" charset="0"/>
                <a:cs typeface="Arial" pitchFamily="34" charset="0"/>
              </a:rPr>
              <a:t>обратился к странам Антанты с </a:t>
            </a:r>
            <a:r>
              <a:rPr lang="ru-RU" sz="2400" b="1" u="sng" dirty="0">
                <a:latin typeface="Arial" pitchFamily="34" charset="0"/>
                <a:cs typeface="Arial" pitchFamily="34" charset="0"/>
              </a:rPr>
              <a:t>нотой</a:t>
            </a:r>
            <a:r>
              <a:rPr lang="ru-RU" sz="2400" b="1" dirty="0">
                <a:latin typeface="Arial" pitchFamily="34" charset="0"/>
                <a:cs typeface="Arial" pitchFamily="34" charset="0"/>
              </a:rPr>
              <a:t>, в которой предлагал приступить к переговорам. Однако ни одна из стран не ответила на мирные предложения Советской республики. </a:t>
            </a:r>
          </a:p>
        </p:txBody>
      </p:sp>
      <p:pic>
        <p:nvPicPr>
          <p:cNvPr id="7170" name="Picture 2" descr="http://newsimg.bbc.co.uk/media/images/44177000/jpg/_44177506_trotskiy.jpg"/>
          <p:cNvPicPr>
            <a:picLocks noChangeAspect="1" noChangeArrowheads="1"/>
          </p:cNvPicPr>
          <p:nvPr/>
        </p:nvPicPr>
        <p:blipFill>
          <a:blip r:embed="rId2" cstate="print"/>
          <a:srcRect/>
          <a:stretch>
            <a:fillRect/>
          </a:stretch>
        </p:blipFill>
        <p:spPr bwMode="auto">
          <a:xfrm>
            <a:off x="5357813" y="1143000"/>
            <a:ext cx="3190875" cy="471487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19463" name="TextBox 4"/>
          <p:cNvSpPr txBox="1">
            <a:spLocks noChangeArrowheads="1"/>
          </p:cNvSpPr>
          <p:nvPr/>
        </p:nvSpPr>
        <p:spPr bwMode="auto">
          <a:xfrm>
            <a:off x="5857875" y="6072188"/>
            <a:ext cx="2428875" cy="369887"/>
          </a:xfrm>
          <a:prstGeom prst="rect">
            <a:avLst/>
          </a:prstGeom>
          <a:noFill/>
          <a:ln w="9525">
            <a:noFill/>
            <a:miter lim="800000"/>
            <a:headEnd/>
            <a:tailEnd/>
          </a:ln>
        </p:spPr>
        <p:txBody>
          <a:bodyPr>
            <a:spAutoFit/>
          </a:bodyPr>
          <a:lstStyle/>
          <a:p>
            <a:pPr algn="ctr"/>
            <a:r>
              <a:rPr lang="ru-RU" b="1">
                <a:cs typeface="Arial" charset="0"/>
              </a:rPr>
              <a:t>Л.Д. Троцкий</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2143125" y="285750"/>
            <a:ext cx="4857750"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Брестский мир</a:t>
            </a:r>
          </a:p>
        </p:txBody>
      </p:sp>
      <p:sp>
        <p:nvSpPr>
          <p:cNvPr id="3" name="Скругленный прямоугольник 2"/>
          <p:cNvSpPr/>
          <p:nvPr/>
        </p:nvSpPr>
        <p:spPr>
          <a:xfrm>
            <a:off x="285720" y="1142984"/>
            <a:ext cx="8572560" cy="171451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b="1" dirty="0">
                <a:solidFill>
                  <a:srgbClr val="000000"/>
                </a:solidFill>
                <a:latin typeface="Arial" pitchFamily="34" charset="0"/>
                <a:ea typeface="Times New Roman" pitchFamily="18" charset="0"/>
                <a:cs typeface="Arial" pitchFamily="34" charset="0"/>
              </a:rPr>
              <a:t>14 ноября германское командование ответило согласием начать </a:t>
            </a:r>
            <a:r>
              <a:rPr lang="ru-RU" sz="2400" b="1" u="sng" dirty="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сепаратные переговоры </a:t>
            </a:r>
            <a:r>
              <a:rPr lang="ru-RU" sz="2400" b="1" dirty="0">
                <a:solidFill>
                  <a:srgbClr val="000000"/>
                </a:solidFill>
                <a:latin typeface="Arial" pitchFamily="34" charset="0"/>
                <a:ea typeface="Times New Roman" pitchFamily="18" charset="0"/>
                <a:cs typeface="Arial" pitchFamily="34" charset="0"/>
              </a:rPr>
              <a:t>с представителями Советской республики с целью заключения мира.</a:t>
            </a:r>
            <a:endParaRPr lang="ru-RU" sz="4800" b="1" dirty="0">
              <a:solidFill>
                <a:schemeClr val="tx1"/>
              </a:solidFill>
              <a:latin typeface="Arial" pitchFamily="34" charset="0"/>
              <a:cs typeface="Arial" pitchFamily="34" charset="0"/>
            </a:endParaRPr>
          </a:p>
        </p:txBody>
      </p:sp>
      <p:pic>
        <p:nvPicPr>
          <p:cNvPr id="6147" name="Picture 3" descr="http://his.1september.ru/2009/05/40-1.jpg"/>
          <p:cNvPicPr>
            <a:picLocks noChangeAspect="1" noChangeArrowheads="1"/>
          </p:cNvPicPr>
          <p:nvPr/>
        </p:nvPicPr>
        <p:blipFill>
          <a:blip r:embed="rId2" cstate="print"/>
          <a:srcRect/>
          <a:stretch>
            <a:fillRect/>
          </a:stretch>
        </p:blipFill>
        <p:spPr bwMode="auto">
          <a:xfrm>
            <a:off x="4643438" y="3000375"/>
            <a:ext cx="4059237" cy="278606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20487" name="Прямоугольник 5"/>
          <p:cNvSpPr>
            <a:spLocks noChangeArrowheads="1"/>
          </p:cNvSpPr>
          <p:nvPr/>
        </p:nvSpPr>
        <p:spPr bwMode="auto">
          <a:xfrm>
            <a:off x="4429125" y="5929313"/>
            <a:ext cx="4572000" cy="646112"/>
          </a:xfrm>
          <a:prstGeom prst="rect">
            <a:avLst/>
          </a:prstGeom>
          <a:noFill/>
          <a:ln w="9525">
            <a:noFill/>
            <a:miter lim="800000"/>
            <a:headEnd/>
            <a:tailEnd/>
          </a:ln>
        </p:spPr>
        <p:txBody>
          <a:bodyPr>
            <a:spAutoFit/>
          </a:bodyPr>
          <a:lstStyle/>
          <a:p>
            <a:pPr algn="ctr"/>
            <a:r>
              <a:rPr lang="ru-RU" b="1">
                <a:cs typeface="Arial" charset="0"/>
              </a:rPr>
              <a:t>На вокзале в Брест-Литовске. Январь 1918 г. </a:t>
            </a:r>
          </a:p>
        </p:txBody>
      </p:sp>
      <p:grpSp>
        <p:nvGrpSpPr>
          <p:cNvPr id="4" name="Группа 8"/>
          <p:cNvGrpSpPr>
            <a:grpSpLocks/>
          </p:cNvGrpSpPr>
          <p:nvPr/>
        </p:nvGrpSpPr>
        <p:grpSpPr bwMode="auto">
          <a:xfrm>
            <a:off x="142875" y="3000375"/>
            <a:ext cx="4143375" cy="3643313"/>
            <a:chOff x="142844" y="3000372"/>
            <a:chExt cx="4143404" cy="3643338"/>
          </a:xfrm>
        </p:grpSpPr>
        <p:sp>
          <p:nvSpPr>
            <p:cNvPr id="7" name="Скругленный прямоугольник 6"/>
            <p:cNvSpPr/>
            <p:nvPr/>
          </p:nvSpPr>
          <p:spPr>
            <a:xfrm>
              <a:off x="142844" y="3000372"/>
              <a:ext cx="4143404" cy="364333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2400" b="1" i="1" u="sng" dirty="0">
                  <a:solidFill>
                    <a:srgbClr val="FF0000"/>
                  </a:solidFill>
                  <a:effectLst>
                    <a:outerShdw blurRad="38100" dist="38100" dir="2700000" algn="tl">
                      <a:srgbClr val="000000">
                        <a:alpha val="43137"/>
                      </a:srgbClr>
                    </a:outerShdw>
                  </a:effectLst>
                  <a:latin typeface="Arial" pitchFamily="34" charset="0"/>
                  <a:cs typeface="Arial" pitchFamily="34" charset="0"/>
                </a:rPr>
                <a:t>Сепаратный мир</a:t>
              </a:r>
              <a:r>
                <a:rPr lang="ru-RU" sz="24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ru-RU" sz="2400" b="1" dirty="0">
                  <a:latin typeface="Arial" pitchFamily="34" charset="0"/>
                  <a:cs typeface="Arial" pitchFamily="34" charset="0"/>
                </a:rPr>
                <a:t>— мирный договор или перемирие, заключённые с противником одним из государств, входящих в коалицию стран, ведущих войну, без ведома или согласия своих союзников.</a:t>
              </a:r>
              <a:endParaRPr lang="ru-RU" sz="2400" b="1" u="sng"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20492" name="Picture 10"/>
            <p:cNvPicPr>
              <a:picLocks noChangeAspect="1" noChangeArrowheads="1"/>
            </p:cNvPicPr>
            <p:nvPr/>
          </p:nvPicPr>
          <p:blipFill>
            <a:blip r:embed="rId3" cstate="print"/>
            <a:srcRect/>
            <a:stretch>
              <a:fillRect/>
            </a:stretch>
          </p:blipFill>
          <p:spPr bwMode="auto">
            <a:xfrm>
              <a:off x="428596" y="3786190"/>
              <a:ext cx="593842" cy="62108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2143125" y="285750"/>
            <a:ext cx="4857750"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Брестский мир</a:t>
            </a:r>
          </a:p>
        </p:txBody>
      </p:sp>
      <p:sp>
        <p:nvSpPr>
          <p:cNvPr id="3" name="Скругленный прямоугольник 2"/>
          <p:cNvSpPr/>
          <p:nvPr/>
        </p:nvSpPr>
        <p:spPr>
          <a:xfrm>
            <a:off x="1857356" y="1071546"/>
            <a:ext cx="7000924" cy="142876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400" b="1" u="sng" dirty="0">
                <a:solidFill>
                  <a:srgbClr val="C00000"/>
                </a:solidFill>
                <a:latin typeface="Arial" pitchFamily="34" charset="0"/>
                <a:cs typeface="Arial" pitchFamily="34" charset="0"/>
              </a:rPr>
              <a:t>20 ноября — 24 ноября 1917 г.</a:t>
            </a:r>
            <a:r>
              <a:rPr lang="ru-RU" sz="2400" b="1" dirty="0">
                <a:latin typeface="Arial" pitchFamily="34" charset="0"/>
                <a:cs typeface="Arial" pitchFamily="34" charset="0"/>
              </a:rPr>
              <a:t> — советская делегация в городе </a:t>
            </a:r>
            <a:r>
              <a:rPr lang="ru-RU" sz="2400" b="1" u="sng" dirty="0" err="1">
                <a:solidFill>
                  <a:srgbClr val="FF0000"/>
                </a:solidFill>
                <a:effectLst>
                  <a:outerShdw blurRad="38100" dist="38100" dir="2700000" algn="tl">
                    <a:srgbClr val="000000">
                      <a:alpha val="43137"/>
                    </a:srgbClr>
                  </a:outerShdw>
                </a:effectLst>
                <a:latin typeface="Arial" pitchFamily="34" charset="0"/>
                <a:cs typeface="Arial" pitchFamily="34" charset="0"/>
              </a:rPr>
              <a:t>Брест-Литовске</a:t>
            </a:r>
            <a:r>
              <a:rPr lang="ru-RU" sz="24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ru-RU" sz="2400" b="1" dirty="0">
                <a:latin typeface="Arial" pitchFamily="34" charset="0"/>
                <a:cs typeface="Arial" pitchFamily="34" charset="0"/>
              </a:rPr>
              <a:t>подписала соглашение о перемирии м Германией. </a:t>
            </a:r>
          </a:p>
        </p:txBody>
      </p:sp>
      <p:sp>
        <p:nvSpPr>
          <p:cNvPr id="4" name="Прямоугольник 3"/>
          <p:cNvSpPr/>
          <p:nvPr/>
        </p:nvSpPr>
        <p:spPr>
          <a:xfrm>
            <a:off x="-214346" y="1428736"/>
            <a:ext cx="2714644"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I  </a:t>
            </a:r>
            <a:r>
              <a:rPr lang="ru-RU" sz="2800" b="1"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этап</a:t>
            </a:r>
          </a:p>
        </p:txBody>
      </p:sp>
      <p:sp>
        <p:nvSpPr>
          <p:cNvPr id="5" name="Прямоугольник 4"/>
          <p:cNvSpPr/>
          <p:nvPr/>
        </p:nvSpPr>
        <p:spPr>
          <a:xfrm>
            <a:off x="214282" y="3143248"/>
            <a:ext cx="1928826"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II  </a:t>
            </a:r>
            <a:r>
              <a:rPr lang="ru-RU" sz="2800" b="1"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этап</a:t>
            </a:r>
          </a:p>
        </p:txBody>
      </p:sp>
      <p:sp>
        <p:nvSpPr>
          <p:cNvPr id="8" name="Скругленный прямоугольник 7"/>
          <p:cNvSpPr/>
          <p:nvPr/>
        </p:nvSpPr>
        <p:spPr>
          <a:xfrm>
            <a:off x="1857356" y="2857496"/>
            <a:ext cx="7000924" cy="285752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ru-RU" sz="2400" b="1" u="sng" dirty="0">
                <a:solidFill>
                  <a:srgbClr val="C00000"/>
                </a:solidFill>
                <a:latin typeface="Arial" pitchFamily="34" charset="0"/>
                <a:ea typeface="Times New Roman" pitchFamily="18" charset="0"/>
                <a:cs typeface="Arial" pitchFamily="34" charset="0"/>
              </a:rPr>
              <a:t>12 декабря — 15 декабря 1917 г. </a:t>
            </a:r>
            <a:r>
              <a:rPr lang="ru-RU" sz="2400" b="1" dirty="0">
                <a:solidFill>
                  <a:srgbClr val="000000"/>
                </a:solidFill>
                <a:latin typeface="Arial" pitchFamily="34" charset="0"/>
                <a:ea typeface="Times New Roman" pitchFamily="18" charset="0"/>
                <a:cs typeface="Arial" pitchFamily="34" charset="0"/>
              </a:rPr>
              <a:t>— начало обсуждения условий заключения мирного договора. Германия в </a:t>
            </a:r>
            <a:r>
              <a:rPr lang="ru-RU" sz="2400" b="1" u="sng" dirty="0">
                <a:solidFill>
                  <a:srgbClr val="000000"/>
                </a:solidFill>
                <a:latin typeface="Arial" pitchFamily="34" charset="0"/>
                <a:ea typeface="Times New Roman" pitchFamily="18" charset="0"/>
                <a:cs typeface="Arial" pitchFamily="34" charset="0"/>
              </a:rPr>
              <a:t>ультимативной </a:t>
            </a:r>
            <a:r>
              <a:rPr lang="ru-RU" sz="2400" b="1" dirty="0">
                <a:solidFill>
                  <a:srgbClr val="000000"/>
                </a:solidFill>
                <a:latin typeface="Arial" pitchFamily="34" charset="0"/>
                <a:ea typeface="Times New Roman" pitchFamily="18" charset="0"/>
                <a:cs typeface="Arial" pitchFamily="34" charset="0"/>
              </a:rPr>
              <a:t>форме заявила о своём желании оставить за собой </a:t>
            </a:r>
            <a:r>
              <a:rPr lang="ru-RU" sz="2400" b="1" u="sng" dirty="0">
                <a:solidFill>
                  <a:srgbClr val="000000"/>
                </a:solidFill>
                <a:latin typeface="Arial" pitchFamily="34" charset="0"/>
                <a:ea typeface="Times New Roman" pitchFamily="18" charset="0"/>
                <a:cs typeface="Arial" pitchFamily="34" charset="0"/>
              </a:rPr>
              <a:t>оккупированные территории России</a:t>
            </a:r>
            <a:r>
              <a:rPr lang="ru-RU" sz="2400" b="1" dirty="0">
                <a:solidFill>
                  <a:srgbClr val="000000"/>
                </a:solidFill>
                <a:latin typeface="Arial" pitchFamily="34" charset="0"/>
                <a:ea typeface="Times New Roman" pitchFamily="18" charset="0"/>
                <a:cs typeface="Arial" pitchFamily="34" charset="0"/>
              </a:rPr>
              <a:t>. Советская делегация на это пойти не могла и 15 декабря покинула Брест.</a:t>
            </a:r>
            <a:endParaRPr lang="ru-RU" sz="4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438" y="500063"/>
            <a:ext cx="7143750" cy="5324475"/>
          </a:xfrm>
          <a:prstGeom prst="rect">
            <a:avLst/>
          </a:prstGeom>
          <a:noFill/>
        </p:spPr>
        <p:txBody>
          <a:bodyPr>
            <a:spAutoFit/>
          </a:bodyPr>
          <a:lstStyle/>
          <a:p>
            <a:pPr algn="ctr" fontAlgn="auto">
              <a:spcBef>
                <a:spcPts val="0"/>
              </a:spcBef>
              <a:spcAft>
                <a:spcPts val="0"/>
              </a:spcAft>
              <a:defRPr/>
            </a:pPr>
            <a:r>
              <a:rPr lang="ru-RU" sz="2800" b="1" u="sng" dirty="0">
                <a:solidFill>
                  <a:schemeClr val="accent2">
                    <a:lumMod val="50000"/>
                  </a:schemeClr>
                </a:solidFill>
                <a:effectLst>
                  <a:outerShdw blurRad="38100" dist="38100" dir="2700000" algn="tl">
                    <a:srgbClr val="000000">
                      <a:alpha val="43137"/>
                    </a:srgbClr>
                  </a:outerShdw>
                </a:effectLst>
                <a:latin typeface="+mn-lt"/>
              </a:rPr>
              <a:t>План урока</a:t>
            </a:r>
          </a:p>
          <a:p>
            <a:pPr fontAlgn="auto">
              <a:spcBef>
                <a:spcPts val="0"/>
              </a:spcBef>
              <a:spcAft>
                <a:spcPts val="0"/>
              </a:spcAft>
              <a:buFont typeface="Wingdings" pitchFamily="2" charset="2"/>
              <a:buChar char="Ø"/>
              <a:defRPr/>
            </a:pPr>
            <a:r>
              <a:rPr lang="ru-RU" sz="2400" b="1" dirty="0">
                <a:latin typeface="Arial" pitchFamily="34" charset="0"/>
                <a:cs typeface="Arial" pitchFamily="34" charset="0"/>
              </a:rPr>
              <a:t>Создание новых органов власти</a:t>
            </a:r>
          </a:p>
          <a:p>
            <a:pPr fontAlgn="auto">
              <a:spcBef>
                <a:spcPts val="0"/>
              </a:spcBef>
              <a:spcAft>
                <a:spcPts val="0"/>
              </a:spcAft>
              <a:buFont typeface="Wingdings" pitchFamily="2" charset="2"/>
              <a:buChar char="Ø"/>
              <a:defRPr/>
            </a:pPr>
            <a:r>
              <a:rPr lang="ru-RU" sz="2400" b="1" dirty="0">
                <a:latin typeface="Arial" pitchFamily="34" charset="0"/>
                <a:cs typeface="Arial" pitchFamily="34" charset="0"/>
              </a:rPr>
              <a:t>Уничтожение национального и сословного неравенства</a:t>
            </a:r>
          </a:p>
          <a:p>
            <a:pPr fontAlgn="auto">
              <a:spcBef>
                <a:spcPts val="0"/>
              </a:spcBef>
              <a:spcAft>
                <a:spcPts val="0"/>
              </a:spcAft>
              <a:buFont typeface="Wingdings" pitchFamily="2" charset="2"/>
              <a:buChar char="Ø"/>
              <a:defRPr/>
            </a:pPr>
            <a:r>
              <a:rPr lang="ru-RU" sz="2400" b="1" dirty="0">
                <a:latin typeface="Arial" pitchFamily="34" charset="0"/>
                <a:cs typeface="Arial" pitchFamily="34" charset="0"/>
              </a:rPr>
              <a:t>Судьба Учредительного собрания</a:t>
            </a:r>
          </a:p>
          <a:p>
            <a:pPr fontAlgn="auto">
              <a:spcBef>
                <a:spcPts val="0"/>
              </a:spcBef>
              <a:spcAft>
                <a:spcPts val="0"/>
              </a:spcAft>
              <a:buFont typeface="Wingdings" pitchFamily="2" charset="2"/>
              <a:buChar char="Ø"/>
              <a:defRPr/>
            </a:pPr>
            <a:r>
              <a:rPr lang="en-US" sz="2400" b="1" dirty="0">
                <a:latin typeface="Arial" pitchFamily="34" charset="0"/>
                <a:cs typeface="Arial" pitchFamily="34" charset="0"/>
              </a:rPr>
              <a:t>III</a:t>
            </a:r>
            <a:r>
              <a:rPr lang="ru-RU" sz="2400" b="1" dirty="0">
                <a:latin typeface="Arial" pitchFamily="34" charset="0"/>
                <a:cs typeface="Arial" pitchFamily="34" charset="0"/>
              </a:rPr>
              <a:t> съезд Советов</a:t>
            </a:r>
          </a:p>
          <a:p>
            <a:pPr fontAlgn="auto">
              <a:spcBef>
                <a:spcPts val="0"/>
              </a:spcBef>
              <a:spcAft>
                <a:spcPts val="0"/>
              </a:spcAft>
              <a:buFont typeface="Wingdings" pitchFamily="2" charset="2"/>
              <a:buChar char="Ø"/>
              <a:defRPr/>
            </a:pPr>
            <a:r>
              <a:rPr lang="ru-RU" sz="2400" b="1" dirty="0">
                <a:latin typeface="Arial" pitchFamily="34" charset="0"/>
                <a:cs typeface="Arial" pitchFamily="34" charset="0"/>
              </a:rPr>
              <a:t>Брестский мир</a:t>
            </a:r>
          </a:p>
          <a:p>
            <a:pPr fontAlgn="auto">
              <a:spcBef>
                <a:spcPts val="0"/>
              </a:spcBef>
              <a:spcAft>
                <a:spcPts val="0"/>
              </a:spcAft>
              <a:buFont typeface="Wingdings" pitchFamily="2" charset="2"/>
              <a:buChar char="Ø"/>
              <a:defRPr/>
            </a:pPr>
            <a:r>
              <a:rPr lang="ru-RU" sz="2400" b="1" dirty="0">
                <a:latin typeface="Arial" pitchFamily="34" charset="0"/>
                <a:cs typeface="Arial" pitchFamily="34" charset="0"/>
              </a:rPr>
              <a:t>Распад коалиционного советского правительства</a:t>
            </a:r>
          </a:p>
          <a:p>
            <a:pPr fontAlgn="auto">
              <a:spcBef>
                <a:spcPts val="0"/>
              </a:spcBef>
              <a:spcAft>
                <a:spcPts val="0"/>
              </a:spcAft>
              <a:buFont typeface="Wingdings" pitchFamily="2" charset="2"/>
              <a:buChar char="Ø"/>
              <a:defRPr/>
            </a:pPr>
            <a:r>
              <a:rPr lang="ru-RU" sz="2400" b="1" dirty="0">
                <a:latin typeface="Arial" pitchFamily="34" charset="0"/>
                <a:cs typeface="Arial" pitchFamily="34" charset="0"/>
              </a:rPr>
              <a:t>Аграрная политика. Продовольственная диктатура</a:t>
            </a:r>
          </a:p>
          <a:p>
            <a:pPr fontAlgn="auto">
              <a:spcBef>
                <a:spcPts val="0"/>
              </a:spcBef>
              <a:spcAft>
                <a:spcPts val="0"/>
              </a:spcAft>
              <a:buFont typeface="Wingdings" pitchFamily="2" charset="2"/>
              <a:buChar char="Ø"/>
              <a:defRPr/>
            </a:pPr>
            <a:r>
              <a:rPr lang="ru-RU" sz="2400" b="1" dirty="0">
                <a:latin typeface="Arial" pitchFamily="34" charset="0"/>
                <a:cs typeface="Arial" pitchFamily="34" charset="0"/>
              </a:rPr>
              <a:t>Выступление левых эсеров</a:t>
            </a:r>
          </a:p>
          <a:p>
            <a:pPr fontAlgn="auto">
              <a:spcBef>
                <a:spcPts val="0"/>
              </a:spcBef>
              <a:spcAft>
                <a:spcPts val="0"/>
              </a:spcAft>
              <a:buFont typeface="Wingdings" pitchFamily="2" charset="2"/>
              <a:buChar char="Ø"/>
              <a:defRPr/>
            </a:pPr>
            <a:r>
              <a:rPr lang="ru-RU" sz="2400" b="1" dirty="0">
                <a:latin typeface="Arial" pitchFamily="34" charset="0"/>
                <a:cs typeface="Arial" pitchFamily="34" charset="0"/>
              </a:rPr>
              <a:t>Конституция 1918 г.</a:t>
            </a:r>
          </a:p>
          <a:p>
            <a:pPr algn="ctr" fontAlgn="auto">
              <a:spcBef>
                <a:spcPts val="0"/>
              </a:spcBef>
              <a:spcAft>
                <a:spcPts val="0"/>
              </a:spcAft>
              <a:buFont typeface="Wingdings" pitchFamily="2" charset="2"/>
              <a:buChar char="Ø"/>
              <a:defRPr/>
            </a:pPr>
            <a:endParaRPr lang="ru-RU"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3643313" y="214313"/>
            <a:ext cx="4857750"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Брестский мир</a:t>
            </a:r>
          </a:p>
        </p:txBody>
      </p:sp>
      <p:sp>
        <p:nvSpPr>
          <p:cNvPr id="6" name="Скругленный прямоугольник 5"/>
          <p:cNvSpPr/>
          <p:nvPr/>
        </p:nvSpPr>
        <p:spPr>
          <a:xfrm>
            <a:off x="214282" y="1000108"/>
            <a:ext cx="5214974" cy="564357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b="1" u="sng" dirty="0">
                <a:solidFill>
                  <a:srgbClr val="C00000"/>
                </a:solidFill>
                <a:latin typeface="Arial" pitchFamily="34" charset="0"/>
                <a:ea typeface="Times New Roman" pitchFamily="18" charset="0"/>
                <a:cs typeface="Arial" pitchFamily="34" charset="0"/>
              </a:rPr>
              <a:t>27 декабря 1917 г. — 5 января 1918 г. </a:t>
            </a:r>
            <a:r>
              <a:rPr lang="ru-RU" sz="2400" b="1" dirty="0">
                <a:solidFill>
                  <a:srgbClr val="000000"/>
                </a:solidFill>
                <a:latin typeface="Arial" pitchFamily="34" charset="0"/>
                <a:ea typeface="Times New Roman" pitchFamily="18" charset="0"/>
                <a:cs typeface="Arial" pitchFamily="34" charset="0"/>
              </a:rPr>
              <a:t>— новый состав советской делегации возглавил </a:t>
            </a:r>
            <a:r>
              <a:rPr lang="ru-RU" sz="2400" b="1" u="sng" dirty="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Л.Д.Троцкий.</a:t>
            </a:r>
            <a:r>
              <a:rPr lang="ru-RU" sz="2400" b="1" dirty="0">
                <a:solidFill>
                  <a:srgbClr val="000000"/>
                </a:solidFill>
                <a:latin typeface="Arial" pitchFamily="34" charset="0"/>
                <a:ea typeface="Times New Roman" pitchFamily="18" charset="0"/>
                <a:cs typeface="Arial" pitchFamily="34" charset="0"/>
              </a:rPr>
              <a:t> Однако он не принимал условий Германии и затягивал переговоры. 5 января представители германской делегации вновь подтвердили свои претензии на территорию </a:t>
            </a:r>
            <a:r>
              <a:rPr lang="ru-RU" sz="2400" b="1" u="sng" dirty="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Польши, Литвы, части Эстонии, Латвии и Белоруссии</a:t>
            </a:r>
            <a:r>
              <a:rPr lang="ru-RU" sz="2400" b="1" dirty="0">
                <a:solidFill>
                  <a:srgbClr val="000000"/>
                </a:solidFill>
                <a:latin typeface="Arial" pitchFamily="34" charset="0"/>
                <a:ea typeface="Times New Roman" pitchFamily="18" charset="0"/>
                <a:cs typeface="Arial" pitchFamily="34" charset="0"/>
              </a:rPr>
              <a:t>, после чего Троцкий срочно возвратился в Петроград.</a:t>
            </a:r>
            <a:endParaRPr lang="ru-RU" sz="4800" b="1" dirty="0">
              <a:solidFill>
                <a:schemeClr val="tx1"/>
              </a:solidFill>
              <a:latin typeface="Arial" pitchFamily="34" charset="0"/>
              <a:cs typeface="Arial" pitchFamily="34" charset="0"/>
            </a:endParaRPr>
          </a:p>
        </p:txBody>
      </p:sp>
      <p:sp>
        <p:nvSpPr>
          <p:cNvPr id="7" name="Прямоугольник 6"/>
          <p:cNvSpPr/>
          <p:nvPr/>
        </p:nvSpPr>
        <p:spPr>
          <a:xfrm>
            <a:off x="1071538" y="357166"/>
            <a:ext cx="2071702"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III  </a:t>
            </a:r>
            <a:r>
              <a:rPr lang="ru-RU" sz="2800" b="1"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этап</a:t>
            </a:r>
          </a:p>
        </p:txBody>
      </p:sp>
      <p:pic>
        <p:nvPicPr>
          <p:cNvPr id="4099" name="Picture 3" descr="http://upload.wikimedia.org/wikipedia/commons/thumb/1/11/Земли_захваченные_после_Брестского_мира.svg/300px-Земли_захваченные_после_Брестского_мира.svg.png"/>
          <p:cNvPicPr>
            <a:picLocks noChangeAspect="1" noChangeArrowheads="1"/>
          </p:cNvPicPr>
          <p:nvPr/>
        </p:nvPicPr>
        <p:blipFill>
          <a:blip r:embed="rId2" cstate="print"/>
          <a:srcRect/>
          <a:stretch>
            <a:fillRect/>
          </a:stretch>
        </p:blipFill>
        <p:spPr bwMode="auto">
          <a:xfrm>
            <a:off x="5643563" y="1143000"/>
            <a:ext cx="3357562" cy="521493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2143125" y="285750"/>
            <a:ext cx="4857750"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Брестский мир</a:t>
            </a:r>
          </a:p>
        </p:txBody>
      </p:sp>
      <p:grpSp>
        <p:nvGrpSpPr>
          <p:cNvPr id="3" name="Группа 9"/>
          <p:cNvGrpSpPr>
            <a:grpSpLocks/>
          </p:cNvGrpSpPr>
          <p:nvPr/>
        </p:nvGrpSpPr>
        <p:grpSpPr bwMode="auto">
          <a:xfrm>
            <a:off x="428625" y="1214438"/>
            <a:ext cx="1428750" cy="1941512"/>
            <a:chOff x="428596" y="1285860"/>
            <a:chExt cx="1428760" cy="1940968"/>
          </a:xfrm>
        </p:grpSpPr>
        <p:pic>
          <p:nvPicPr>
            <p:cNvPr id="3078" name="Picture 6" descr="http://vivovoco.rsl.ru/VV/PAPERS/VLADLEN/LENIN01.JPG"/>
            <p:cNvPicPr>
              <a:picLocks noChangeAspect="1" noChangeArrowheads="1"/>
            </p:cNvPicPr>
            <p:nvPr/>
          </p:nvPicPr>
          <p:blipFill>
            <a:blip r:embed="rId2" cstate="print"/>
            <a:srcRect/>
            <a:stretch>
              <a:fillRect/>
            </a:stretch>
          </p:blipFill>
          <p:spPr bwMode="auto">
            <a:xfrm>
              <a:off x="500035" y="1285860"/>
              <a:ext cx="1285884" cy="159816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23575" name="TextBox 6"/>
            <p:cNvSpPr txBox="1">
              <a:spLocks noChangeArrowheads="1"/>
            </p:cNvSpPr>
            <p:nvPr/>
          </p:nvSpPr>
          <p:spPr bwMode="auto">
            <a:xfrm>
              <a:off x="428596" y="2857496"/>
              <a:ext cx="1428760" cy="369332"/>
            </a:xfrm>
            <a:prstGeom prst="rect">
              <a:avLst/>
            </a:prstGeom>
            <a:noFill/>
            <a:ln w="9525">
              <a:solidFill>
                <a:schemeClr val="accent1"/>
              </a:solidFill>
              <a:miter lim="800000"/>
              <a:headEnd/>
              <a:tailEnd/>
            </a:ln>
          </p:spPr>
          <p:txBody>
            <a:bodyPr>
              <a:spAutoFit/>
            </a:bodyPr>
            <a:lstStyle/>
            <a:p>
              <a:pPr algn="ctr"/>
              <a:r>
                <a:rPr lang="ru-RU" b="1">
                  <a:cs typeface="Arial" charset="0"/>
                </a:rPr>
                <a:t>В.И. Ленин</a:t>
              </a:r>
            </a:p>
          </p:txBody>
        </p:sp>
      </p:grpSp>
      <p:grpSp>
        <p:nvGrpSpPr>
          <p:cNvPr id="4" name="Группа 11"/>
          <p:cNvGrpSpPr>
            <a:grpSpLocks/>
          </p:cNvGrpSpPr>
          <p:nvPr/>
        </p:nvGrpSpPr>
        <p:grpSpPr bwMode="auto">
          <a:xfrm>
            <a:off x="357188" y="4643438"/>
            <a:ext cx="1857375" cy="2012950"/>
            <a:chOff x="571472" y="4000504"/>
            <a:chExt cx="1857388" cy="2012406"/>
          </a:xfrm>
        </p:grpSpPr>
        <p:pic>
          <p:nvPicPr>
            <p:cNvPr id="3076" name="Picture 4" descr="http://www.komintern-online.com/images/trotsky.jpg"/>
            <p:cNvPicPr>
              <a:picLocks noChangeAspect="1" noChangeArrowheads="1"/>
            </p:cNvPicPr>
            <p:nvPr/>
          </p:nvPicPr>
          <p:blipFill>
            <a:blip r:embed="rId3" cstate="print"/>
            <a:srcRect/>
            <a:stretch>
              <a:fillRect/>
            </a:stretch>
          </p:blipFill>
          <p:spPr bwMode="auto">
            <a:xfrm>
              <a:off x="857224" y="4000504"/>
              <a:ext cx="1285884" cy="166166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23573" name="TextBox 7"/>
            <p:cNvSpPr txBox="1">
              <a:spLocks noChangeArrowheads="1"/>
            </p:cNvSpPr>
            <p:nvPr/>
          </p:nvSpPr>
          <p:spPr bwMode="auto">
            <a:xfrm>
              <a:off x="571472" y="5643578"/>
              <a:ext cx="1857388" cy="369332"/>
            </a:xfrm>
            <a:prstGeom prst="rect">
              <a:avLst/>
            </a:prstGeom>
            <a:noFill/>
            <a:ln w="9525">
              <a:solidFill>
                <a:schemeClr val="accent1"/>
              </a:solidFill>
              <a:miter lim="800000"/>
              <a:headEnd/>
              <a:tailEnd/>
            </a:ln>
          </p:spPr>
          <p:txBody>
            <a:bodyPr>
              <a:spAutoFit/>
            </a:bodyPr>
            <a:lstStyle/>
            <a:p>
              <a:pPr algn="ctr"/>
              <a:r>
                <a:rPr lang="ru-RU" b="1">
                  <a:cs typeface="Arial" charset="0"/>
                </a:rPr>
                <a:t>Л.Д. Троцкий</a:t>
              </a:r>
            </a:p>
          </p:txBody>
        </p:sp>
      </p:grpSp>
      <p:grpSp>
        <p:nvGrpSpPr>
          <p:cNvPr id="5" name="Группа 10"/>
          <p:cNvGrpSpPr>
            <a:grpSpLocks/>
          </p:cNvGrpSpPr>
          <p:nvPr/>
        </p:nvGrpSpPr>
        <p:grpSpPr bwMode="auto">
          <a:xfrm>
            <a:off x="6858000" y="2928938"/>
            <a:ext cx="1785938" cy="2012950"/>
            <a:chOff x="6643702" y="2143116"/>
            <a:chExt cx="1785950" cy="2012406"/>
          </a:xfrm>
        </p:grpSpPr>
        <p:pic>
          <p:nvPicPr>
            <p:cNvPr id="3074" name="Picture 2" descr="http://www.lechaim.ru/ARHIV/142/sarnov.files/image007.jpg"/>
            <p:cNvPicPr>
              <a:picLocks noChangeAspect="1" noChangeArrowheads="1"/>
            </p:cNvPicPr>
            <p:nvPr/>
          </p:nvPicPr>
          <p:blipFill>
            <a:blip r:embed="rId4" cstate="print"/>
            <a:srcRect/>
            <a:stretch>
              <a:fillRect/>
            </a:stretch>
          </p:blipFill>
          <p:spPr bwMode="auto">
            <a:xfrm>
              <a:off x="6858016" y="2143116"/>
              <a:ext cx="1285884" cy="164261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23571" name="TextBox 8"/>
            <p:cNvSpPr txBox="1">
              <a:spLocks noChangeArrowheads="1"/>
            </p:cNvSpPr>
            <p:nvPr/>
          </p:nvSpPr>
          <p:spPr bwMode="auto">
            <a:xfrm>
              <a:off x="6643702" y="3786190"/>
              <a:ext cx="1785950" cy="369332"/>
            </a:xfrm>
            <a:prstGeom prst="rect">
              <a:avLst/>
            </a:prstGeom>
            <a:noFill/>
            <a:ln w="9525">
              <a:solidFill>
                <a:schemeClr val="accent1"/>
              </a:solidFill>
              <a:miter lim="800000"/>
              <a:headEnd/>
              <a:tailEnd/>
            </a:ln>
          </p:spPr>
          <p:txBody>
            <a:bodyPr>
              <a:spAutoFit/>
            </a:bodyPr>
            <a:lstStyle/>
            <a:p>
              <a:pPr algn="ctr"/>
              <a:r>
                <a:rPr lang="ru-RU" b="1">
                  <a:cs typeface="Arial" charset="0"/>
                </a:rPr>
                <a:t>Н.И. Бухарин</a:t>
              </a:r>
            </a:p>
          </p:txBody>
        </p:sp>
      </p:grpSp>
      <p:sp>
        <p:nvSpPr>
          <p:cNvPr id="13" name="Скругленная прямоугольная выноска 12"/>
          <p:cNvSpPr/>
          <p:nvPr/>
        </p:nvSpPr>
        <p:spPr>
          <a:xfrm>
            <a:off x="2285984" y="1357298"/>
            <a:ext cx="5357850" cy="714380"/>
          </a:xfrm>
          <a:prstGeom prst="wedgeRoundRectCallout">
            <a:avLst>
              <a:gd name="adj1" fmla="val -61210"/>
              <a:gd name="adj2" fmla="val 7157"/>
              <a:gd name="adj3" fmla="val 16667"/>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ru-RU" sz="2800" b="1" i="1" dirty="0">
                <a:solidFill>
                  <a:schemeClr val="tx1"/>
                </a:solidFill>
                <a:latin typeface="Arial" pitchFamily="34" charset="0"/>
                <a:cs typeface="Arial" pitchFamily="34" charset="0"/>
              </a:rPr>
              <a:t>«Мир любой ценой»</a:t>
            </a:r>
          </a:p>
        </p:txBody>
      </p:sp>
      <p:sp>
        <p:nvSpPr>
          <p:cNvPr id="14" name="Скругленная прямоугольная выноска 13"/>
          <p:cNvSpPr/>
          <p:nvPr/>
        </p:nvSpPr>
        <p:spPr>
          <a:xfrm>
            <a:off x="1357290" y="3286124"/>
            <a:ext cx="5357850" cy="1071570"/>
          </a:xfrm>
          <a:prstGeom prst="wedgeRoundRectCallout">
            <a:avLst>
              <a:gd name="adj1" fmla="val 57007"/>
              <a:gd name="adj2" fmla="val 36815"/>
              <a:gd name="adj3" fmla="val 16667"/>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ru-RU" sz="2800" b="1" i="1" dirty="0">
                <a:solidFill>
                  <a:schemeClr val="tx1"/>
                </a:solidFill>
                <a:latin typeface="Arial" pitchFamily="34" charset="0"/>
                <a:cs typeface="Arial" pitchFamily="34" charset="0"/>
              </a:rPr>
              <a:t> “Революционная война и мировая революция”.</a:t>
            </a:r>
          </a:p>
        </p:txBody>
      </p:sp>
      <p:sp>
        <p:nvSpPr>
          <p:cNvPr id="15" name="Скругленная прямоугольная выноска 14"/>
          <p:cNvSpPr/>
          <p:nvPr/>
        </p:nvSpPr>
        <p:spPr>
          <a:xfrm>
            <a:off x="2571736" y="5286388"/>
            <a:ext cx="5357850" cy="714380"/>
          </a:xfrm>
          <a:prstGeom prst="wedgeRoundRectCallout">
            <a:avLst>
              <a:gd name="adj1" fmla="val -61210"/>
              <a:gd name="adj2" fmla="val 7157"/>
              <a:gd name="adj3" fmla="val 16667"/>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ru-RU" sz="2800" b="1" i="1" dirty="0">
                <a:solidFill>
                  <a:schemeClr val="tx1"/>
                </a:solidFill>
                <a:latin typeface="Arial" pitchFamily="34" charset="0"/>
                <a:cs typeface="Arial" pitchFamily="34" charset="0"/>
              </a:rPr>
              <a:t>«Ни мира, ни войны».</a:t>
            </a:r>
          </a:p>
        </p:txBody>
      </p:sp>
      <p:grpSp>
        <p:nvGrpSpPr>
          <p:cNvPr id="6" name="Группа 11"/>
          <p:cNvGrpSpPr>
            <a:grpSpLocks/>
          </p:cNvGrpSpPr>
          <p:nvPr/>
        </p:nvGrpSpPr>
        <p:grpSpPr bwMode="auto">
          <a:xfrm>
            <a:off x="7715250" y="1285875"/>
            <a:ext cx="1214438" cy="941388"/>
            <a:chOff x="214282" y="285728"/>
            <a:chExt cx="1214446" cy="940836"/>
          </a:xfrm>
        </p:grpSpPr>
        <p:pic>
          <p:nvPicPr>
            <p:cNvPr id="23568" name="Picture 5" descr="C:\Documents and Settings\user\Мои документы\Мои рисунки\Организатор клипов (Microsoft)\00354499.gif"/>
            <p:cNvPicPr>
              <a:picLocks noChangeAspect="1" noChangeArrowheads="1" noCrop="1"/>
            </p:cNvPicPr>
            <p:nvPr/>
          </p:nvPicPr>
          <p:blipFill>
            <a:blip r:embed="rId5" cstate="print"/>
            <a:srcRect/>
            <a:stretch>
              <a:fillRect/>
            </a:stretch>
          </p:blipFill>
          <p:spPr bwMode="auto">
            <a:xfrm>
              <a:off x="357158" y="285728"/>
              <a:ext cx="809625" cy="619125"/>
            </a:xfrm>
            <a:prstGeom prst="rect">
              <a:avLst/>
            </a:prstGeom>
            <a:noFill/>
            <a:ln w="9525">
              <a:noFill/>
              <a:miter lim="800000"/>
              <a:headEnd/>
              <a:tailEnd/>
            </a:ln>
          </p:spPr>
        </p:pic>
        <p:sp>
          <p:nvSpPr>
            <p:cNvPr id="23569" name="TextBox 10"/>
            <p:cNvSpPr txBox="1">
              <a:spLocks noChangeArrowheads="1"/>
            </p:cNvSpPr>
            <p:nvPr/>
          </p:nvSpPr>
          <p:spPr bwMode="auto">
            <a:xfrm>
              <a:off x="214282" y="857232"/>
              <a:ext cx="1214446" cy="369332"/>
            </a:xfrm>
            <a:prstGeom prst="rect">
              <a:avLst/>
            </a:prstGeom>
            <a:noFill/>
            <a:ln w="9525">
              <a:noFill/>
              <a:miter lim="800000"/>
              <a:headEnd/>
              <a:tailEnd/>
            </a:ln>
          </p:spPr>
          <p:txBody>
            <a:bodyPr>
              <a:spAutoFit/>
            </a:bodyPr>
            <a:lstStyle/>
            <a:p>
              <a:r>
                <a:rPr lang="ru-RU" b="1">
                  <a:latin typeface="Lucida Sans Unicode" pitchFamily="34" charset="0"/>
                </a:rPr>
                <a:t>Стр. 97</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5"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heckerboard(across)">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5"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linds(vertic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checkerboard(across)">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2143125" y="285750"/>
            <a:ext cx="4857750"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Брестский мир</a:t>
            </a:r>
          </a:p>
        </p:txBody>
      </p:sp>
      <p:sp>
        <p:nvSpPr>
          <p:cNvPr id="3" name="Скругленный прямоугольник 2"/>
          <p:cNvSpPr/>
          <p:nvPr/>
        </p:nvSpPr>
        <p:spPr>
          <a:xfrm>
            <a:off x="1785918" y="1142984"/>
            <a:ext cx="6715172" cy="185738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400" b="1" dirty="0">
                <a:solidFill>
                  <a:srgbClr val="C00000"/>
                </a:solidFill>
                <a:latin typeface="Arial" pitchFamily="34" charset="0"/>
                <a:cs typeface="Arial" pitchFamily="34" charset="0"/>
              </a:rPr>
              <a:t>19 января — 18 февраля 1918 г. </a:t>
            </a:r>
            <a:r>
              <a:rPr lang="ru-RU" sz="2400" b="1" dirty="0">
                <a:latin typeface="Arial" pitchFamily="34" charset="0"/>
                <a:cs typeface="Arial" pitchFamily="34" charset="0"/>
              </a:rPr>
              <a:t>— Троцкий возвращается в Брест, но медлит с продолжением переговоров. 28 января он выступил с официальным заявлением.</a:t>
            </a:r>
          </a:p>
        </p:txBody>
      </p:sp>
      <p:sp>
        <p:nvSpPr>
          <p:cNvPr id="4" name="Прямоугольник 3"/>
          <p:cNvSpPr/>
          <p:nvPr/>
        </p:nvSpPr>
        <p:spPr>
          <a:xfrm>
            <a:off x="0" y="1285860"/>
            <a:ext cx="1928794"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IV </a:t>
            </a:r>
            <a:r>
              <a:rPr lang="ru-RU" sz="2800" b="1"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этап</a:t>
            </a:r>
          </a:p>
        </p:txBody>
      </p:sp>
      <p:sp>
        <p:nvSpPr>
          <p:cNvPr id="5" name="Скругленная прямоугольная выноска 4"/>
          <p:cNvSpPr/>
          <p:nvPr/>
        </p:nvSpPr>
        <p:spPr>
          <a:xfrm>
            <a:off x="2571736" y="3214686"/>
            <a:ext cx="6286544" cy="3357586"/>
          </a:xfrm>
          <a:prstGeom prst="wedgeRoundRectCallout">
            <a:avLst>
              <a:gd name="adj1" fmla="val -61210"/>
              <a:gd name="adj2" fmla="val 7157"/>
              <a:gd name="adj3" fmla="val 16667"/>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2000" b="1" dirty="0">
                <a:solidFill>
                  <a:srgbClr val="000000"/>
                </a:solidFill>
                <a:latin typeface="Arial" pitchFamily="34" charset="0"/>
                <a:ea typeface="Times New Roman" pitchFamily="18" charset="0"/>
                <a:cs typeface="Arial" pitchFamily="34" charset="0"/>
              </a:rPr>
              <a:t>Правительство Российской Федеративной Республики доводит до сведения правительств и народов, воюющих с ними, союзных и нейтральных стран, что отказывается от подписания аннексионистского договора. Россия со своей стороны объявляет состояние войны с Германией, Австро-Венгрией, Турцией и Болгарией прекращённым. Российским войскам отдаётся одновременно приказ о полной демобилизации по всему фронту.</a:t>
            </a:r>
            <a:endParaRPr lang="ru-RU" sz="2000" b="1" dirty="0">
              <a:solidFill>
                <a:schemeClr val="tx1"/>
              </a:solidFill>
              <a:latin typeface="Arial" pitchFamily="34" charset="0"/>
              <a:cs typeface="Arial" pitchFamily="34" charset="0"/>
            </a:endParaRPr>
          </a:p>
        </p:txBody>
      </p:sp>
      <p:grpSp>
        <p:nvGrpSpPr>
          <p:cNvPr id="6" name="Группа 6"/>
          <p:cNvGrpSpPr>
            <a:grpSpLocks/>
          </p:cNvGrpSpPr>
          <p:nvPr/>
        </p:nvGrpSpPr>
        <p:grpSpPr bwMode="auto">
          <a:xfrm>
            <a:off x="214313" y="3786188"/>
            <a:ext cx="1857375" cy="2012950"/>
            <a:chOff x="571472" y="4000504"/>
            <a:chExt cx="1857388" cy="2012406"/>
          </a:xfrm>
        </p:grpSpPr>
        <p:pic>
          <p:nvPicPr>
            <p:cNvPr id="8" name="Picture 4" descr="http://www.komintern-online.com/images/trotsky.jpg"/>
            <p:cNvPicPr>
              <a:picLocks noChangeAspect="1" noChangeArrowheads="1"/>
            </p:cNvPicPr>
            <p:nvPr/>
          </p:nvPicPr>
          <p:blipFill>
            <a:blip r:embed="rId2" cstate="print"/>
            <a:srcRect/>
            <a:stretch>
              <a:fillRect/>
            </a:stretch>
          </p:blipFill>
          <p:spPr bwMode="auto">
            <a:xfrm>
              <a:off x="857224" y="4000504"/>
              <a:ext cx="1285884" cy="166166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24591" name="TextBox 8"/>
            <p:cNvSpPr txBox="1">
              <a:spLocks noChangeArrowheads="1"/>
            </p:cNvSpPr>
            <p:nvPr/>
          </p:nvSpPr>
          <p:spPr bwMode="auto">
            <a:xfrm>
              <a:off x="571472" y="5643578"/>
              <a:ext cx="1857388" cy="369332"/>
            </a:xfrm>
            <a:prstGeom prst="rect">
              <a:avLst/>
            </a:prstGeom>
            <a:noFill/>
            <a:ln w="9525">
              <a:solidFill>
                <a:schemeClr val="accent1"/>
              </a:solidFill>
              <a:miter lim="800000"/>
              <a:headEnd/>
              <a:tailEnd/>
            </a:ln>
          </p:spPr>
          <p:txBody>
            <a:bodyPr>
              <a:spAutoFit/>
            </a:bodyPr>
            <a:lstStyle/>
            <a:p>
              <a:pPr algn="ctr"/>
              <a:r>
                <a:rPr lang="ru-RU" b="1">
                  <a:cs typeface="Arial" charset="0"/>
                </a:rPr>
                <a:t>Л.Д. Троцкий</a:t>
              </a:r>
            </a:p>
          </p:txBody>
        </p:sp>
      </p:grpSp>
      <p:sp>
        <p:nvSpPr>
          <p:cNvPr id="10" name="Скругленный прямоугольник 9"/>
          <p:cNvSpPr/>
          <p:nvPr/>
        </p:nvSpPr>
        <p:spPr>
          <a:xfrm>
            <a:off x="785786" y="142852"/>
            <a:ext cx="7286676"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24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Предположите реакцию Германии на заявление советской делегации.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2143125" y="285750"/>
            <a:ext cx="4857750"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Брестский мир</a:t>
            </a:r>
          </a:p>
        </p:txBody>
      </p:sp>
      <p:sp>
        <p:nvSpPr>
          <p:cNvPr id="3" name="Скругленный прямоугольник 2"/>
          <p:cNvSpPr/>
          <p:nvPr/>
        </p:nvSpPr>
        <p:spPr>
          <a:xfrm>
            <a:off x="214282" y="3429000"/>
            <a:ext cx="8715436" cy="314327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dirty="0"/>
              <a:t> </a:t>
            </a:r>
            <a:r>
              <a:rPr lang="ru-RU" sz="2400" b="1" dirty="0">
                <a:latin typeface="Arial" pitchFamily="34" charset="0"/>
                <a:cs typeface="Arial" pitchFamily="34" charset="0"/>
              </a:rPr>
              <a:t>В ответ германские войска начали наступление и, не встречая серьезного сопротивления, стремительно продвинулись в глубь страны. </a:t>
            </a:r>
            <a:r>
              <a:rPr lang="ru-RU" sz="2400" b="1" dirty="0">
                <a:solidFill>
                  <a:srgbClr val="C00000"/>
                </a:solidFill>
                <a:latin typeface="Arial" pitchFamily="34" charset="0"/>
                <a:cs typeface="Arial" pitchFamily="34" charset="0"/>
              </a:rPr>
              <a:t>23 февраля </a:t>
            </a:r>
            <a:r>
              <a:rPr lang="ru-RU" sz="2400" b="1" dirty="0">
                <a:latin typeface="Arial" pitchFamily="34" charset="0"/>
                <a:cs typeface="Arial" pitchFamily="34" charset="0"/>
              </a:rPr>
              <a:t>советское правительство получило германский ультиматум. Условия мира, предложенные в нем, были намного тяжелее прежних, но Ленин, угрожая отставкой, склонил ЦК и ВЦИК к подписанию мира.</a:t>
            </a:r>
            <a:endParaRPr lang="ru-RU" sz="2400" b="1" dirty="0">
              <a:solidFill>
                <a:srgbClr val="FF0000"/>
              </a:solidFill>
              <a:latin typeface="Arial" pitchFamily="34" charset="0"/>
              <a:cs typeface="Arial" pitchFamily="34" charset="0"/>
            </a:endParaRPr>
          </a:p>
        </p:txBody>
      </p:sp>
      <p:pic>
        <p:nvPicPr>
          <p:cNvPr id="4" name="Picture 7" descr="нем наст"/>
          <p:cNvPicPr>
            <a:picLocks noChangeAspect="1" noChangeArrowheads="1"/>
          </p:cNvPicPr>
          <p:nvPr/>
        </p:nvPicPr>
        <p:blipFill>
          <a:blip r:embed="rId2" cstate="print"/>
          <a:srcRect/>
          <a:stretch>
            <a:fillRect/>
          </a:stretch>
        </p:blipFill>
        <p:spPr bwMode="auto">
          <a:xfrm>
            <a:off x="4786313" y="1143000"/>
            <a:ext cx="3857625" cy="221456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45060" name="Picture 4" descr="http://dic.academic.ru/pictures/wiki/files/50/298311518.jpg"/>
          <p:cNvPicPr>
            <a:picLocks noChangeAspect="1" noChangeArrowheads="1"/>
          </p:cNvPicPr>
          <p:nvPr/>
        </p:nvPicPr>
        <p:blipFill>
          <a:blip r:embed="rId3" cstate="print"/>
          <a:srcRect/>
          <a:stretch>
            <a:fillRect/>
          </a:stretch>
        </p:blipFill>
        <p:spPr bwMode="auto">
          <a:xfrm>
            <a:off x="1000125" y="1143000"/>
            <a:ext cx="3429000" cy="221456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2143125" y="285750"/>
            <a:ext cx="4857750"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Брестский мир</a:t>
            </a:r>
          </a:p>
        </p:txBody>
      </p:sp>
      <p:sp>
        <p:nvSpPr>
          <p:cNvPr id="3" name="Скругленный прямоугольник 2"/>
          <p:cNvSpPr/>
          <p:nvPr/>
        </p:nvSpPr>
        <p:spPr>
          <a:xfrm>
            <a:off x="285720" y="4572008"/>
            <a:ext cx="8572560" cy="207170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b="1" dirty="0">
                <a:solidFill>
                  <a:srgbClr val="C00000"/>
                </a:solidFill>
                <a:latin typeface="Arial" pitchFamily="34" charset="0"/>
                <a:cs typeface="Arial" pitchFamily="34" charset="0"/>
              </a:rPr>
              <a:t>3 марта 1918 г. </a:t>
            </a:r>
            <a:r>
              <a:rPr lang="ru-RU" sz="2400" b="1" dirty="0">
                <a:latin typeface="Arial" pitchFamily="34" charset="0"/>
                <a:cs typeface="Arial" pitchFamily="34" charset="0"/>
              </a:rPr>
              <a:t>в </a:t>
            </a:r>
            <a:r>
              <a:rPr lang="ru-RU" sz="2400" b="1" dirty="0" err="1">
                <a:latin typeface="Arial" pitchFamily="34" charset="0"/>
                <a:cs typeface="Arial" pitchFamily="34" charset="0"/>
              </a:rPr>
              <a:t>Брест-Литовске</a:t>
            </a:r>
            <a:r>
              <a:rPr lang="ru-RU" sz="2400" b="1" dirty="0">
                <a:latin typeface="Arial" pitchFamily="34" charset="0"/>
                <a:cs typeface="Arial" pitchFamily="34" charset="0"/>
              </a:rPr>
              <a:t> был заключен сепаратный договор о мире между Россией и Германией. По условиям Брестского мира от России отторгались Польша, Литва, часть Латвии, Белоруссии и Закавказья. </a:t>
            </a:r>
            <a:endParaRPr lang="ru-RU" sz="2400" b="1" dirty="0">
              <a:solidFill>
                <a:srgbClr val="C00000"/>
              </a:solidFill>
              <a:latin typeface="Arial" pitchFamily="34" charset="0"/>
              <a:cs typeface="Arial" pitchFamily="34" charset="0"/>
            </a:endParaRPr>
          </a:p>
        </p:txBody>
      </p:sp>
      <p:pic>
        <p:nvPicPr>
          <p:cNvPr id="44036" name="Picture 4" descr="http://www.off-road-drive.ru/fi/2/pics/issue29/631/(080-088)_Rappal_Page_2_Image_0002.jpg"/>
          <p:cNvPicPr>
            <a:picLocks noChangeAspect="1" noChangeArrowheads="1"/>
          </p:cNvPicPr>
          <p:nvPr/>
        </p:nvPicPr>
        <p:blipFill>
          <a:blip r:embed="rId2" cstate="print"/>
          <a:srcRect/>
          <a:stretch>
            <a:fillRect/>
          </a:stretch>
        </p:blipFill>
        <p:spPr bwMode="auto">
          <a:xfrm>
            <a:off x="1071563" y="1143000"/>
            <a:ext cx="5357812" cy="335438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26631" name="TextBox 5"/>
          <p:cNvSpPr txBox="1">
            <a:spLocks noChangeArrowheads="1"/>
          </p:cNvSpPr>
          <p:nvPr/>
        </p:nvSpPr>
        <p:spPr bwMode="auto">
          <a:xfrm>
            <a:off x="6643688" y="2214563"/>
            <a:ext cx="2286000" cy="830262"/>
          </a:xfrm>
          <a:prstGeom prst="rect">
            <a:avLst/>
          </a:prstGeom>
          <a:noFill/>
          <a:ln w="9525">
            <a:noFill/>
            <a:miter lim="800000"/>
            <a:headEnd/>
            <a:tailEnd/>
          </a:ln>
        </p:spPr>
        <p:txBody>
          <a:bodyPr>
            <a:spAutoFit/>
          </a:bodyPr>
          <a:lstStyle/>
          <a:p>
            <a:pPr algn="ctr"/>
            <a:r>
              <a:rPr lang="ru-RU" sz="2400" b="1">
                <a:cs typeface="Arial" charset="0"/>
              </a:rPr>
              <a:t>Делегация большевиков</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2143125" y="285750"/>
            <a:ext cx="4857750"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Брестский мир</a:t>
            </a:r>
          </a:p>
        </p:txBody>
      </p:sp>
      <p:sp>
        <p:nvSpPr>
          <p:cNvPr id="3" name="Скругленный прямоугольник 2"/>
          <p:cNvSpPr/>
          <p:nvPr/>
        </p:nvSpPr>
        <p:spPr>
          <a:xfrm>
            <a:off x="357158" y="1214422"/>
            <a:ext cx="8501122" cy="107157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b="1" dirty="0">
                <a:latin typeface="Arial" pitchFamily="34" charset="0"/>
                <a:cs typeface="Arial" pitchFamily="34" charset="0"/>
              </a:rPr>
              <a:t>14 марта в Москве </a:t>
            </a:r>
            <a:r>
              <a:rPr lang="en-US" sz="2400" b="1" dirty="0">
                <a:latin typeface="Arial" pitchFamily="34" charset="0"/>
                <a:cs typeface="Arial" pitchFamily="34" charset="0"/>
              </a:rPr>
              <a:t>IV </a:t>
            </a:r>
            <a:r>
              <a:rPr lang="ru-RU" sz="2400" b="1" dirty="0">
                <a:latin typeface="Arial" pitchFamily="34" charset="0"/>
                <a:cs typeface="Arial" pitchFamily="34" charset="0"/>
              </a:rPr>
              <a:t>Чрезвычайный съезд Советов </a:t>
            </a:r>
            <a:r>
              <a:rPr lang="ru-RU" sz="24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ратифицировал </a:t>
            </a:r>
            <a:r>
              <a:rPr lang="ru-RU" sz="2400" b="1" dirty="0">
                <a:latin typeface="Arial" pitchFamily="34" charset="0"/>
                <a:cs typeface="Arial" pitchFamily="34" charset="0"/>
              </a:rPr>
              <a:t>Брестский мирный договор</a:t>
            </a:r>
            <a:endParaRPr lang="ru-RU" sz="2400" b="1" dirty="0">
              <a:solidFill>
                <a:srgbClr val="C00000"/>
              </a:solidFill>
              <a:latin typeface="Arial" pitchFamily="34" charset="0"/>
              <a:cs typeface="Arial" pitchFamily="34" charset="0"/>
            </a:endParaRPr>
          </a:p>
        </p:txBody>
      </p:sp>
      <p:pic>
        <p:nvPicPr>
          <p:cNvPr id="43010" name="Picture 2" descr="http://www.hrono.ru/img/foto/brest1918.jpg"/>
          <p:cNvPicPr>
            <a:picLocks noChangeAspect="1" noChangeArrowheads="1"/>
          </p:cNvPicPr>
          <p:nvPr/>
        </p:nvPicPr>
        <p:blipFill>
          <a:blip r:embed="rId2" cstate="print"/>
          <a:srcRect/>
          <a:stretch>
            <a:fillRect/>
          </a:stretch>
        </p:blipFill>
        <p:spPr bwMode="auto">
          <a:xfrm>
            <a:off x="4365625" y="2928938"/>
            <a:ext cx="4429125" cy="28575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grpSp>
        <p:nvGrpSpPr>
          <p:cNvPr id="4" name="Группа 4"/>
          <p:cNvGrpSpPr>
            <a:grpSpLocks/>
          </p:cNvGrpSpPr>
          <p:nvPr/>
        </p:nvGrpSpPr>
        <p:grpSpPr bwMode="auto">
          <a:xfrm>
            <a:off x="142875" y="2428875"/>
            <a:ext cx="4143375" cy="4143375"/>
            <a:chOff x="142844" y="2428868"/>
            <a:chExt cx="4143404" cy="4143404"/>
          </a:xfrm>
        </p:grpSpPr>
        <p:sp>
          <p:nvSpPr>
            <p:cNvPr id="6" name="Скругленный прямоугольник 5"/>
            <p:cNvSpPr/>
            <p:nvPr/>
          </p:nvSpPr>
          <p:spPr>
            <a:xfrm>
              <a:off x="142844" y="2428868"/>
              <a:ext cx="4143404" cy="414340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2400" b="1" i="1" u="sng" dirty="0">
                  <a:solidFill>
                    <a:srgbClr val="FF0000"/>
                  </a:solidFill>
                  <a:effectLst>
                    <a:outerShdw blurRad="38100" dist="38100" dir="2700000" algn="tl">
                      <a:srgbClr val="000000">
                        <a:alpha val="43137"/>
                      </a:srgbClr>
                    </a:outerShdw>
                  </a:effectLst>
                  <a:latin typeface="Arial" pitchFamily="34" charset="0"/>
                  <a:cs typeface="Arial" pitchFamily="34" charset="0"/>
                </a:rPr>
                <a:t>Ратификация</a:t>
              </a:r>
              <a:r>
                <a:rPr lang="ru-RU" sz="24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ru-RU" sz="2400" b="1" dirty="0">
                  <a:latin typeface="Arial" pitchFamily="34" charset="0"/>
                  <a:cs typeface="Arial" pitchFamily="34" charset="0"/>
                </a:rPr>
                <a:t>— утверждение верховным органом государственной власти международного договора, подписанного уполномоченным представителем государства.</a:t>
              </a:r>
              <a:endParaRPr lang="ru-RU" sz="2400" b="1" u="sng"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27659" name="Picture 10"/>
            <p:cNvPicPr>
              <a:picLocks noChangeAspect="1" noChangeArrowheads="1"/>
            </p:cNvPicPr>
            <p:nvPr/>
          </p:nvPicPr>
          <p:blipFill>
            <a:blip r:embed="rId3" cstate="print"/>
            <a:srcRect/>
            <a:stretch>
              <a:fillRect/>
            </a:stretch>
          </p:blipFill>
          <p:spPr bwMode="auto">
            <a:xfrm>
              <a:off x="357158" y="3786190"/>
              <a:ext cx="593842" cy="62108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2143125" y="142875"/>
            <a:ext cx="4857750"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Брестский мир</a:t>
            </a:r>
          </a:p>
        </p:txBody>
      </p:sp>
      <p:sp>
        <p:nvSpPr>
          <p:cNvPr id="3" name="Скругленный прямоугольник 2"/>
          <p:cNvSpPr/>
          <p:nvPr/>
        </p:nvSpPr>
        <p:spPr>
          <a:xfrm>
            <a:off x="285720" y="1571612"/>
            <a:ext cx="8715436" cy="5143536"/>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buFont typeface="Wingdings" pitchFamily="2" charset="2"/>
              <a:buChar char="q"/>
              <a:defRPr/>
            </a:pPr>
            <a:r>
              <a:rPr lang="ru-RU" sz="2400" b="1" dirty="0">
                <a:latin typeface="Arial" pitchFamily="34" charset="0"/>
                <a:cs typeface="Arial" pitchFamily="34" charset="0"/>
              </a:rPr>
              <a:t>Россия фактически потеряла территорию в 1 млн. км</a:t>
            </a:r>
            <a:r>
              <a:rPr lang="ru-RU" sz="2400" b="1" baseline="30000" dirty="0">
                <a:latin typeface="Arial" pitchFamily="34" charset="0"/>
                <a:cs typeface="Arial" pitchFamily="34" charset="0"/>
              </a:rPr>
              <a:t>2</a:t>
            </a:r>
            <a:r>
              <a:rPr lang="ru-RU" sz="2400" b="1" dirty="0">
                <a:latin typeface="Arial" pitchFamily="34" charset="0"/>
                <a:cs typeface="Arial" pitchFamily="34" charset="0"/>
              </a:rPr>
              <a:t> с населением 56 млн. человек — 1/3 всего населения России, которая включала 1/4 всех обрабатываемых земель, 2/3 производства стали, 90% запасов каменного угля, 40% индустриальных рабочих. </a:t>
            </a:r>
          </a:p>
          <a:p>
            <a:pPr algn="ctr" fontAlgn="auto">
              <a:spcBef>
                <a:spcPts val="0"/>
              </a:spcBef>
              <a:spcAft>
                <a:spcPts val="0"/>
              </a:spcAft>
              <a:buFont typeface="Wingdings" pitchFamily="2" charset="2"/>
              <a:buChar char="q"/>
              <a:defRPr/>
            </a:pPr>
            <a:r>
              <a:rPr lang="ru-RU" sz="2400" b="1" dirty="0">
                <a:latin typeface="Arial" pitchFamily="34" charset="0"/>
                <a:cs typeface="Arial" pitchFamily="34" charset="0"/>
              </a:rPr>
              <a:t>Выплата репарации наносила стране тяжёлый экономический удар. В страну возвратились военнопленные, 2 млн. чел, пополнившие ряды безработных.</a:t>
            </a:r>
          </a:p>
          <a:p>
            <a:pPr algn="ctr" fontAlgn="auto">
              <a:spcBef>
                <a:spcPts val="0"/>
              </a:spcBef>
              <a:spcAft>
                <a:spcPts val="0"/>
              </a:spcAft>
              <a:buFont typeface="Wingdings" pitchFamily="2" charset="2"/>
              <a:buChar char="q"/>
              <a:defRPr/>
            </a:pPr>
            <a:r>
              <a:rPr lang="ru-RU" sz="2400" dirty="0"/>
              <a:t>. </a:t>
            </a:r>
            <a:r>
              <a:rPr lang="ru-RU" sz="2400" b="1" dirty="0">
                <a:latin typeface="Arial" pitchFamily="34" charset="0"/>
                <a:cs typeface="Arial" pitchFamily="34" charset="0"/>
              </a:rPr>
              <a:t>Резко менялось положение России на международной арене, она теряла привычные территориальные связи</a:t>
            </a:r>
            <a:r>
              <a:rPr lang="ru-RU" sz="2400" dirty="0"/>
              <a:t>.</a:t>
            </a:r>
            <a:endParaRPr lang="ru-RU" sz="2400" b="1" dirty="0">
              <a:latin typeface="Arial" pitchFamily="34" charset="0"/>
              <a:cs typeface="Arial" pitchFamily="34" charset="0"/>
            </a:endParaRPr>
          </a:p>
          <a:p>
            <a:pPr algn="ctr" fontAlgn="auto">
              <a:spcBef>
                <a:spcPts val="0"/>
              </a:spcBef>
              <a:spcAft>
                <a:spcPts val="0"/>
              </a:spcAft>
              <a:buFont typeface="Wingdings" pitchFamily="2" charset="2"/>
              <a:buChar char="q"/>
              <a:defRPr/>
            </a:pPr>
            <a:endParaRPr lang="ru-RU" sz="2400" b="1" dirty="0">
              <a:latin typeface="Arial" pitchFamily="34" charset="0"/>
              <a:cs typeface="Arial" pitchFamily="34" charset="0"/>
            </a:endParaRPr>
          </a:p>
        </p:txBody>
      </p:sp>
      <p:sp>
        <p:nvSpPr>
          <p:cNvPr id="4" name="Прямоугольник 3"/>
          <p:cNvSpPr/>
          <p:nvPr/>
        </p:nvSpPr>
        <p:spPr>
          <a:xfrm>
            <a:off x="2428860" y="785794"/>
            <a:ext cx="4210833" cy="83099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400" b="1" spc="50" dirty="0">
                <a:ln w="11430">
                  <a:solidFill>
                    <a:sysClr val="windowText" lastClr="00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Последствия заключения</a:t>
            </a:r>
          </a:p>
          <a:p>
            <a:pPr algn="ctr" fontAlgn="auto">
              <a:spcBef>
                <a:spcPts val="0"/>
              </a:spcBef>
              <a:spcAft>
                <a:spcPts val="0"/>
              </a:spcAft>
              <a:defRPr/>
            </a:pPr>
            <a:r>
              <a:rPr lang="ru-RU" sz="2400" b="1" spc="50" dirty="0">
                <a:ln w="11430">
                  <a:solidFill>
                    <a:sysClr val="windowText" lastClr="00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Брестского мира</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2143125" y="142875"/>
            <a:ext cx="4857750"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Брестский мир</a:t>
            </a:r>
          </a:p>
        </p:txBody>
      </p:sp>
      <p:sp>
        <p:nvSpPr>
          <p:cNvPr id="3" name="Скругленный прямоугольник 2"/>
          <p:cNvSpPr/>
          <p:nvPr/>
        </p:nvSpPr>
        <p:spPr>
          <a:xfrm>
            <a:off x="857224" y="1000108"/>
            <a:ext cx="7286676" cy="128588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sz="2400" b="1" u="sng"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ctr">
              <a:defRPr/>
            </a:pPr>
            <a:r>
              <a:rPr lang="ru-RU" sz="24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Согласны ли вы с мнением историка А.В.Ушакова, что Брест «дал лишь иллюзию мира, миф о мире»?</a:t>
            </a:r>
          </a:p>
          <a:p>
            <a:pPr algn="ctr">
              <a:defRPr/>
            </a:pPr>
            <a:endParaRPr lang="ru-RU" sz="2400" b="1" u="sng"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Скругленный прямоугольник 3"/>
          <p:cNvSpPr/>
          <p:nvPr/>
        </p:nvSpPr>
        <p:spPr>
          <a:xfrm>
            <a:off x="857224" y="2571744"/>
            <a:ext cx="7286676" cy="150019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ru-RU" sz="24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Как вы считаете, были ли весной 1918 г. какие-либо альтернативы Брестскому миру? Если, да, то почему они не реализовались?</a:t>
            </a:r>
          </a:p>
        </p:txBody>
      </p:sp>
      <p:pic>
        <p:nvPicPr>
          <p:cNvPr id="5" name="Рисунок 4" descr="http://his.1september.ru/2009/05/42-1.jpg"/>
          <p:cNvPicPr/>
          <p:nvPr/>
        </p:nvPicPr>
        <p:blipFill>
          <a:blip r:embed="rId2" cstate="print"/>
          <a:srcRect/>
          <a:stretch>
            <a:fillRect/>
          </a:stretch>
        </p:blipFill>
        <p:spPr bwMode="auto">
          <a:xfrm>
            <a:off x="2786063" y="4214813"/>
            <a:ext cx="3429000" cy="250031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928688" y="142875"/>
            <a:ext cx="7429500"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Распад коалиционного правительства</a:t>
            </a:r>
          </a:p>
        </p:txBody>
      </p:sp>
      <p:sp>
        <p:nvSpPr>
          <p:cNvPr id="3" name="Скругленный прямоугольник 2"/>
          <p:cNvSpPr/>
          <p:nvPr/>
        </p:nvSpPr>
        <p:spPr>
          <a:xfrm>
            <a:off x="214282" y="1071546"/>
            <a:ext cx="4071966" cy="564360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Левые эсеры </a:t>
            </a:r>
            <a:r>
              <a:rPr lang="ru-RU" sz="2400" b="1" dirty="0">
                <a:latin typeface="Arial" pitchFamily="34" charset="0"/>
                <a:cs typeface="Arial" pitchFamily="34" charset="0"/>
              </a:rPr>
              <a:t>были против заключения мира с Германией. В знак протеста они вышли из СНК. Двухпартийное советское правительство прекратило свое существование. Но представители левых эсеров остались во ВЦИК и Советах всех уровней.</a:t>
            </a:r>
          </a:p>
          <a:p>
            <a:pPr>
              <a:defRPr/>
            </a:pPr>
            <a:endParaRPr lang="ru-RU" sz="2400" b="1" dirty="0">
              <a:solidFill>
                <a:schemeClr val="tx1"/>
              </a:solidFill>
              <a:latin typeface="Arial" pitchFamily="34" charset="0"/>
              <a:cs typeface="Arial" pitchFamily="34" charset="0"/>
            </a:endParaRPr>
          </a:p>
        </p:txBody>
      </p:sp>
      <p:pic>
        <p:nvPicPr>
          <p:cNvPr id="40962" name="Picture 2" descr="http://www.emc.komi.com/02/02/img/228.jpg"/>
          <p:cNvPicPr>
            <a:picLocks noChangeAspect="1" noChangeArrowheads="1"/>
          </p:cNvPicPr>
          <p:nvPr/>
        </p:nvPicPr>
        <p:blipFill>
          <a:blip r:embed="rId2" cstate="print"/>
          <a:srcRect/>
          <a:stretch>
            <a:fillRect/>
          </a:stretch>
        </p:blipFill>
        <p:spPr bwMode="auto">
          <a:xfrm>
            <a:off x="4572000" y="1000125"/>
            <a:ext cx="4322763" cy="500062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30727" name="TextBox 4"/>
          <p:cNvSpPr txBox="1">
            <a:spLocks noChangeArrowheads="1"/>
          </p:cNvSpPr>
          <p:nvPr/>
        </p:nvSpPr>
        <p:spPr bwMode="auto">
          <a:xfrm>
            <a:off x="5286375" y="6000750"/>
            <a:ext cx="3286125" cy="646113"/>
          </a:xfrm>
          <a:prstGeom prst="rect">
            <a:avLst/>
          </a:prstGeom>
          <a:noFill/>
          <a:ln w="9525">
            <a:noFill/>
            <a:miter lim="800000"/>
            <a:headEnd/>
            <a:tailEnd/>
          </a:ln>
        </p:spPr>
        <p:txBody>
          <a:bodyPr>
            <a:spAutoFit/>
          </a:bodyPr>
          <a:lstStyle/>
          <a:p>
            <a:pPr algn="ctr"/>
            <a:r>
              <a:rPr lang="ru-RU" b="1">
                <a:cs typeface="Arial" charset="0"/>
              </a:rPr>
              <a:t>Карикатура на подписание Брестского мира</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3286116" y="1000108"/>
            <a:ext cx="5715040" cy="564360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b="1" dirty="0">
                <a:latin typeface="Arial" pitchFamily="34" charset="0"/>
              </a:rPr>
              <a:t>Очень резко отреагировали на Брестский мир </a:t>
            </a:r>
            <a:r>
              <a:rPr lang="ru-RU" sz="2400" b="1" u="sng" dirty="0">
                <a:solidFill>
                  <a:srgbClr val="FF0000"/>
                </a:solidFill>
                <a:effectLst>
                  <a:outerShdw blurRad="38100" dist="38100" dir="2700000" algn="tl">
                    <a:srgbClr val="000000">
                      <a:alpha val="43137"/>
                    </a:srgbClr>
                  </a:outerShdw>
                </a:effectLst>
                <a:latin typeface="Arial" pitchFamily="34" charset="0"/>
              </a:rPr>
              <a:t>правые эсеры и меньшевики. </a:t>
            </a:r>
            <a:r>
              <a:rPr lang="en-US" sz="2400" b="1" dirty="0">
                <a:latin typeface="Arial" pitchFamily="34" charset="0"/>
              </a:rPr>
              <a:t>VIII </a:t>
            </a:r>
            <a:r>
              <a:rPr lang="ru-RU" sz="2400" b="1" dirty="0">
                <a:latin typeface="Arial" pitchFamily="34" charset="0"/>
              </a:rPr>
              <a:t>Совет ПСР в мае 1918 г. потребовал аннулировать договор и заявил, что ликвидация советской власти </a:t>
            </a:r>
            <a:r>
              <a:rPr lang="ru-RU" sz="2400" b="1" i="1" u="sng" dirty="0">
                <a:latin typeface="Arial" pitchFamily="34" charset="0"/>
              </a:rPr>
              <a:t>«составляет очередную и неотложную задачу всей демократии»</a:t>
            </a:r>
            <a:r>
              <a:rPr lang="ru-RU" sz="2400" b="1" i="1" dirty="0">
                <a:latin typeface="Arial" pitchFamily="34" charset="0"/>
              </a:rPr>
              <a:t>, </a:t>
            </a:r>
            <a:r>
              <a:rPr lang="ru-RU" sz="2400" b="1" dirty="0">
                <a:latin typeface="Arial" pitchFamily="34" charset="0"/>
              </a:rPr>
              <a:t>т. е. партия встала на путь вооруженной борьбы с большевиками. Отставки СНК требовал на </a:t>
            </a:r>
            <a:r>
              <a:rPr lang="en-US" sz="2400" b="1" dirty="0">
                <a:latin typeface="Arial" pitchFamily="34" charset="0"/>
              </a:rPr>
              <a:t>IV </a:t>
            </a:r>
            <a:r>
              <a:rPr lang="ru-RU" sz="2400" b="1" dirty="0">
                <a:latin typeface="Arial" pitchFamily="34" charset="0"/>
              </a:rPr>
              <a:t>съезде Советов лидер меньшевиков </a:t>
            </a:r>
            <a:r>
              <a:rPr lang="ru-RU" sz="2400" b="1" u="sng" dirty="0">
                <a:solidFill>
                  <a:srgbClr val="FF0000"/>
                </a:solidFill>
                <a:effectLst>
                  <a:outerShdw blurRad="38100" dist="38100" dir="2700000" algn="tl">
                    <a:srgbClr val="000000">
                      <a:alpha val="43137"/>
                    </a:srgbClr>
                  </a:outerShdw>
                </a:effectLst>
                <a:latin typeface="Arial" pitchFamily="34" charset="0"/>
              </a:rPr>
              <a:t>Мартов</a:t>
            </a:r>
            <a:r>
              <a:rPr lang="ru-RU" sz="2400" b="1" dirty="0">
                <a:latin typeface="Arial" pitchFamily="34" charset="0"/>
              </a:rPr>
              <a:t>.</a:t>
            </a:r>
          </a:p>
          <a:p>
            <a:pPr>
              <a:defRPr/>
            </a:pPr>
            <a:endParaRPr lang="ru-RU" sz="2400" b="1" dirty="0">
              <a:solidFill>
                <a:schemeClr val="tx1"/>
              </a:solidFill>
              <a:latin typeface="Arial" pitchFamily="34" charset="0"/>
              <a:cs typeface="Arial" pitchFamily="34" charset="0"/>
            </a:endParaRPr>
          </a:p>
        </p:txBody>
      </p:sp>
      <p:sp>
        <p:nvSpPr>
          <p:cNvPr id="4" name="Багетная рамка 3"/>
          <p:cNvSpPr/>
          <p:nvPr/>
        </p:nvSpPr>
        <p:spPr>
          <a:xfrm>
            <a:off x="928688" y="142875"/>
            <a:ext cx="7429500"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Распад коалиционного правительства</a:t>
            </a:r>
          </a:p>
        </p:txBody>
      </p:sp>
      <p:pic>
        <p:nvPicPr>
          <p:cNvPr id="39938" name="Picture 2" descr="http://www.hrono.ru/img/foto/brest_karikatura.jpg"/>
          <p:cNvPicPr>
            <a:picLocks noChangeAspect="1" noChangeArrowheads="1"/>
          </p:cNvPicPr>
          <p:nvPr/>
        </p:nvPicPr>
        <p:blipFill>
          <a:blip r:embed="rId2" cstate="print"/>
          <a:srcRect/>
          <a:stretch>
            <a:fillRect/>
          </a:stretch>
        </p:blipFill>
        <p:spPr bwMode="auto">
          <a:xfrm>
            <a:off x="142875" y="1500188"/>
            <a:ext cx="3057525" cy="3810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31751" name="TextBox 5"/>
          <p:cNvSpPr txBox="1">
            <a:spLocks noChangeArrowheads="1"/>
          </p:cNvSpPr>
          <p:nvPr/>
        </p:nvSpPr>
        <p:spPr bwMode="auto">
          <a:xfrm>
            <a:off x="0" y="5643563"/>
            <a:ext cx="3286125" cy="646112"/>
          </a:xfrm>
          <a:prstGeom prst="rect">
            <a:avLst/>
          </a:prstGeom>
          <a:noFill/>
          <a:ln w="9525">
            <a:noFill/>
            <a:miter lim="800000"/>
            <a:headEnd/>
            <a:tailEnd/>
          </a:ln>
        </p:spPr>
        <p:txBody>
          <a:bodyPr>
            <a:spAutoFit/>
          </a:bodyPr>
          <a:lstStyle/>
          <a:p>
            <a:pPr algn="ctr"/>
            <a:r>
              <a:rPr lang="ru-RU" b="1">
                <a:cs typeface="Arial" charset="0"/>
              </a:rPr>
              <a:t>Карикатура на подписание Брестского мира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1214438" y="285750"/>
            <a:ext cx="6715125"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Создание новых органов власти</a:t>
            </a:r>
          </a:p>
        </p:txBody>
      </p:sp>
      <p:sp>
        <p:nvSpPr>
          <p:cNvPr id="5" name="Скругленный прямоугольник 4"/>
          <p:cNvSpPr/>
          <p:nvPr/>
        </p:nvSpPr>
        <p:spPr>
          <a:xfrm>
            <a:off x="428596" y="3071810"/>
            <a:ext cx="3571900" cy="78581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3200" b="1" dirty="0"/>
              <a:t>Декрет о власти</a:t>
            </a:r>
          </a:p>
        </p:txBody>
      </p:sp>
      <p:grpSp>
        <p:nvGrpSpPr>
          <p:cNvPr id="3" name="Группа 12"/>
          <p:cNvGrpSpPr>
            <a:grpSpLocks/>
          </p:cNvGrpSpPr>
          <p:nvPr/>
        </p:nvGrpSpPr>
        <p:grpSpPr bwMode="auto">
          <a:xfrm>
            <a:off x="1000125" y="1000125"/>
            <a:ext cx="6707188" cy="1781175"/>
            <a:chOff x="1285852" y="1000108"/>
            <a:chExt cx="6707542" cy="1780586"/>
          </a:xfrm>
        </p:grpSpPr>
        <p:sp>
          <p:nvSpPr>
            <p:cNvPr id="4" name="Прямоугольник 3"/>
            <p:cNvSpPr/>
            <p:nvPr/>
          </p:nvSpPr>
          <p:spPr>
            <a:xfrm>
              <a:off x="1785918" y="1000108"/>
              <a:ext cx="5866799" cy="923330"/>
            </a:xfrm>
            <a:prstGeom prst="rect">
              <a:avLst/>
            </a:prstGeom>
            <a:noFill/>
          </p:spPr>
          <p:txBody>
            <a:bodyPr wrap="none">
              <a:spAutoFit/>
            </a:bodyPr>
            <a:lstStyle/>
            <a:p>
              <a:pPr algn="ctr" fontAlgn="auto">
                <a:spcBef>
                  <a:spcPts val="0"/>
                </a:spcBef>
                <a:spcAft>
                  <a:spcPts val="0"/>
                </a:spcAft>
                <a:defRPr/>
              </a:pPr>
              <a:r>
                <a:rPr lang="ru-RU" sz="5400" b="1" dirty="0">
                  <a:ln w="18000">
                    <a:solidFill>
                      <a:sysClr val="windowText" lastClr="000000"/>
                    </a:solidFill>
                    <a:prstDash val="solid"/>
                    <a:miter lim="800000"/>
                  </a:ln>
                  <a:solidFill>
                    <a:schemeClr val="accent2">
                      <a:lumMod val="75000"/>
                    </a:schemeClr>
                  </a:solidFill>
                  <a:effectLst>
                    <a:outerShdw blurRad="25500" dist="23000" dir="7020000" algn="tl">
                      <a:srgbClr val="000000">
                        <a:alpha val="50000"/>
                      </a:srgbClr>
                    </a:outerShdw>
                  </a:effectLst>
                  <a:latin typeface="+mn-lt"/>
                </a:rPr>
                <a:t>25 октября 1917 г.</a:t>
              </a:r>
            </a:p>
          </p:txBody>
        </p:sp>
        <p:sp>
          <p:nvSpPr>
            <p:cNvPr id="7" name="Прямоугольник 6"/>
            <p:cNvSpPr/>
            <p:nvPr/>
          </p:nvSpPr>
          <p:spPr>
            <a:xfrm>
              <a:off x="1285852" y="1857364"/>
              <a:ext cx="6707542" cy="923330"/>
            </a:xfrm>
            <a:prstGeom prst="rect">
              <a:avLst/>
            </a:prstGeom>
            <a:noFill/>
          </p:spPr>
          <p:txBody>
            <a:bodyPr wrap="none">
              <a:spAutoFit/>
            </a:bodyPr>
            <a:lstStyle/>
            <a:p>
              <a:pPr algn="ctr" fontAlgn="auto">
                <a:spcBef>
                  <a:spcPts val="0"/>
                </a:spcBef>
                <a:spcAft>
                  <a:spcPts val="0"/>
                </a:spcAft>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II</a:t>
              </a: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 съезд Советов</a:t>
              </a:r>
            </a:p>
          </p:txBody>
        </p:sp>
      </p:grpSp>
      <p:grpSp>
        <p:nvGrpSpPr>
          <p:cNvPr id="10" name="Группа 13"/>
          <p:cNvGrpSpPr>
            <a:grpSpLocks/>
          </p:cNvGrpSpPr>
          <p:nvPr/>
        </p:nvGrpSpPr>
        <p:grpSpPr bwMode="auto">
          <a:xfrm>
            <a:off x="4786313" y="2928938"/>
            <a:ext cx="4214812" cy="3500437"/>
            <a:chOff x="4786314" y="2928934"/>
            <a:chExt cx="4214842" cy="3500462"/>
          </a:xfrm>
        </p:grpSpPr>
        <p:sp>
          <p:nvSpPr>
            <p:cNvPr id="8" name="Овал 7"/>
            <p:cNvSpPr/>
            <p:nvPr/>
          </p:nvSpPr>
          <p:spPr>
            <a:xfrm>
              <a:off x="4786314" y="2928934"/>
              <a:ext cx="4143404" cy="1714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latin typeface="Arial" pitchFamily="34" charset="0"/>
                  <a:cs typeface="Arial" pitchFamily="34" charset="0"/>
                </a:rPr>
                <a:t>Всероссийский центральный исполнительный комитет</a:t>
              </a:r>
            </a:p>
          </p:txBody>
        </p:sp>
        <p:sp>
          <p:nvSpPr>
            <p:cNvPr id="9" name="Скругленный прямоугольник 8"/>
            <p:cNvSpPr/>
            <p:nvPr/>
          </p:nvSpPr>
          <p:spPr>
            <a:xfrm>
              <a:off x="5429256" y="4572008"/>
              <a:ext cx="3214710" cy="100013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ru-RU" sz="3200" b="1" dirty="0"/>
                <a:t>ВЦИК</a:t>
              </a:r>
            </a:p>
          </p:txBody>
        </p:sp>
        <p:sp>
          <p:nvSpPr>
            <p:cNvPr id="11" name="Трапеция 10"/>
            <p:cNvSpPr/>
            <p:nvPr/>
          </p:nvSpPr>
          <p:spPr>
            <a:xfrm>
              <a:off x="5143504" y="5572140"/>
              <a:ext cx="1857388" cy="857256"/>
            </a:xfrm>
            <a:prstGeom prst="trapezoid">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ru-RU" b="1" dirty="0"/>
                <a:t>62</a:t>
              </a:r>
            </a:p>
            <a:p>
              <a:pPr algn="ctr" fontAlgn="auto">
                <a:spcBef>
                  <a:spcPts val="0"/>
                </a:spcBef>
                <a:spcAft>
                  <a:spcPts val="0"/>
                </a:spcAft>
                <a:defRPr/>
              </a:pPr>
              <a:r>
                <a:rPr lang="ru-RU" b="1" dirty="0"/>
                <a:t>большевика</a:t>
              </a:r>
            </a:p>
          </p:txBody>
        </p:sp>
        <p:sp>
          <p:nvSpPr>
            <p:cNvPr id="12" name="Трапеция 11"/>
            <p:cNvSpPr/>
            <p:nvPr/>
          </p:nvSpPr>
          <p:spPr>
            <a:xfrm>
              <a:off x="7143768" y="5572140"/>
              <a:ext cx="1857388" cy="857256"/>
            </a:xfrm>
            <a:prstGeom prst="trapezoid">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ru-RU" b="1" dirty="0"/>
                <a:t>29 левых</a:t>
              </a:r>
            </a:p>
            <a:p>
              <a:pPr algn="ctr" fontAlgn="auto">
                <a:spcBef>
                  <a:spcPts val="0"/>
                </a:spcBef>
                <a:spcAft>
                  <a:spcPts val="0"/>
                </a:spcAft>
                <a:defRPr/>
              </a:pPr>
              <a:r>
                <a:rPr lang="ru-RU" b="1" dirty="0"/>
                <a:t>эсеров</a:t>
              </a:r>
            </a:p>
          </p:txBody>
        </p:sp>
      </p:grpSp>
      <p:pic>
        <p:nvPicPr>
          <p:cNvPr id="3074" name="Picture 2" descr="Картины с В.И. Лениным"/>
          <p:cNvPicPr>
            <a:picLocks noChangeAspect="1" noChangeArrowheads="1"/>
          </p:cNvPicPr>
          <p:nvPr/>
        </p:nvPicPr>
        <p:blipFill>
          <a:blip r:embed="rId2" cstate="print"/>
          <a:srcRect/>
          <a:stretch>
            <a:fillRect/>
          </a:stretch>
        </p:blipFill>
        <p:spPr bwMode="auto">
          <a:xfrm>
            <a:off x="7715250" y="1071563"/>
            <a:ext cx="1284288" cy="1798637"/>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6" name="Овал 5"/>
          <p:cNvSpPr/>
          <p:nvPr/>
        </p:nvSpPr>
        <p:spPr>
          <a:xfrm>
            <a:off x="142875" y="4429125"/>
            <a:ext cx="3929063" cy="1714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latin typeface="Arial" pitchFamily="34" charset="0"/>
                <a:cs typeface="Arial" pitchFamily="34" charset="0"/>
              </a:rPr>
              <a:t>Советы рабочих,</a:t>
            </a:r>
          </a:p>
          <a:p>
            <a:pPr algn="ctr" fontAlgn="auto">
              <a:spcBef>
                <a:spcPts val="0"/>
              </a:spcBef>
              <a:spcAft>
                <a:spcPts val="0"/>
              </a:spcAft>
              <a:defRPr/>
            </a:pPr>
            <a:r>
              <a:rPr lang="ru-RU" sz="2400" b="1" dirty="0">
                <a:latin typeface="Arial" pitchFamily="34" charset="0"/>
                <a:cs typeface="Arial" pitchFamily="34" charset="0"/>
              </a:rPr>
              <a:t>солдатских и крестьянских депутатов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1+#ppt_w/2"/>
                                          </p:val>
                                        </p:tav>
                                        <p:tav tm="100000">
                                          <p:val>
                                            <p:strVal val="#ppt_x"/>
                                          </p:val>
                                        </p:tav>
                                      </p:tavLst>
                                    </p:anim>
                                    <p:anim calcmode="lin" valueType="num">
                                      <p:cBhvr additive="base">
                                        <p:cTn id="14"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357158" y="4143380"/>
            <a:ext cx="8501122" cy="250033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b="1" dirty="0">
                <a:latin typeface="Arial" pitchFamily="34" charset="0"/>
                <a:cs typeface="Arial" pitchFamily="34" charset="0"/>
              </a:rPr>
              <a:t>В июне 1918 г. ВЦИК исключил из своего состава представителей правых эсеров и меньшевиков и предложил Советам всех уровней удалить их из своей среды. Фактически это означало запрет партий меньшевиков и правых эсеров. Левые эсеры голосовали против данного решения ВЦИК.</a:t>
            </a:r>
          </a:p>
          <a:p>
            <a:pPr>
              <a:defRPr/>
            </a:pPr>
            <a:endParaRPr lang="ru-RU" sz="2400" b="1" dirty="0">
              <a:solidFill>
                <a:schemeClr val="tx1"/>
              </a:solidFill>
              <a:latin typeface="Arial" pitchFamily="34" charset="0"/>
              <a:cs typeface="Arial" pitchFamily="34" charset="0"/>
            </a:endParaRPr>
          </a:p>
        </p:txBody>
      </p:sp>
      <p:sp>
        <p:nvSpPr>
          <p:cNvPr id="4" name="Багетная рамка 3"/>
          <p:cNvSpPr/>
          <p:nvPr/>
        </p:nvSpPr>
        <p:spPr>
          <a:xfrm>
            <a:off x="928688" y="142875"/>
            <a:ext cx="7429500"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Распад коалиционного правительства</a:t>
            </a:r>
          </a:p>
        </p:txBody>
      </p:sp>
      <p:pic>
        <p:nvPicPr>
          <p:cNvPr id="38914" name="Picture 2" descr="http://istorik.org/wp-content/uploads/2007/11/49.jpg"/>
          <p:cNvPicPr>
            <a:picLocks noChangeAspect="1" noChangeArrowheads="1"/>
          </p:cNvPicPr>
          <p:nvPr/>
        </p:nvPicPr>
        <p:blipFill>
          <a:blip r:embed="rId2" cstate="print"/>
          <a:srcRect/>
          <a:stretch>
            <a:fillRect/>
          </a:stretch>
        </p:blipFill>
        <p:spPr bwMode="auto">
          <a:xfrm>
            <a:off x="2071688" y="1000125"/>
            <a:ext cx="4786312" cy="303847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500063" y="285750"/>
            <a:ext cx="8215312"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Первые мероприятия в промышленности</a:t>
            </a:r>
          </a:p>
        </p:txBody>
      </p:sp>
      <p:sp>
        <p:nvSpPr>
          <p:cNvPr id="3" name="Скругленный прямоугольник 2"/>
          <p:cNvSpPr/>
          <p:nvPr/>
        </p:nvSpPr>
        <p:spPr>
          <a:xfrm>
            <a:off x="3571868" y="2357430"/>
            <a:ext cx="5143504" cy="64294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b="1" dirty="0">
                <a:solidFill>
                  <a:schemeClr val="tx1"/>
                </a:solidFill>
                <a:latin typeface="Arial" pitchFamily="34" charset="0"/>
                <a:cs typeface="Arial" pitchFamily="34" charset="0"/>
              </a:rPr>
              <a:t>Рабочий контроль над фабриками.</a:t>
            </a:r>
          </a:p>
        </p:txBody>
      </p:sp>
      <p:sp>
        <p:nvSpPr>
          <p:cNvPr id="4" name="Прямоугольник 3"/>
          <p:cNvSpPr/>
          <p:nvPr/>
        </p:nvSpPr>
        <p:spPr>
          <a:xfrm>
            <a:off x="2928926" y="1071546"/>
            <a:ext cx="6072230" cy="1200329"/>
          </a:xfrm>
          <a:prstGeom prst="rect">
            <a:avLst/>
          </a:prstGeom>
          <a:noFill/>
        </p:spPr>
        <p:txBody>
          <a:bodyPr>
            <a:spAutoFit/>
          </a:bodyPr>
          <a:lstStyle/>
          <a:p>
            <a:pPr algn="ctr" fontAlgn="auto">
              <a:spcBef>
                <a:spcPts val="0"/>
              </a:spcBef>
              <a:spcAft>
                <a:spcPts val="0"/>
              </a:spcAft>
              <a:defRPr/>
            </a:pPr>
            <a:r>
              <a:rPr lang="ru-RU" sz="2400" b="1" dirty="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latin typeface="Arial" pitchFamily="34" charset="0"/>
                <a:cs typeface="Arial" pitchFamily="34" charset="0"/>
              </a:rPr>
              <a:t>Ноябрь 1917 г.</a:t>
            </a:r>
          </a:p>
          <a:p>
            <a:pPr algn="ctr" fontAlgn="auto">
              <a:spcBef>
                <a:spcPts val="0"/>
              </a:spcBef>
              <a:spcAft>
                <a:spcPts val="0"/>
              </a:spcAft>
              <a:defRPr/>
            </a:pPr>
            <a:r>
              <a:rPr lang="ru-RU" sz="2400" b="1" dirty="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latin typeface="Arial" pitchFamily="34" charset="0"/>
                <a:cs typeface="Arial" pitchFamily="34" charset="0"/>
              </a:rPr>
              <a:t>Первоочередные меры в </a:t>
            </a:r>
          </a:p>
          <a:p>
            <a:pPr algn="ctr" fontAlgn="auto">
              <a:spcBef>
                <a:spcPts val="0"/>
              </a:spcBef>
              <a:spcAft>
                <a:spcPts val="0"/>
              </a:spcAft>
              <a:defRPr/>
            </a:pPr>
            <a:r>
              <a:rPr lang="ru-RU" sz="2400" b="1" dirty="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latin typeface="Arial" pitchFamily="34" charset="0"/>
                <a:cs typeface="Arial" pitchFamily="34" charset="0"/>
              </a:rPr>
              <a:t>экономической области.</a:t>
            </a:r>
          </a:p>
        </p:txBody>
      </p:sp>
      <p:pic>
        <p:nvPicPr>
          <p:cNvPr id="37890" name="Picture 2" descr="http://actualhistory.ru/app/var/pub/files/151/77_11_workers.jpg"/>
          <p:cNvPicPr>
            <a:picLocks noChangeAspect="1" noChangeArrowheads="1"/>
          </p:cNvPicPr>
          <p:nvPr/>
        </p:nvPicPr>
        <p:blipFill>
          <a:blip r:embed="rId2" cstate="print"/>
          <a:srcRect/>
          <a:stretch>
            <a:fillRect/>
          </a:stretch>
        </p:blipFill>
        <p:spPr bwMode="auto">
          <a:xfrm>
            <a:off x="357188" y="1357313"/>
            <a:ext cx="2833687" cy="221456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6" name="Скругленный прямоугольник 5"/>
          <p:cNvSpPr/>
          <p:nvPr/>
        </p:nvSpPr>
        <p:spPr>
          <a:xfrm>
            <a:off x="3571868" y="3143248"/>
            <a:ext cx="5143504" cy="64294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b="1" dirty="0">
                <a:solidFill>
                  <a:schemeClr val="tx1"/>
                </a:solidFill>
                <a:latin typeface="Arial" pitchFamily="34" charset="0"/>
                <a:cs typeface="Arial" pitchFamily="34" charset="0"/>
              </a:rPr>
              <a:t>Экспроприация фабрик и заводов.</a:t>
            </a:r>
          </a:p>
        </p:txBody>
      </p:sp>
      <p:sp>
        <p:nvSpPr>
          <p:cNvPr id="7" name="Скругленный прямоугольник 6"/>
          <p:cNvSpPr/>
          <p:nvPr/>
        </p:nvSpPr>
        <p:spPr>
          <a:xfrm>
            <a:off x="2071670" y="5572140"/>
            <a:ext cx="5143504" cy="64294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b="1" dirty="0">
                <a:solidFill>
                  <a:schemeClr val="tx1"/>
                </a:solidFill>
                <a:latin typeface="Arial" pitchFamily="34" charset="0"/>
                <a:cs typeface="Arial" pitchFamily="34" charset="0"/>
              </a:rPr>
              <a:t>Национализация банков.</a:t>
            </a:r>
          </a:p>
        </p:txBody>
      </p:sp>
      <p:grpSp>
        <p:nvGrpSpPr>
          <p:cNvPr id="5" name="Группа 7"/>
          <p:cNvGrpSpPr>
            <a:grpSpLocks/>
          </p:cNvGrpSpPr>
          <p:nvPr/>
        </p:nvGrpSpPr>
        <p:grpSpPr bwMode="auto">
          <a:xfrm>
            <a:off x="285750" y="3857625"/>
            <a:ext cx="8572500" cy="1500188"/>
            <a:chOff x="77090" y="5743591"/>
            <a:chExt cx="4143404" cy="3480459"/>
          </a:xfrm>
        </p:grpSpPr>
        <p:sp>
          <p:nvSpPr>
            <p:cNvPr id="9" name="Скругленный прямоугольник 8"/>
            <p:cNvSpPr/>
            <p:nvPr/>
          </p:nvSpPr>
          <p:spPr>
            <a:xfrm>
              <a:off x="77090" y="5743591"/>
              <a:ext cx="4143404" cy="3480459"/>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2400" b="1" i="1" u="sng" dirty="0">
                  <a:solidFill>
                    <a:srgbClr val="FF0000"/>
                  </a:solidFill>
                  <a:effectLst>
                    <a:outerShdw blurRad="38100" dist="38100" dir="2700000" algn="tl">
                      <a:srgbClr val="000000">
                        <a:alpha val="43137"/>
                      </a:srgbClr>
                    </a:outerShdw>
                  </a:effectLst>
                  <a:latin typeface="Arial" pitchFamily="34" charset="0"/>
                  <a:cs typeface="Arial" pitchFamily="34" charset="0"/>
                </a:rPr>
                <a:t>ЭКСПРОПРИАЦИЯ</a:t>
              </a:r>
              <a:r>
                <a:rPr lang="ru-RU" sz="2400" b="1" dirty="0">
                  <a:latin typeface="Arial" pitchFamily="34" charset="0"/>
                  <a:cs typeface="Arial" pitchFamily="34" charset="0"/>
                </a:rPr>
                <a:t>— проводимое государством принудительное, безвозмездное или возмездное изъятие, отчуждение имущества.</a:t>
              </a:r>
              <a:endParaRPr lang="ru-RU" sz="2400" b="1" u="sng"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33810" name="Picture 10"/>
            <p:cNvPicPr>
              <a:picLocks noChangeAspect="1" noChangeArrowheads="1"/>
            </p:cNvPicPr>
            <p:nvPr/>
          </p:nvPicPr>
          <p:blipFill>
            <a:blip r:embed="rId3" cstate="print"/>
            <a:srcRect/>
            <a:stretch>
              <a:fillRect/>
            </a:stretch>
          </p:blipFill>
          <p:spPr bwMode="auto">
            <a:xfrm>
              <a:off x="111618" y="5909327"/>
              <a:ext cx="278951" cy="1325889"/>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4429124" y="1071546"/>
            <a:ext cx="4572032" cy="385765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b="1" dirty="0">
                <a:latin typeface="Arial" pitchFamily="34" charset="0"/>
                <a:cs typeface="Arial" pitchFamily="34" charset="0"/>
              </a:rPr>
              <a:t>17 ноября 1917 г. декретом СНК была </a:t>
            </a:r>
            <a:r>
              <a:rPr lang="ru-RU" sz="24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национализирована</a:t>
            </a:r>
            <a:r>
              <a:rPr lang="ru-RU" sz="2400" b="1" i="1" dirty="0">
                <a:latin typeface="Arial" pitchFamily="34" charset="0"/>
                <a:cs typeface="Arial" pitchFamily="34" charset="0"/>
              </a:rPr>
              <a:t> </a:t>
            </a:r>
            <a:r>
              <a:rPr lang="ru-RU" sz="2400" b="1" dirty="0">
                <a:latin typeface="Arial" pitchFamily="34" charset="0"/>
                <a:cs typeface="Arial" pitchFamily="34" charset="0"/>
              </a:rPr>
              <a:t>фабрика товарищества </a:t>
            </a:r>
            <a:r>
              <a:rPr lang="ru-RU" sz="2400" b="1" dirty="0" err="1">
                <a:latin typeface="Arial" pitchFamily="34" charset="0"/>
                <a:cs typeface="Arial" pitchFamily="34" charset="0"/>
              </a:rPr>
              <a:t>Ликинской</a:t>
            </a:r>
            <a:r>
              <a:rPr lang="ru-RU" sz="2400" b="1" dirty="0">
                <a:latin typeface="Arial" pitchFamily="34" charset="0"/>
                <a:cs typeface="Arial" pitchFamily="34" charset="0"/>
              </a:rPr>
              <a:t> мануфактуры, в декабре — несколько предприятий на Урале и Путиловский завод в Петрограде.</a:t>
            </a:r>
          </a:p>
          <a:p>
            <a:pPr>
              <a:defRPr/>
            </a:pPr>
            <a:endParaRPr lang="ru-RU" sz="2400" b="1" dirty="0">
              <a:solidFill>
                <a:schemeClr val="tx1"/>
              </a:solidFill>
              <a:latin typeface="Arial" pitchFamily="34" charset="0"/>
              <a:cs typeface="Arial" pitchFamily="34" charset="0"/>
            </a:endParaRPr>
          </a:p>
        </p:txBody>
      </p:sp>
      <p:grpSp>
        <p:nvGrpSpPr>
          <p:cNvPr id="2" name="Группа 3"/>
          <p:cNvGrpSpPr>
            <a:grpSpLocks/>
          </p:cNvGrpSpPr>
          <p:nvPr/>
        </p:nvGrpSpPr>
        <p:grpSpPr bwMode="auto">
          <a:xfrm>
            <a:off x="285750" y="5072063"/>
            <a:ext cx="8572500" cy="1500187"/>
            <a:chOff x="77090" y="5743591"/>
            <a:chExt cx="4143404" cy="3480459"/>
          </a:xfrm>
        </p:grpSpPr>
        <p:sp>
          <p:nvSpPr>
            <p:cNvPr id="5" name="Скругленный прямоугольник 4"/>
            <p:cNvSpPr/>
            <p:nvPr/>
          </p:nvSpPr>
          <p:spPr>
            <a:xfrm>
              <a:off x="77090" y="5743591"/>
              <a:ext cx="4143404" cy="3480459"/>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2400" b="1" i="1" u="sng" dirty="0">
                  <a:solidFill>
                    <a:srgbClr val="FF0000"/>
                  </a:solidFill>
                  <a:effectLst>
                    <a:outerShdw blurRad="38100" dist="38100" dir="2700000" algn="tl">
                      <a:srgbClr val="000000">
                        <a:alpha val="43137"/>
                      </a:srgbClr>
                    </a:outerShdw>
                  </a:effectLst>
                  <a:latin typeface="Arial" pitchFamily="34" charset="0"/>
                  <a:cs typeface="Arial" pitchFamily="34" charset="0"/>
                </a:rPr>
                <a:t>Национализация</a:t>
              </a:r>
              <a:r>
                <a:rPr lang="ru-RU" sz="2400" b="1" dirty="0">
                  <a:latin typeface="Arial" pitchFamily="34" charset="0"/>
                  <a:cs typeface="Arial" pitchFamily="34" charset="0"/>
                </a:rPr>
                <a:t> — передача в собственность государства земли, промышленных предприятий, банков, транспорта или другого имущества, принадлежащего частным лицам.</a:t>
              </a:r>
              <a:endParaRPr lang="ru-RU" sz="2400" b="1" u="sng"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34828" name="Picture 10"/>
            <p:cNvPicPr>
              <a:picLocks noChangeAspect="1" noChangeArrowheads="1"/>
            </p:cNvPicPr>
            <p:nvPr/>
          </p:nvPicPr>
          <p:blipFill>
            <a:blip r:embed="rId2" cstate="print"/>
            <a:srcRect/>
            <a:stretch>
              <a:fillRect/>
            </a:stretch>
          </p:blipFill>
          <p:spPr bwMode="auto">
            <a:xfrm>
              <a:off x="180675" y="7566689"/>
              <a:ext cx="278951" cy="1325889"/>
            </a:xfrm>
            <a:prstGeom prst="rect">
              <a:avLst/>
            </a:prstGeom>
            <a:noFill/>
            <a:ln w="9525">
              <a:noFill/>
              <a:miter lim="800000"/>
              <a:headEnd/>
              <a:tailEnd/>
            </a:ln>
          </p:spPr>
        </p:pic>
      </p:grpSp>
      <p:sp>
        <p:nvSpPr>
          <p:cNvPr id="7" name="Багетная рамка 6"/>
          <p:cNvSpPr/>
          <p:nvPr/>
        </p:nvSpPr>
        <p:spPr>
          <a:xfrm>
            <a:off x="428625" y="285750"/>
            <a:ext cx="8215313"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Первые мероприятия в промышленности</a:t>
            </a:r>
          </a:p>
        </p:txBody>
      </p:sp>
      <p:pic>
        <p:nvPicPr>
          <p:cNvPr id="36866" name="Picture 2" descr="http://socialist.memo.ru/places/img/feb_1917/1.jpeg"/>
          <p:cNvPicPr>
            <a:picLocks noChangeAspect="1" noChangeArrowheads="1"/>
          </p:cNvPicPr>
          <p:nvPr/>
        </p:nvPicPr>
        <p:blipFill>
          <a:blip r:embed="rId3" cstate="print"/>
          <a:srcRect/>
          <a:stretch>
            <a:fillRect/>
          </a:stretch>
        </p:blipFill>
        <p:spPr bwMode="auto">
          <a:xfrm>
            <a:off x="285750" y="1214438"/>
            <a:ext cx="3921125" cy="242887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34824" name="Прямоугольник 8"/>
          <p:cNvSpPr>
            <a:spLocks noChangeArrowheads="1"/>
          </p:cNvSpPr>
          <p:nvPr/>
        </p:nvSpPr>
        <p:spPr bwMode="auto">
          <a:xfrm>
            <a:off x="142875" y="3857625"/>
            <a:ext cx="3929063" cy="923925"/>
          </a:xfrm>
          <a:prstGeom prst="rect">
            <a:avLst/>
          </a:prstGeom>
          <a:noFill/>
          <a:ln w="9525">
            <a:noFill/>
            <a:miter lim="800000"/>
            <a:headEnd/>
            <a:tailEnd/>
          </a:ln>
        </p:spPr>
        <p:txBody>
          <a:bodyPr>
            <a:spAutoFit/>
          </a:bodyPr>
          <a:lstStyle/>
          <a:p>
            <a:pPr algn="ctr"/>
            <a:r>
              <a:rPr lang="ru-RU" b="1">
                <a:cs typeface="Arial" charset="0"/>
              </a:rPr>
              <a:t>Путиловский завод. Здание ба-шенной мастерской. </a:t>
            </a:r>
          </a:p>
          <a:p>
            <a:pPr algn="ctr"/>
            <a:r>
              <a:rPr lang="ru-RU" b="1">
                <a:cs typeface="Arial" charset="0"/>
              </a:rPr>
              <a:t>Фото начала XX 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428625" y="285750"/>
            <a:ext cx="8215313"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Первые мероприятия в промышленности</a:t>
            </a:r>
          </a:p>
        </p:txBody>
      </p:sp>
      <p:grpSp>
        <p:nvGrpSpPr>
          <p:cNvPr id="35843" name="Группа 11"/>
          <p:cNvGrpSpPr>
            <a:grpSpLocks/>
          </p:cNvGrpSpPr>
          <p:nvPr/>
        </p:nvGrpSpPr>
        <p:grpSpPr bwMode="auto">
          <a:xfrm>
            <a:off x="285750" y="1071563"/>
            <a:ext cx="7572375" cy="2332037"/>
            <a:chOff x="285720" y="1071546"/>
            <a:chExt cx="7572428" cy="2331926"/>
          </a:xfrm>
        </p:grpSpPr>
        <p:sp>
          <p:nvSpPr>
            <p:cNvPr id="3" name="Прямоугольник 2"/>
            <p:cNvSpPr/>
            <p:nvPr/>
          </p:nvSpPr>
          <p:spPr>
            <a:xfrm>
              <a:off x="3929058" y="1071546"/>
              <a:ext cx="3929090" cy="1200329"/>
            </a:xfrm>
            <a:prstGeom prst="rect">
              <a:avLst/>
            </a:prstGeom>
            <a:noFill/>
          </p:spPr>
          <p:txBody>
            <a:bodyPr>
              <a:spAutoFit/>
            </a:bodyPr>
            <a:lstStyle/>
            <a:p>
              <a:pPr algn="ctr" fontAlgn="auto">
                <a:spcBef>
                  <a:spcPts val="0"/>
                </a:spcBef>
                <a:spcAft>
                  <a:spcPts val="0"/>
                </a:spcAft>
                <a:defRPr/>
              </a:pPr>
              <a:r>
                <a:rPr lang="ru-RU" sz="2400" b="1" dirty="0">
                  <a:ln w="18000">
                    <a:solidFill>
                      <a:sysClr val="windowText" lastClr="000000"/>
                    </a:solidFill>
                    <a:prstDash val="solid"/>
                    <a:miter lim="800000"/>
                  </a:ln>
                  <a:solidFill>
                    <a:srgbClr val="C00000"/>
                  </a:solidFill>
                  <a:effectLst>
                    <a:outerShdw blurRad="25500" dist="23000" dir="7020000" algn="tl">
                      <a:srgbClr val="000000">
                        <a:alpha val="50000"/>
                      </a:srgbClr>
                    </a:outerShdw>
                  </a:effectLst>
                  <a:latin typeface="Arial" pitchFamily="34" charset="0"/>
                  <a:cs typeface="Arial" pitchFamily="34" charset="0"/>
                </a:rPr>
                <a:t>1 декабря 1917 г.</a:t>
              </a:r>
            </a:p>
            <a:p>
              <a:pPr algn="ctr" fontAlgn="auto">
                <a:spcBef>
                  <a:spcPts val="0"/>
                </a:spcBef>
                <a:spcAft>
                  <a:spcPts val="0"/>
                </a:spcAft>
                <a:defRPr/>
              </a:pPr>
              <a:r>
                <a:rPr lang="ru-RU" sz="2400" b="1" dirty="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latin typeface="Arial" pitchFamily="34" charset="0"/>
                  <a:cs typeface="Arial" pitchFamily="34" charset="0"/>
                </a:rPr>
                <a:t>Создан Высший совет народного хозяйства.</a:t>
              </a:r>
            </a:p>
          </p:txBody>
        </p:sp>
        <p:sp>
          <p:nvSpPr>
            <p:cNvPr id="4" name="Прямоугольник 3"/>
            <p:cNvSpPr/>
            <p:nvPr/>
          </p:nvSpPr>
          <p:spPr>
            <a:xfrm>
              <a:off x="4857752" y="2285992"/>
              <a:ext cx="2148345" cy="923330"/>
            </a:xfrm>
            <a:prstGeom prst="rect">
              <a:avLst/>
            </a:prstGeom>
            <a:noFill/>
          </p:spPr>
          <p:txBody>
            <a:bodyPr wrap="none">
              <a:spAutoFit/>
            </a:bodyPr>
            <a:lstStyle/>
            <a:p>
              <a:pPr algn="ctr" fontAlgn="auto">
                <a:spcBef>
                  <a:spcPts val="0"/>
                </a:spcBef>
                <a:spcAft>
                  <a:spcPts val="0"/>
                </a:spcAft>
                <a:defRPr/>
              </a:pP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ВСНХ</a:t>
              </a:r>
            </a:p>
          </p:txBody>
        </p:sp>
        <p:pic>
          <p:nvPicPr>
            <p:cNvPr id="46082" name="Picture 2" descr="http://www.rusarchives.ru/pik/publ/06_08/2.jpg"/>
            <p:cNvPicPr>
              <a:picLocks noChangeAspect="1" noChangeArrowheads="1"/>
            </p:cNvPicPr>
            <p:nvPr/>
          </p:nvPicPr>
          <p:blipFill>
            <a:blip r:embed="rId2" cstate="print"/>
            <a:srcRect/>
            <a:stretch>
              <a:fillRect/>
            </a:stretch>
          </p:blipFill>
          <p:spPr bwMode="auto">
            <a:xfrm>
              <a:off x="285720" y="1214414"/>
              <a:ext cx="3071835" cy="218905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grpSp>
      <p:grpSp>
        <p:nvGrpSpPr>
          <p:cNvPr id="11" name="Группа 12"/>
          <p:cNvGrpSpPr>
            <a:grpSpLocks/>
          </p:cNvGrpSpPr>
          <p:nvPr/>
        </p:nvGrpSpPr>
        <p:grpSpPr bwMode="auto">
          <a:xfrm>
            <a:off x="285750" y="3643313"/>
            <a:ext cx="8643938" cy="3071812"/>
            <a:chOff x="285720" y="3643314"/>
            <a:chExt cx="8643998" cy="3071834"/>
          </a:xfrm>
        </p:grpSpPr>
        <p:sp>
          <p:nvSpPr>
            <p:cNvPr id="5" name="Прямоугольник 4"/>
            <p:cNvSpPr/>
            <p:nvPr/>
          </p:nvSpPr>
          <p:spPr>
            <a:xfrm>
              <a:off x="2643174" y="3643314"/>
              <a:ext cx="3929090" cy="461665"/>
            </a:xfrm>
            <a:prstGeom prst="rect">
              <a:avLst/>
            </a:prstGeom>
            <a:noFill/>
          </p:spPr>
          <p:txBody>
            <a:bodyPr>
              <a:spAutoFit/>
            </a:bodyPr>
            <a:lstStyle/>
            <a:p>
              <a:pPr algn="ctr" fontAlgn="auto">
                <a:spcBef>
                  <a:spcPts val="0"/>
                </a:spcBef>
                <a:spcAft>
                  <a:spcPts val="0"/>
                </a:spcAft>
                <a:defRPr/>
              </a:pPr>
              <a:r>
                <a:rPr lang="ru-RU" sz="2400" b="1" dirty="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latin typeface="Arial" pitchFamily="34" charset="0"/>
                  <a:cs typeface="Arial" pitchFamily="34" charset="0"/>
                </a:rPr>
                <a:t>Банковское дело</a:t>
              </a:r>
            </a:p>
          </p:txBody>
        </p:sp>
        <p:sp>
          <p:nvSpPr>
            <p:cNvPr id="6" name="Скругленный прямоугольник 5"/>
            <p:cNvSpPr/>
            <p:nvPr/>
          </p:nvSpPr>
          <p:spPr>
            <a:xfrm>
              <a:off x="285720" y="4357694"/>
              <a:ext cx="3214710" cy="64294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b="1" dirty="0">
                  <a:solidFill>
                    <a:schemeClr val="tx1"/>
                  </a:solidFill>
                  <a:latin typeface="Arial" pitchFamily="34" charset="0"/>
                  <a:cs typeface="Arial" pitchFamily="34" charset="0"/>
                </a:rPr>
                <a:t>Национализация частных банков</a:t>
              </a:r>
            </a:p>
          </p:txBody>
        </p:sp>
        <p:sp>
          <p:nvSpPr>
            <p:cNvPr id="7" name="Скругленный прямоугольник 6"/>
            <p:cNvSpPr/>
            <p:nvPr/>
          </p:nvSpPr>
          <p:spPr>
            <a:xfrm>
              <a:off x="285720" y="5500702"/>
              <a:ext cx="3214710" cy="114300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b="1" dirty="0">
                  <a:solidFill>
                    <a:schemeClr val="tx1"/>
                  </a:solidFill>
                  <a:latin typeface="Arial" pitchFamily="34" charset="0"/>
                  <a:cs typeface="Arial" pitchFamily="34" charset="0"/>
                </a:rPr>
                <a:t>Банковское дело- государственная монополия</a:t>
              </a:r>
            </a:p>
          </p:txBody>
        </p:sp>
        <p:sp>
          <p:nvSpPr>
            <p:cNvPr id="8" name="Скругленный прямоугольник 7"/>
            <p:cNvSpPr/>
            <p:nvPr/>
          </p:nvSpPr>
          <p:spPr>
            <a:xfrm>
              <a:off x="5357818" y="5357826"/>
              <a:ext cx="3571900" cy="135732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b="1" dirty="0">
                  <a:solidFill>
                    <a:schemeClr val="tx1"/>
                  </a:solidFill>
                  <a:latin typeface="Arial" pitchFamily="34" charset="0"/>
                  <a:cs typeface="Arial" pitchFamily="34" charset="0"/>
                </a:rPr>
                <a:t>Государственный банк переименован в Народный</a:t>
              </a:r>
            </a:p>
          </p:txBody>
        </p:sp>
        <p:sp>
          <p:nvSpPr>
            <p:cNvPr id="9" name="Скругленный прямоугольник 8"/>
            <p:cNvSpPr/>
            <p:nvPr/>
          </p:nvSpPr>
          <p:spPr>
            <a:xfrm>
              <a:off x="5572132" y="4357694"/>
              <a:ext cx="3214710" cy="64294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b="1" dirty="0">
                  <a:solidFill>
                    <a:schemeClr val="tx1"/>
                  </a:solidFill>
                  <a:latin typeface="Arial" pitchFamily="34" charset="0"/>
                  <a:cs typeface="Arial" pitchFamily="34" charset="0"/>
                </a:rPr>
                <a:t>Ликвидация</a:t>
              </a:r>
            </a:p>
            <a:p>
              <a:pPr algn="ctr">
                <a:defRPr/>
              </a:pPr>
              <a:r>
                <a:rPr lang="ru-RU" sz="2400" b="1" dirty="0">
                  <a:solidFill>
                    <a:schemeClr val="tx1"/>
                  </a:solidFill>
                  <a:latin typeface="Arial" pitchFamily="34" charset="0"/>
                  <a:cs typeface="Arial" pitchFamily="34" charset="0"/>
                </a:rPr>
                <a:t>частных банков</a:t>
              </a:r>
            </a:p>
          </p:txBody>
        </p:sp>
        <p:pic>
          <p:nvPicPr>
            <p:cNvPr id="46084" name="Picture 4" descr="http://www.ruthenia.ru/moskva/chrono/1917/1917.jpg"/>
            <p:cNvPicPr>
              <a:picLocks noChangeAspect="1" noChangeArrowheads="1"/>
            </p:cNvPicPr>
            <p:nvPr/>
          </p:nvPicPr>
          <p:blipFill>
            <a:blip r:embed="rId3" cstate="print"/>
            <a:srcRect/>
            <a:stretch>
              <a:fillRect/>
            </a:stretch>
          </p:blipFill>
          <p:spPr bwMode="auto">
            <a:xfrm>
              <a:off x="3714744" y="4429132"/>
              <a:ext cx="1466860" cy="185738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grpSp>
      <p:pic>
        <p:nvPicPr>
          <p:cNvPr id="46086" name="Picture 6" descr="http://img.encyc.yandex.net/illustrations/pdr/fullsize/126000.jpg"/>
          <p:cNvPicPr>
            <a:picLocks noChangeAspect="1" noChangeArrowheads="1"/>
          </p:cNvPicPr>
          <p:nvPr/>
        </p:nvPicPr>
        <p:blipFill>
          <a:blip r:embed="rId4" cstate="print"/>
          <a:srcRect/>
          <a:stretch>
            <a:fillRect/>
          </a:stretch>
        </p:blipFill>
        <p:spPr bwMode="auto">
          <a:xfrm>
            <a:off x="7715250" y="1639888"/>
            <a:ext cx="1214438" cy="1646237"/>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35846" name="TextBox 14"/>
          <p:cNvSpPr txBox="1">
            <a:spLocks noChangeArrowheads="1"/>
          </p:cNvSpPr>
          <p:nvPr/>
        </p:nvSpPr>
        <p:spPr bwMode="auto">
          <a:xfrm>
            <a:off x="7572375" y="3429000"/>
            <a:ext cx="1571625" cy="369888"/>
          </a:xfrm>
          <a:prstGeom prst="rect">
            <a:avLst/>
          </a:prstGeom>
          <a:noFill/>
          <a:ln w="9525">
            <a:noFill/>
            <a:miter lim="800000"/>
            <a:headEnd/>
            <a:tailEnd/>
          </a:ln>
        </p:spPr>
        <p:txBody>
          <a:bodyPr>
            <a:spAutoFit/>
          </a:bodyPr>
          <a:lstStyle/>
          <a:p>
            <a:pPr algn="ctr"/>
            <a:r>
              <a:rPr lang="ru-RU" b="1">
                <a:cs typeface="Arial" charset="0"/>
              </a:rPr>
              <a:t>А.И. Рыков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428625" y="285750"/>
            <a:ext cx="8215313"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Первые мероприятия в промышленности</a:t>
            </a:r>
          </a:p>
        </p:txBody>
      </p:sp>
      <p:grpSp>
        <p:nvGrpSpPr>
          <p:cNvPr id="36867" name="Группа 5"/>
          <p:cNvGrpSpPr>
            <a:grpSpLocks/>
          </p:cNvGrpSpPr>
          <p:nvPr/>
        </p:nvGrpSpPr>
        <p:grpSpPr bwMode="auto">
          <a:xfrm>
            <a:off x="642938" y="1143000"/>
            <a:ext cx="7858125" cy="2392363"/>
            <a:chOff x="642910" y="1142984"/>
            <a:chExt cx="7858180" cy="2391850"/>
          </a:xfrm>
        </p:grpSpPr>
        <p:sp>
          <p:nvSpPr>
            <p:cNvPr id="3" name="Прямоугольник 2"/>
            <p:cNvSpPr/>
            <p:nvPr/>
          </p:nvSpPr>
          <p:spPr>
            <a:xfrm>
              <a:off x="4357686" y="1142984"/>
              <a:ext cx="3929090" cy="461665"/>
            </a:xfrm>
            <a:prstGeom prst="rect">
              <a:avLst/>
            </a:prstGeom>
            <a:noFill/>
          </p:spPr>
          <p:txBody>
            <a:bodyPr>
              <a:spAutoFit/>
            </a:bodyPr>
            <a:lstStyle/>
            <a:p>
              <a:pPr algn="ctr" fontAlgn="auto">
                <a:spcBef>
                  <a:spcPts val="0"/>
                </a:spcBef>
                <a:spcAft>
                  <a:spcPts val="0"/>
                </a:spcAft>
                <a:defRPr/>
              </a:pPr>
              <a:r>
                <a:rPr lang="ru-RU" sz="2400" b="1" dirty="0">
                  <a:ln w="18000">
                    <a:solidFill>
                      <a:sysClr val="windowText" lastClr="000000"/>
                    </a:solidFill>
                    <a:prstDash val="solid"/>
                    <a:miter lim="800000"/>
                  </a:ln>
                  <a:solidFill>
                    <a:srgbClr val="C00000"/>
                  </a:solidFill>
                  <a:effectLst>
                    <a:outerShdw blurRad="25500" dist="23000" dir="7020000" algn="tl">
                      <a:srgbClr val="000000">
                        <a:alpha val="50000"/>
                      </a:srgbClr>
                    </a:outerShdw>
                  </a:effectLst>
                  <a:latin typeface="Arial" pitchFamily="34" charset="0"/>
                  <a:cs typeface="Arial" pitchFamily="34" charset="0"/>
                </a:rPr>
                <a:t>Январь-апрель 1918 г.</a:t>
              </a:r>
            </a:p>
          </p:txBody>
        </p:sp>
        <p:sp>
          <p:nvSpPr>
            <p:cNvPr id="4" name="Прямоугольник 3"/>
            <p:cNvSpPr/>
            <p:nvPr/>
          </p:nvSpPr>
          <p:spPr>
            <a:xfrm>
              <a:off x="4572000" y="1785926"/>
              <a:ext cx="3929090" cy="1569660"/>
            </a:xfrm>
            <a:prstGeom prst="rect">
              <a:avLst/>
            </a:prstGeom>
            <a:noFill/>
          </p:spPr>
          <p:txBody>
            <a:bodyPr>
              <a:spAutoFit/>
            </a:bodyPr>
            <a:lstStyle/>
            <a:p>
              <a:pPr algn="ctr" fontAlgn="auto">
                <a:spcBef>
                  <a:spcPts val="0"/>
                </a:spcBef>
                <a:spcAft>
                  <a:spcPts val="0"/>
                </a:spcAft>
                <a:defRPr/>
              </a:pPr>
              <a:r>
                <a:rPr lang="ru-RU" sz="2400" b="1" dirty="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latin typeface="Arial" pitchFamily="34" charset="0"/>
                  <a:cs typeface="Arial" pitchFamily="34" charset="0"/>
                </a:rPr>
                <a:t>Национализация транспорта, морского и речного флота, внешней торговли</a:t>
              </a:r>
            </a:p>
          </p:txBody>
        </p:sp>
        <p:pic>
          <p:nvPicPr>
            <p:cNvPr id="50178" name="Picture 2" descr="http://arhiv.ivangorod.ru/econ/SuPortNet/images/pic3.gif"/>
            <p:cNvPicPr>
              <a:picLocks noChangeAspect="1" noChangeArrowheads="1"/>
            </p:cNvPicPr>
            <p:nvPr/>
          </p:nvPicPr>
          <p:blipFill>
            <a:blip r:embed="rId2" cstate="print"/>
            <a:srcRect/>
            <a:stretch>
              <a:fillRect/>
            </a:stretch>
          </p:blipFill>
          <p:spPr bwMode="auto">
            <a:xfrm>
              <a:off x="642910" y="1285828"/>
              <a:ext cx="3571900" cy="2249006"/>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grpSp>
      <p:sp>
        <p:nvSpPr>
          <p:cNvPr id="8" name="Скругленный прямоугольник 7"/>
          <p:cNvSpPr/>
          <p:nvPr/>
        </p:nvSpPr>
        <p:spPr>
          <a:xfrm>
            <a:off x="214282" y="4000504"/>
            <a:ext cx="8643998" cy="257176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b="1" dirty="0">
                <a:latin typeface="Arial" pitchFamily="34" charset="0"/>
                <a:cs typeface="Arial" pitchFamily="34" charset="0"/>
              </a:rPr>
              <a:t>Советское правительство объявило о непризнании внутренних и внешних долгов царского и Временного правительства. В мае 1918 г. было отменено право наследования. 28 июня в руки государства перешли все крупные промышленные предприятия важнейших отраслей промышленности.</a:t>
            </a:r>
          </a:p>
          <a:p>
            <a:pPr algn="ctr">
              <a:defRPr/>
            </a:pPr>
            <a:endParaRPr lang="ru-RU" sz="24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428625" y="285750"/>
            <a:ext cx="8572500"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Аграрная политика. Продовольственная диктатура.</a:t>
            </a:r>
          </a:p>
        </p:txBody>
      </p:sp>
      <p:sp>
        <p:nvSpPr>
          <p:cNvPr id="3" name="Скругленный прямоугольник 2"/>
          <p:cNvSpPr/>
          <p:nvPr/>
        </p:nvSpPr>
        <p:spPr>
          <a:xfrm>
            <a:off x="214282" y="3500438"/>
            <a:ext cx="8643998" cy="314327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400" b="1" dirty="0">
                <a:solidFill>
                  <a:srgbClr val="C00000"/>
                </a:solidFill>
                <a:latin typeface="Arial" pitchFamily="34" charset="0"/>
                <a:cs typeface="Arial" pitchFamily="34" charset="0"/>
              </a:rPr>
              <a:t>19 февраля 1918 г., </a:t>
            </a:r>
            <a:r>
              <a:rPr lang="ru-RU" sz="2400" b="1" dirty="0">
                <a:latin typeface="Arial" pitchFamily="34" charset="0"/>
                <a:cs typeface="Arial" pitchFamily="34" charset="0"/>
              </a:rPr>
              <a:t>в день отмены крепостного права, был опубликован Закон о социализации земли. К весне 1918 г. первый передел земельного фонда был почти полностью завершен, </a:t>
            </a:r>
            <a:r>
              <a:rPr lang="ru-RU" sz="2400" b="1" u="sng" dirty="0">
                <a:latin typeface="Arial" pitchFamily="34" charset="0"/>
                <a:cs typeface="Arial" pitchFamily="34" charset="0"/>
              </a:rPr>
              <a:t>частная собственность на землю ликвидирована</a:t>
            </a:r>
            <a:r>
              <a:rPr lang="ru-RU" sz="2400" b="1" dirty="0">
                <a:latin typeface="Arial" pitchFamily="34" charset="0"/>
                <a:cs typeface="Arial" pitchFamily="34" charset="0"/>
              </a:rPr>
              <a:t>. Собственником земли являлось государство, которое наделяло ею крестьян по уравнительно-трудовой норме.</a:t>
            </a:r>
          </a:p>
        </p:txBody>
      </p:sp>
      <p:pic>
        <p:nvPicPr>
          <p:cNvPr id="49154" name="Picture 2" descr="http://lib.rus.ec/i/39/144039/img_3.jpg"/>
          <p:cNvPicPr>
            <a:picLocks noChangeAspect="1" noChangeArrowheads="1"/>
          </p:cNvPicPr>
          <p:nvPr/>
        </p:nvPicPr>
        <p:blipFill>
          <a:blip r:embed="rId2" cstate="print"/>
          <a:srcRect/>
          <a:stretch>
            <a:fillRect/>
          </a:stretch>
        </p:blipFill>
        <p:spPr bwMode="auto">
          <a:xfrm>
            <a:off x="4786313" y="1143000"/>
            <a:ext cx="3143250" cy="220662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49156" name="Picture 4" descr="http://zubova-poliana.narod.ru/history-6-0.jpg"/>
          <p:cNvPicPr>
            <a:picLocks noChangeAspect="1" noChangeArrowheads="1"/>
          </p:cNvPicPr>
          <p:nvPr/>
        </p:nvPicPr>
        <p:blipFill>
          <a:blip r:embed="rId3" cstate="print"/>
          <a:srcRect/>
          <a:stretch>
            <a:fillRect/>
          </a:stretch>
        </p:blipFill>
        <p:spPr bwMode="auto">
          <a:xfrm>
            <a:off x="1143000" y="1143000"/>
            <a:ext cx="3214688" cy="223361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428625" y="285750"/>
            <a:ext cx="8572500"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Аграрная политика. Продовольственная диктатура.</a:t>
            </a:r>
          </a:p>
        </p:txBody>
      </p:sp>
      <p:sp>
        <p:nvSpPr>
          <p:cNvPr id="3" name="Прямоугольник 2"/>
          <p:cNvSpPr/>
          <p:nvPr/>
        </p:nvSpPr>
        <p:spPr>
          <a:xfrm>
            <a:off x="2214546" y="1071546"/>
            <a:ext cx="4084580"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2800" b="1"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О чем говорят факты?</a:t>
            </a:r>
          </a:p>
        </p:txBody>
      </p:sp>
      <p:sp>
        <p:nvSpPr>
          <p:cNvPr id="4" name="Скругленный прямоугольник 3"/>
          <p:cNvSpPr/>
          <p:nvPr/>
        </p:nvSpPr>
        <p:spPr>
          <a:xfrm>
            <a:off x="1214414" y="1643050"/>
            <a:ext cx="6929486" cy="78581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400" b="1" dirty="0">
                <a:latin typeface="Arial" pitchFamily="34" charset="0"/>
                <a:cs typeface="Arial" pitchFamily="34" charset="0"/>
              </a:rPr>
              <a:t>К февралю 1918 г. разграблено 75% усадеб.</a:t>
            </a:r>
          </a:p>
        </p:txBody>
      </p:sp>
      <p:sp>
        <p:nvSpPr>
          <p:cNvPr id="5" name="Скругленный прямоугольник 4"/>
          <p:cNvSpPr/>
          <p:nvPr/>
        </p:nvSpPr>
        <p:spPr>
          <a:xfrm>
            <a:off x="1214414" y="2571744"/>
            <a:ext cx="6858048" cy="78581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400" b="1" dirty="0">
                <a:latin typeface="Arial" pitchFamily="34" charset="0"/>
                <a:cs typeface="Arial" pitchFamily="34" charset="0"/>
              </a:rPr>
              <a:t>Землю делили по едокам.</a:t>
            </a:r>
          </a:p>
        </p:txBody>
      </p:sp>
      <p:sp>
        <p:nvSpPr>
          <p:cNvPr id="6" name="Скругленный прямоугольник 5"/>
          <p:cNvSpPr/>
          <p:nvPr/>
        </p:nvSpPr>
        <p:spPr>
          <a:xfrm>
            <a:off x="1214414" y="3500438"/>
            <a:ext cx="6858048" cy="78581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400" b="1" dirty="0">
                <a:latin typeface="Arial" pitchFamily="34" charset="0"/>
                <a:cs typeface="Arial" pitchFamily="34" charset="0"/>
              </a:rPr>
              <a:t>Хутора и отрубы сметены аграрной революцией.</a:t>
            </a:r>
          </a:p>
        </p:txBody>
      </p:sp>
      <p:sp>
        <p:nvSpPr>
          <p:cNvPr id="7" name="Скругленный прямоугольник 6"/>
          <p:cNvSpPr/>
          <p:nvPr/>
        </p:nvSpPr>
        <p:spPr>
          <a:xfrm>
            <a:off x="1285852" y="4643446"/>
            <a:ext cx="6786610" cy="78581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400" b="1" dirty="0">
                <a:latin typeface="Arial" pitchFamily="34" charset="0"/>
                <a:cs typeface="Arial" pitchFamily="34" charset="0"/>
              </a:rPr>
              <a:t>Черный передел охватил деревню.</a:t>
            </a:r>
          </a:p>
        </p:txBody>
      </p:sp>
      <p:sp>
        <p:nvSpPr>
          <p:cNvPr id="8" name="Скругленный прямоугольник 7"/>
          <p:cNvSpPr/>
          <p:nvPr/>
        </p:nvSpPr>
        <p:spPr>
          <a:xfrm>
            <a:off x="1214414" y="5715016"/>
            <a:ext cx="6858048" cy="78581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400" b="1" dirty="0">
                <a:latin typeface="Arial" pitchFamily="34" charset="0"/>
                <a:cs typeface="Arial" pitchFamily="34" charset="0"/>
              </a:rPr>
              <a:t>Уравнительно делили скот, инвентарь, имущество.</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428625" y="285750"/>
            <a:ext cx="8572500"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Аграрная политика. Продовольственная диктатура.</a:t>
            </a:r>
          </a:p>
        </p:txBody>
      </p:sp>
      <p:sp>
        <p:nvSpPr>
          <p:cNvPr id="3" name="Скругленный прямоугольник 2"/>
          <p:cNvSpPr/>
          <p:nvPr/>
        </p:nvSpPr>
        <p:spPr>
          <a:xfrm>
            <a:off x="357158" y="3929066"/>
            <a:ext cx="8643998" cy="278608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b="1" dirty="0">
                <a:latin typeface="Arial" pitchFamily="34" charset="0"/>
                <a:cs typeface="Arial" pitchFamily="34" charset="0"/>
              </a:rPr>
              <a:t>Весной 1918 г. ситуация значительно ухудшилась. Резко снизилось количество хлеба, поставляемого на рынок, над страной нависла угроза голода. Крестьяне не хотели продавать хлеб государству по низким ценам, тем более что и купить на деньги было нечего: промышленность и торговля не работали. </a:t>
            </a:r>
            <a:endParaRPr lang="ru-RU" sz="2400" b="1" dirty="0">
              <a:solidFill>
                <a:srgbClr val="FF0000"/>
              </a:solidFill>
              <a:latin typeface="Arial" pitchFamily="34" charset="0"/>
              <a:cs typeface="Arial" pitchFamily="34" charset="0"/>
            </a:endParaRPr>
          </a:p>
        </p:txBody>
      </p:sp>
      <p:pic>
        <p:nvPicPr>
          <p:cNvPr id="54274" name="Picture 2" descr="http://img.beta.rian.ru/images/24694/60/246946097.jpg"/>
          <p:cNvPicPr>
            <a:picLocks noChangeAspect="1" noChangeArrowheads="1"/>
          </p:cNvPicPr>
          <p:nvPr/>
        </p:nvPicPr>
        <p:blipFill>
          <a:blip r:embed="rId2" cstate="print"/>
          <a:srcRect/>
          <a:stretch>
            <a:fillRect/>
          </a:stretch>
        </p:blipFill>
        <p:spPr bwMode="auto">
          <a:xfrm>
            <a:off x="5000625" y="1143000"/>
            <a:ext cx="3571875" cy="266541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54276" name="Picture 4" descr="http://i046.radikal.ru/0904/85/0f5ab7d87f90.jpg"/>
          <p:cNvPicPr>
            <a:picLocks noChangeAspect="1" noChangeArrowheads="1"/>
          </p:cNvPicPr>
          <p:nvPr/>
        </p:nvPicPr>
        <p:blipFill>
          <a:blip r:embed="rId3" cstate="print"/>
          <a:srcRect r="-1"/>
          <a:stretch>
            <a:fillRect/>
          </a:stretch>
        </p:blipFill>
        <p:spPr bwMode="auto">
          <a:xfrm>
            <a:off x="642938" y="1143000"/>
            <a:ext cx="4214812" cy="268763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a:grpSpLocks/>
          </p:cNvGrpSpPr>
          <p:nvPr/>
        </p:nvGrpSpPr>
        <p:grpSpPr bwMode="auto">
          <a:xfrm>
            <a:off x="357188" y="2357438"/>
            <a:ext cx="1428750" cy="1941512"/>
            <a:chOff x="428596" y="1285860"/>
            <a:chExt cx="1428760" cy="1940968"/>
          </a:xfrm>
        </p:grpSpPr>
        <p:pic>
          <p:nvPicPr>
            <p:cNvPr id="3" name="Picture 6" descr="http://vivovoco.rsl.ru/VV/PAPERS/VLADLEN/LENIN01.JPG"/>
            <p:cNvPicPr>
              <a:picLocks noChangeAspect="1" noChangeArrowheads="1"/>
            </p:cNvPicPr>
            <p:nvPr/>
          </p:nvPicPr>
          <p:blipFill>
            <a:blip r:embed="rId2" cstate="print"/>
            <a:srcRect/>
            <a:stretch>
              <a:fillRect/>
            </a:stretch>
          </p:blipFill>
          <p:spPr bwMode="auto">
            <a:xfrm>
              <a:off x="500033" y="1285860"/>
              <a:ext cx="1285884" cy="159816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40974" name="TextBox 3"/>
            <p:cNvSpPr txBox="1">
              <a:spLocks noChangeArrowheads="1"/>
            </p:cNvSpPr>
            <p:nvPr/>
          </p:nvSpPr>
          <p:spPr bwMode="auto">
            <a:xfrm>
              <a:off x="428596" y="2857496"/>
              <a:ext cx="1428760" cy="369332"/>
            </a:xfrm>
            <a:prstGeom prst="rect">
              <a:avLst/>
            </a:prstGeom>
            <a:noFill/>
            <a:ln w="9525">
              <a:solidFill>
                <a:schemeClr val="accent1"/>
              </a:solidFill>
              <a:miter lim="800000"/>
              <a:headEnd/>
              <a:tailEnd/>
            </a:ln>
          </p:spPr>
          <p:txBody>
            <a:bodyPr>
              <a:spAutoFit/>
            </a:bodyPr>
            <a:lstStyle/>
            <a:p>
              <a:pPr algn="ctr"/>
              <a:r>
                <a:rPr lang="ru-RU" b="1">
                  <a:cs typeface="Arial" charset="0"/>
                </a:rPr>
                <a:t>В.И. Ленин</a:t>
              </a:r>
            </a:p>
          </p:txBody>
        </p:sp>
      </p:grpSp>
      <p:sp>
        <p:nvSpPr>
          <p:cNvPr id="5" name="Багетная рамка 4"/>
          <p:cNvSpPr/>
          <p:nvPr/>
        </p:nvSpPr>
        <p:spPr>
          <a:xfrm>
            <a:off x="428625" y="285750"/>
            <a:ext cx="8572500"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Аграрная политика. Продовольственная диктатура.</a:t>
            </a:r>
          </a:p>
        </p:txBody>
      </p:sp>
      <p:sp>
        <p:nvSpPr>
          <p:cNvPr id="6" name="Скругленная прямоугольная выноска 5"/>
          <p:cNvSpPr/>
          <p:nvPr/>
        </p:nvSpPr>
        <p:spPr>
          <a:xfrm>
            <a:off x="2428860" y="1214422"/>
            <a:ext cx="6286544" cy="1214446"/>
          </a:xfrm>
          <a:prstGeom prst="wedgeRoundRectCallout">
            <a:avLst>
              <a:gd name="adj1" fmla="val -60500"/>
              <a:gd name="adj2" fmla="val 57659"/>
              <a:gd name="adj3" fmla="val 16667"/>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2400" b="1" i="1" dirty="0">
                <a:solidFill>
                  <a:schemeClr val="tx1"/>
                </a:solidFill>
                <a:latin typeface="Arial" pitchFamily="34" charset="0"/>
                <a:cs typeface="Arial" pitchFamily="34" charset="0"/>
              </a:rPr>
              <a:t>«Провести беспощадную и террористическую войну против крестьянской и иной буржуазии»</a:t>
            </a:r>
          </a:p>
        </p:txBody>
      </p:sp>
      <p:sp>
        <p:nvSpPr>
          <p:cNvPr id="7" name="Скругленная прямоугольная выноска 6"/>
          <p:cNvSpPr/>
          <p:nvPr/>
        </p:nvSpPr>
        <p:spPr>
          <a:xfrm>
            <a:off x="2428860" y="3143248"/>
            <a:ext cx="6286544" cy="1214446"/>
          </a:xfrm>
          <a:prstGeom prst="wedgeRoundRectCallout">
            <a:avLst>
              <a:gd name="adj1" fmla="val -60323"/>
              <a:gd name="adj2" fmla="val -73010"/>
              <a:gd name="adj3" fmla="val 16667"/>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2400" b="1" i="1" dirty="0">
                <a:solidFill>
                  <a:schemeClr val="tx1"/>
                </a:solidFill>
                <a:latin typeface="Arial" pitchFamily="34" charset="0"/>
                <a:cs typeface="Arial" pitchFamily="34" charset="0"/>
              </a:rPr>
              <a:t>«… кажется, что это борьба за хлеб, на самом деле это борьба за социализм»</a:t>
            </a:r>
          </a:p>
        </p:txBody>
      </p:sp>
      <p:sp>
        <p:nvSpPr>
          <p:cNvPr id="8" name="Скругленный прямоугольник 7"/>
          <p:cNvSpPr/>
          <p:nvPr/>
        </p:nvSpPr>
        <p:spPr>
          <a:xfrm>
            <a:off x="1000100" y="4714884"/>
            <a:ext cx="7286676" cy="114300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4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Как вы расцениваете эти высказывания В.И. Ленина? Дайте свою оценку ситуации.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428625" y="285750"/>
            <a:ext cx="8572500"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Аграрная политика. Продовольственная диктатура.</a:t>
            </a:r>
          </a:p>
        </p:txBody>
      </p:sp>
      <p:sp>
        <p:nvSpPr>
          <p:cNvPr id="3" name="Скругленный прямоугольник 2"/>
          <p:cNvSpPr/>
          <p:nvPr/>
        </p:nvSpPr>
        <p:spPr>
          <a:xfrm>
            <a:off x="214282" y="1285860"/>
            <a:ext cx="3286148" cy="507209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400" b="1" dirty="0">
                <a:latin typeface="Arial" pitchFamily="34" charset="0"/>
                <a:cs typeface="Arial" pitchFamily="34" charset="0"/>
              </a:rPr>
              <a:t>В конце апреля 1918 г. суточная норма хлебного пайка в Петрограде была сокращена до 50 г. В Москве рабочие получали в среднем 100 г хлеба в сутки. Начались голодные бунты.</a:t>
            </a:r>
          </a:p>
        </p:txBody>
      </p:sp>
      <p:pic>
        <p:nvPicPr>
          <p:cNvPr id="53252" name="Picture 4" descr="http://www.zarubezhom.com/Images/Golod1918-1921.jpg"/>
          <p:cNvPicPr>
            <a:picLocks noChangeAspect="1" noChangeArrowheads="1"/>
          </p:cNvPicPr>
          <p:nvPr/>
        </p:nvPicPr>
        <p:blipFill>
          <a:blip r:embed="rId2" cstate="print"/>
          <a:srcRect/>
          <a:stretch>
            <a:fillRect/>
          </a:stretch>
        </p:blipFill>
        <p:spPr bwMode="auto">
          <a:xfrm>
            <a:off x="3643313" y="1357313"/>
            <a:ext cx="5114925" cy="4643437"/>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41991" name="TextBox 6"/>
          <p:cNvSpPr txBox="1">
            <a:spLocks noChangeArrowheads="1"/>
          </p:cNvSpPr>
          <p:nvPr/>
        </p:nvSpPr>
        <p:spPr bwMode="auto">
          <a:xfrm>
            <a:off x="4929188" y="6143625"/>
            <a:ext cx="3000375" cy="369888"/>
          </a:xfrm>
          <a:prstGeom prst="rect">
            <a:avLst/>
          </a:prstGeom>
          <a:noFill/>
          <a:ln w="9525">
            <a:noFill/>
            <a:miter lim="800000"/>
            <a:headEnd/>
            <a:tailEnd/>
          </a:ln>
        </p:spPr>
        <p:txBody>
          <a:bodyPr>
            <a:spAutoFit/>
          </a:bodyPr>
          <a:lstStyle/>
          <a:p>
            <a:pPr algn="ctr"/>
            <a:r>
              <a:rPr lang="ru-RU" b="1">
                <a:cs typeface="Arial" charset="0"/>
              </a:rPr>
              <a:t>Голод 1918 года</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000108"/>
            <a:ext cx="3931909" cy="46166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Исполнительная власть</a:t>
            </a:r>
          </a:p>
        </p:txBody>
      </p:sp>
      <p:sp>
        <p:nvSpPr>
          <p:cNvPr id="4" name="Стрелка вниз 3"/>
          <p:cNvSpPr/>
          <p:nvPr/>
        </p:nvSpPr>
        <p:spPr>
          <a:xfrm>
            <a:off x="3429000" y="1500188"/>
            <a:ext cx="500063" cy="642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 name="Багетная рамка 4"/>
          <p:cNvSpPr/>
          <p:nvPr/>
        </p:nvSpPr>
        <p:spPr>
          <a:xfrm>
            <a:off x="1214438" y="285750"/>
            <a:ext cx="6715125"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Создание новых органов власти</a:t>
            </a:r>
          </a:p>
        </p:txBody>
      </p:sp>
      <p:grpSp>
        <p:nvGrpSpPr>
          <p:cNvPr id="3" name="Группа 9"/>
          <p:cNvGrpSpPr>
            <a:grpSpLocks/>
          </p:cNvGrpSpPr>
          <p:nvPr/>
        </p:nvGrpSpPr>
        <p:grpSpPr bwMode="auto">
          <a:xfrm>
            <a:off x="5929313" y="1357313"/>
            <a:ext cx="1571625" cy="2370137"/>
            <a:chOff x="5929322" y="1357298"/>
            <a:chExt cx="1571636" cy="2369596"/>
          </a:xfrm>
        </p:grpSpPr>
        <p:pic>
          <p:nvPicPr>
            <p:cNvPr id="2050" name="Picture 2" descr="Картины с В.И. Лениным"/>
            <p:cNvPicPr>
              <a:picLocks noChangeAspect="1" noChangeArrowheads="1"/>
            </p:cNvPicPr>
            <p:nvPr/>
          </p:nvPicPr>
          <p:blipFill>
            <a:blip r:embed="rId2" cstate="print"/>
            <a:srcRect/>
            <a:stretch>
              <a:fillRect/>
            </a:stretch>
          </p:blipFill>
          <p:spPr bwMode="auto">
            <a:xfrm>
              <a:off x="6000759" y="1357298"/>
              <a:ext cx="1428760" cy="1998206"/>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8207" name="TextBox 8"/>
            <p:cNvSpPr txBox="1">
              <a:spLocks noChangeArrowheads="1"/>
            </p:cNvSpPr>
            <p:nvPr/>
          </p:nvSpPr>
          <p:spPr bwMode="auto">
            <a:xfrm>
              <a:off x="5929322" y="3357562"/>
              <a:ext cx="1571636" cy="369332"/>
            </a:xfrm>
            <a:prstGeom prst="rect">
              <a:avLst/>
            </a:prstGeom>
            <a:noFill/>
            <a:ln w="9525">
              <a:solidFill>
                <a:schemeClr val="accent1"/>
              </a:solidFill>
              <a:miter lim="800000"/>
              <a:headEnd/>
              <a:tailEnd/>
            </a:ln>
          </p:spPr>
          <p:txBody>
            <a:bodyPr>
              <a:spAutoFit/>
            </a:bodyPr>
            <a:lstStyle/>
            <a:p>
              <a:r>
                <a:rPr lang="ru-RU" b="1">
                  <a:latin typeface="Constantia" pitchFamily="18" charset="0"/>
                </a:rPr>
                <a:t>В.И. Ленин</a:t>
              </a:r>
            </a:p>
          </p:txBody>
        </p:sp>
      </p:grpSp>
      <p:sp>
        <p:nvSpPr>
          <p:cNvPr id="11" name="Правая фигурная скобка 10"/>
          <p:cNvSpPr/>
          <p:nvPr/>
        </p:nvSpPr>
        <p:spPr>
          <a:xfrm rot="5400000">
            <a:off x="4179094" y="3679031"/>
            <a:ext cx="571500" cy="1785938"/>
          </a:xfrm>
          <a:prstGeom prst="righ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3" name="Прямоугольник 12"/>
          <p:cNvSpPr/>
          <p:nvPr/>
        </p:nvSpPr>
        <p:spPr>
          <a:xfrm>
            <a:off x="1428728" y="4929198"/>
            <a:ext cx="6170856" cy="1200329"/>
          </a:xfrm>
          <a:prstGeom prst="rect">
            <a:avLst/>
          </a:prstGeom>
          <a:noFill/>
        </p:spPr>
        <p:txBody>
          <a:bodyPr wrap="none">
            <a:spAutoFit/>
          </a:bodyPr>
          <a:lstStyle/>
          <a:p>
            <a:pPr algn="ctr" fontAlgn="auto">
              <a:spcBef>
                <a:spcPts val="0"/>
              </a:spcBef>
              <a:spcAft>
                <a:spcPts val="0"/>
              </a:spcAft>
              <a:defRPr/>
            </a:pPr>
            <a:r>
              <a:rPr lang="ru-RU" sz="3600" b="1"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до созыва </a:t>
            </a:r>
          </a:p>
          <a:p>
            <a:pPr algn="ctr" fontAlgn="auto">
              <a:spcBef>
                <a:spcPts val="0"/>
              </a:spcBef>
              <a:spcAft>
                <a:spcPts val="0"/>
              </a:spcAft>
              <a:defRPr/>
            </a:pPr>
            <a:r>
              <a:rPr lang="ru-RU" sz="3600" b="1"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Учредительного собрания</a:t>
            </a:r>
          </a:p>
        </p:txBody>
      </p:sp>
      <p:grpSp>
        <p:nvGrpSpPr>
          <p:cNvPr id="8" name="Группа 14"/>
          <p:cNvGrpSpPr>
            <a:grpSpLocks/>
          </p:cNvGrpSpPr>
          <p:nvPr/>
        </p:nvGrpSpPr>
        <p:grpSpPr bwMode="auto">
          <a:xfrm>
            <a:off x="357188" y="2143125"/>
            <a:ext cx="5643562" cy="2000250"/>
            <a:chOff x="357158" y="2143116"/>
            <a:chExt cx="5643602" cy="2000264"/>
          </a:xfrm>
        </p:grpSpPr>
        <p:sp>
          <p:nvSpPr>
            <p:cNvPr id="6" name="Овал 5"/>
            <p:cNvSpPr/>
            <p:nvPr/>
          </p:nvSpPr>
          <p:spPr>
            <a:xfrm>
              <a:off x="2714612" y="2143116"/>
              <a:ext cx="3286148" cy="1357323"/>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latin typeface="Arial" pitchFamily="34" charset="0"/>
                  <a:cs typeface="Arial" pitchFamily="34" charset="0"/>
                </a:rPr>
                <a:t>Совет народных комиссаров</a:t>
              </a:r>
            </a:p>
          </p:txBody>
        </p:sp>
        <p:sp>
          <p:nvSpPr>
            <p:cNvPr id="7" name="Скругленный прямоугольник 6"/>
            <p:cNvSpPr/>
            <p:nvPr/>
          </p:nvSpPr>
          <p:spPr>
            <a:xfrm>
              <a:off x="3357554" y="3429000"/>
              <a:ext cx="2143140" cy="714380"/>
            </a:xfrm>
            <a:prstGeom prst="roundRect">
              <a:avLst/>
            </a:prstGeom>
            <a:ln>
              <a:solidFill>
                <a:schemeClr val="accent1"/>
              </a:solid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ru-RU" sz="3200" b="1" dirty="0">
                  <a:latin typeface="Arial" pitchFamily="34" charset="0"/>
                  <a:cs typeface="Arial" pitchFamily="34" charset="0"/>
                </a:rPr>
                <a:t>СНК</a:t>
              </a:r>
            </a:p>
          </p:txBody>
        </p:sp>
        <p:pic>
          <p:nvPicPr>
            <p:cNvPr id="2052" name="Picture 4" descr="http://www.emc.komi.com/02/17/img/137.jpg"/>
            <p:cNvPicPr>
              <a:picLocks noChangeAspect="1" noChangeArrowheads="1"/>
            </p:cNvPicPr>
            <p:nvPr/>
          </p:nvPicPr>
          <p:blipFill>
            <a:blip r:embed="rId3" cstate="print"/>
            <a:srcRect/>
            <a:stretch>
              <a:fillRect/>
            </a:stretch>
          </p:blipFill>
          <p:spPr bwMode="auto">
            <a:xfrm>
              <a:off x="357158" y="2143116"/>
              <a:ext cx="2357454" cy="131763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5"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heckerboard(across)">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9" presetClass="entr" presetSubtype="0" accel="10000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428625" y="285750"/>
            <a:ext cx="8572500"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Аграрная политика. Продовольственная диктатура.</a:t>
            </a:r>
          </a:p>
        </p:txBody>
      </p:sp>
      <p:grpSp>
        <p:nvGrpSpPr>
          <p:cNvPr id="3" name="Группа 4"/>
          <p:cNvGrpSpPr>
            <a:grpSpLocks/>
          </p:cNvGrpSpPr>
          <p:nvPr/>
        </p:nvGrpSpPr>
        <p:grpSpPr bwMode="auto">
          <a:xfrm>
            <a:off x="6786563" y="1500188"/>
            <a:ext cx="2143125" cy="2798762"/>
            <a:chOff x="6786578" y="1500174"/>
            <a:chExt cx="2143140" cy="2798224"/>
          </a:xfrm>
        </p:grpSpPr>
        <p:pic>
          <p:nvPicPr>
            <p:cNvPr id="60418" name="Picture 2" descr="http://www.hrono.ru/img/sverdlov_ya.jpg"/>
            <p:cNvPicPr>
              <a:picLocks noChangeAspect="1" noChangeArrowheads="1"/>
            </p:cNvPicPr>
            <p:nvPr/>
          </p:nvPicPr>
          <p:blipFill>
            <a:blip r:embed="rId2" cstate="print"/>
            <a:srcRect/>
            <a:stretch>
              <a:fillRect/>
            </a:stretch>
          </p:blipFill>
          <p:spPr bwMode="auto">
            <a:xfrm>
              <a:off x="6786578" y="1500174"/>
              <a:ext cx="1812938" cy="235698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43019" name="TextBox 3"/>
            <p:cNvSpPr txBox="1">
              <a:spLocks noChangeArrowheads="1"/>
            </p:cNvSpPr>
            <p:nvPr/>
          </p:nvSpPr>
          <p:spPr bwMode="auto">
            <a:xfrm>
              <a:off x="6786578" y="3929066"/>
              <a:ext cx="2143140" cy="369332"/>
            </a:xfrm>
            <a:prstGeom prst="rect">
              <a:avLst/>
            </a:prstGeom>
            <a:noFill/>
            <a:ln w="9525">
              <a:noFill/>
              <a:miter lim="800000"/>
              <a:headEnd/>
              <a:tailEnd/>
            </a:ln>
          </p:spPr>
          <p:txBody>
            <a:bodyPr>
              <a:spAutoFit/>
            </a:bodyPr>
            <a:lstStyle/>
            <a:p>
              <a:r>
                <a:rPr lang="ru-RU" b="1">
                  <a:cs typeface="Arial" charset="0"/>
                </a:rPr>
                <a:t>Я.М. Свердлов</a:t>
              </a:r>
            </a:p>
          </p:txBody>
        </p:sp>
      </p:grpSp>
      <p:sp>
        <p:nvSpPr>
          <p:cNvPr id="6" name="Скругленная прямоугольная выноска 5"/>
          <p:cNvSpPr/>
          <p:nvPr/>
        </p:nvSpPr>
        <p:spPr>
          <a:xfrm>
            <a:off x="142844" y="1428736"/>
            <a:ext cx="6143668" cy="5072098"/>
          </a:xfrm>
          <a:prstGeom prst="wedgeRoundRectCallout">
            <a:avLst>
              <a:gd name="adj1" fmla="val 57892"/>
              <a:gd name="adj2" fmla="val -12943"/>
              <a:gd name="adj3" fmla="val 16667"/>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2000" b="1" i="1" dirty="0">
                <a:solidFill>
                  <a:schemeClr val="tx1"/>
                </a:solidFill>
                <a:latin typeface="Arial" pitchFamily="34" charset="0"/>
                <a:cs typeface="Arial" pitchFamily="34" charset="0"/>
              </a:rPr>
              <a:t>« Мы должны самым серьезным образом поставить перед собой вопрос о расслоении в деревне, вопрос о создании в деревне двух противоположных враждебных сил, поставить перед собой задачу противопоставления в деревне беднейших слоев населения кулацким элементам. Только в том случае, если мы сможем расколоть деревню на два непримиримо враждебных лагеря, если мы сможем разжечь там ту же гражданскую войну, которая шла не так давно в городах... только в том случае мы сможем сказать, что мы и по отношению к деревне сделали то, что смогли сделать для городов».</a:t>
            </a:r>
          </a:p>
        </p:txBody>
      </p:sp>
      <p:sp>
        <p:nvSpPr>
          <p:cNvPr id="7" name="Скругленный прямоугольник 6"/>
          <p:cNvSpPr/>
          <p:nvPr/>
        </p:nvSpPr>
        <p:spPr>
          <a:xfrm>
            <a:off x="214282" y="142852"/>
            <a:ext cx="8715436" cy="1214446"/>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4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Какие политические обстоятельства обусловили поворот большевиков к чрезвычайным мерам в деревне?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428625" y="285750"/>
            <a:ext cx="8572500"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Аграрная политика. Продовольственная диктатура.</a:t>
            </a:r>
          </a:p>
        </p:txBody>
      </p:sp>
      <p:sp>
        <p:nvSpPr>
          <p:cNvPr id="3" name="Скругленный прямоугольник 2"/>
          <p:cNvSpPr/>
          <p:nvPr/>
        </p:nvSpPr>
        <p:spPr>
          <a:xfrm>
            <a:off x="285720" y="3571876"/>
            <a:ext cx="8715436" cy="307183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400" b="1" dirty="0">
                <a:latin typeface="Arial" pitchFamily="34" charset="0"/>
                <a:cs typeface="Arial" pitchFamily="34" charset="0"/>
              </a:rPr>
              <a:t>Правительство ужесточило курс в отношении крестьянства, решив силой отобрать у него хлеб. 13 мая 1918 г. были установлены нормы потребления. Весь хлеб, превышавший эти нормы, получил название излишков и подлежал насильственному изъятию. Те, кто не отдавал свой хлеб, считались </a:t>
            </a:r>
            <a:r>
              <a:rPr lang="ru-RU" sz="2400" b="1" u="sng" dirty="0">
                <a:latin typeface="Arial" pitchFamily="34" charset="0"/>
                <a:cs typeface="Arial" pitchFamily="34" charset="0"/>
              </a:rPr>
              <a:t>врагами народа</a:t>
            </a:r>
            <a:r>
              <a:rPr lang="ru-RU" sz="2400" b="1" dirty="0">
                <a:latin typeface="Arial" pitchFamily="34" charset="0"/>
                <a:cs typeface="Arial" pitchFamily="34" charset="0"/>
              </a:rPr>
              <a:t>. Создавались вооруженные продотряды с чрезвычайными полномочиями.</a:t>
            </a:r>
          </a:p>
        </p:txBody>
      </p:sp>
      <p:pic>
        <p:nvPicPr>
          <p:cNvPr id="52226" name="Picture 2" descr="http://fmimg.finmarket.ru/anl/ZIMA05/prodrazverstka.jpg"/>
          <p:cNvPicPr>
            <a:picLocks noChangeAspect="1" noChangeArrowheads="1"/>
          </p:cNvPicPr>
          <p:nvPr/>
        </p:nvPicPr>
        <p:blipFill>
          <a:blip r:embed="rId2" cstate="print"/>
          <a:srcRect/>
          <a:stretch>
            <a:fillRect/>
          </a:stretch>
        </p:blipFill>
        <p:spPr bwMode="auto">
          <a:xfrm>
            <a:off x="1285875" y="1143000"/>
            <a:ext cx="3143250" cy="23114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52228" name="Picture 4" descr="http://www.clow.ru/a-rushist/img/097-1.jpg"/>
          <p:cNvPicPr>
            <a:picLocks noChangeAspect="1" noChangeArrowheads="1"/>
          </p:cNvPicPr>
          <p:nvPr/>
        </p:nvPicPr>
        <p:blipFill>
          <a:blip r:embed="rId3" cstate="print"/>
          <a:srcRect/>
          <a:stretch>
            <a:fillRect/>
          </a:stretch>
        </p:blipFill>
        <p:spPr bwMode="auto">
          <a:xfrm>
            <a:off x="4857750" y="1143000"/>
            <a:ext cx="3000375" cy="2286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428625" y="285750"/>
            <a:ext cx="8572500"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Аграрная политика. Продовольственная диктатура.</a:t>
            </a:r>
          </a:p>
        </p:txBody>
      </p:sp>
      <p:sp>
        <p:nvSpPr>
          <p:cNvPr id="3" name="Прямоугольник 2"/>
          <p:cNvSpPr/>
          <p:nvPr/>
        </p:nvSpPr>
        <p:spPr>
          <a:xfrm>
            <a:off x="2214546" y="1071546"/>
            <a:ext cx="4084580"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2800" b="1"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О чем говорят факты?</a:t>
            </a:r>
          </a:p>
        </p:txBody>
      </p:sp>
      <p:sp>
        <p:nvSpPr>
          <p:cNvPr id="4" name="Скругленный прямоугольник 3"/>
          <p:cNvSpPr/>
          <p:nvPr/>
        </p:nvSpPr>
        <p:spPr>
          <a:xfrm>
            <a:off x="1214414" y="1643050"/>
            <a:ext cx="6929486" cy="78581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400" b="1" dirty="0">
                <a:latin typeface="Arial" pitchFamily="34" charset="0"/>
                <a:cs typeface="Arial" pitchFamily="34" charset="0"/>
              </a:rPr>
              <a:t>При плане заготовок в 240 млн. пудов зерна заготовили 94 млн.</a:t>
            </a:r>
          </a:p>
        </p:txBody>
      </p:sp>
      <p:sp>
        <p:nvSpPr>
          <p:cNvPr id="5" name="Скругленный прямоугольник 4"/>
          <p:cNvSpPr/>
          <p:nvPr/>
        </p:nvSpPr>
        <p:spPr>
          <a:xfrm>
            <a:off x="1142976" y="2643182"/>
            <a:ext cx="6929486" cy="135732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400" b="1" dirty="0">
                <a:latin typeface="Arial" pitchFamily="34" charset="0"/>
                <a:cs typeface="Arial" pitchFamily="34" charset="0"/>
              </a:rPr>
              <a:t>Только в центральных районах за 1918 г. произошло до 250 крестьянских восстаний.</a:t>
            </a:r>
          </a:p>
        </p:txBody>
      </p:sp>
      <p:sp>
        <p:nvSpPr>
          <p:cNvPr id="6" name="Скругленный прямоугольник 5"/>
          <p:cNvSpPr/>
          <p:nvPr/>
        </p:nvSpPr>
        <p:spPr>
          <a:xfrm>
            <a:off x="1214414" y="4143380"/>
            <a:ext cx="6929486" cy="114300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400" b="1" dirty="0">
                <a:latin typeface="Arial" pitchFamily="34" charset="0"/>
                <a:cs typeface="Arial" pitchFamily="34" charset="0"/>
              </a:rPr>
              <a:t>Как избавителей встречали русские мужики восставших против Красной России пленных </a:t>
            </a:r>
            <a:r>
              <a:rPr lang="ru-RU" sz="2400" b="1" dirty="0" err="1">
                <a:latin typeface="Arial" pitchFamily="34" charset="0"/>
                <a:cs typeface="Arial" pitchFamily="34" charset="0"/>
              </a:rPr>
              <a:t>чехословаков</a:t>
            </a:r>
            <a:r>
              <a:rPr lang="ru-RU" sz="2400" b="1" dirty="0">
                <a:latin typeface="Arial" pitchFamily="34" charset="0"/>
                <a:cs typeface="Arial" pitchFamily="34" charset="0"/>
              </a:rPr>
              <a:t>.</a:t>
            </a:r>
          </a:p>
        </p:txBody>
      </p:sp>
      <p:sp>
        <p:nvSpPr>
          <p:cNvPr id="7" name="Скругленный прямоугольник 6"/>
          <p:cNvSpPr/>
          <p:nvPr/>
        </p:nvSpPr>
        <p:spPr>
          <a:xfrm>
            <a:off x="1214414" y="5572140"/>
            <a:ext cx="6929486" cy="114300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400" b="1" dirty="0">
                <a:latin typeface="Arial" pitchFamily="34" charset="0"/>
                <a:cs typeface="Arial" pitchFamily="34" charset="0"/>
              </a:rPr>
              <a:t>В городах на прекращались голодные демонстрации. Их подавляли силой.</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1285875" y="214313"/>
            <a:ext cx="6715125"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Выступление левых эсеров</a:t>
            </a:r>
          </a:p>
        </p:txBody>
      </p:sp>
      <p:sp>
        <p:nvSpPr>
          <p:cNvPr id="3" name="Скругленный прямоугольник 2"/>
          <p:cNvSpPr/>
          <p:nvPr/>
        </p:nvSpPr>
        <p:spPr>
          <a:xfrm>
            <a:off x="142844" y="4000504"/>
            <a:ext cx="8715436" cy="27146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b="1">
                <a:solidFill>
                  <a:srgbClr val="000000"/>
                </a:solidFill>
                <a:latin typeface="Arial" charset="0"/>
                <a:cs typeface="Times New Roman" pitchFamily="18" charset="0"/>
              </a:rPr>
              <a:t>Левые эсеры были категорически против чрезвычайных мер в деревне. На </a:t>
            </a:r>
            <a:r>
              <a:rPr lang="en-US" sz="2400" b="1">
                <a:solidFill>
                  <a:srgbClr val="000000"/>
                </a:solidFill>
                <a:latin typeface="Arial" charset="0"/>
                <a:cs typeface="Times New Roman" pitchFamily="18" charset="0"/>
              </a:rPr>
              <a:t>V </a:t>
            </a:r>
            <a:r>
              <a:rPr lang="ru-RU" sz="2400" b="1">
                <a:solidFill>
                  <a:srgbClr val="000000"/>
                </a:solidFill>
                <a:latin typeface="Arial" charset="0"/>
                <a:cs typeface="Times New Roman" pitchFamily="18" charset="0"/>
              </a:rPr>
              <a:t>съезде Советов они подвергли  правительство яростной критике и предложили принять резолюцию о недоверии внешней и внутренней политике СНК и расторжении мирного договора. После бурных прений резолюция левых эсеров была отвергнута.</a:t>
            </a:r>
            <a:endParaRPr lang="ru-RU" sz="3600" b="1">
              <a:solidFill>
                <a:schemeClr val="tx1"/>
              </a:solidFill>
              <a:latin typeface="Arial" charset="0"/>
            </a:endParaRPr>
          </a:p>
        </p:txBody>
      </p:sp>
      <p:pic>
        <p:nvPicPr>
          <p:cNvPr id="48130" name="Picture 2" descr="http://upload.wikimedia.org/wikipedia/commons/8/86/5-ый_Съезд_Советов._Июль_1918.JPG"/>
          <p:cNvPicPr>
            <a:picLocks noChangeAspect="1" noChangeArrowheads="1"/>
          </p:cNvPicPr>
          <p:nvPr/>
        </p:nvPicPr>
        <p:blipFill>
          <a:blip r:embed="rId2" cstate="print"/>
          <a:srcRect/>
          <a:stretch>
            <a:fillRect/>
          </a:stretch>
        </p:blipFill>
        <p:spPr bwMode="auto">
          <a:xfrm>
            <a:off x="1357313" y="1000125"/>
            <a:ext cx="4572000" cy="29464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46087" name="TextBox 4"/>
          <p:cNvSpPr txBox="1">
            <a:spLocks noChangeArrowheads="1"/>
          </p:cNvSpPr>
          <p:nvPr/>
        </p:nvSpPr>
        <p:spPr bwMode="auto">
          <a:xfrm>
            <a:off x="5929313" y="1500188"/>
            <a:ext cx="2928937" cy="1570037"/>
          </a:xfrm>
          <a:prstGeom prst="rect">
            <a:avLst/>
          </a:prstGeom>
          <a:noFill/>
          <a:ln w="9525">
            <a:noFill/>
            <a:miter lim="800000"/>
            <a:headEnd/>
            <a:tailEnd/>
          </a:ln>
        </p:spPr>
        <p:txBody>
          <a:bodyPr>
            <a:spAutoFit/>
          </a:bodyPr>
          <a:lstStyle/>
          <a:p>
            <a:pPr algn="ctr"/>
            <a:r>
              <a:rPr lang="ru-RU" sz="2400" b="1">
                <a:cs typeface="Arial" charset="0"/>
              </a:rPr>
              <a:t>Латышские стрелки охраняют </a:t>
            </a:r>
            <a:r>
              <a:rPr lang="en-US" sz="2400" b="1">
                <a:solidFill>
                  <a:srgbClr val="000000"/>
                </a:solidFill>
                <a:ea typeface="Times New Roman" pitchFamily="18" charset="0"/>
                <a:cs typeface="Arial" charset="0"/>
              </a:rPr>
              <a:t>V</a:t>
            </a:r>
            <a:r>
              <a:rPr lang="ru-RU" sz="2400" b="1">
                <a:solidFill>
                  <a:srgbClr val="000000"/>
                </a:solidFill>
                <a:ea typeface="Times New Roman" pitchFamily="18" charset="0"/>
                <a:cs typeface="Arial" charset="0"/>
              </a:rPr>
              <a:t> съезд Советов</a:t>
            </a:r>
            <a:endParaRPr lang="ru-RU" sz="2400" b="1">
              <a:cs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1285875" y="214313"/>
            <a:ext cx="6715125"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Выступление левых эсеров</a:t>
            </a:r>
          </a:p>
        </p:txBody>
      </p:sp>
      <p:sp>
        <p:nvSpPr>
          <p:cNvPr id="3" name="Скругленный прямоугольник 2"/>
          <p:cNvSpPr/>
          <p:nvPr/>
        </p:nvSpPr>
        <p:spPr>
          <a:xfrm>
            <a:off x="214282" y="4071942"/>
            <a:ext cx="8715436" cy="257176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400" b="1" dirty="0">
                <a:solidFill>
                  <a:srgbClr val="C00000"/>
                </a:solidFill>
                <a:latin typeface="Arial" pitchFamily="34" charset="0"/>
                <a:cs typeface="Arial" pitchFamily="34" charset="0"/>
              </a:rPr>
              <a:t>6 июля 1918 г. </a:t>
            </a:r>
            <a:r>
              <a:rPr lang="ru-RU" sz="2400" b="1" dirty="0">
                <a:latin typeface="Arial" pitchFamily="34" charset="0"/>
                <a:cs typeface="Arial" pitchFamily="34" charset="0"/>
              </a:rPr>
              <a:t>члены ПЛСР </a:t>
            </a:r>
            <a:r>
              <a:rPr lang="ru-RU" sz="24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Я. Г. Блюмкин и П. А. Андреев</a:t>
            </a:r>
            <a:r>
              <a:rPr lang="ru-RU" sz="2400" b="1" dirty="0">
                <a:latin typeface="Arial" pitchFamily="34" charset="0"/>
                <a:cs typeface="Arial" pitchFamily="34" charset="0"/>
              </a:rPr>
              <a:t> убили немецкого посла в России графа </a:t>
            </a:r>
            <a:r>
              <a:rPr lang="ru-RU" sz="24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В. Мирбаха</a:t>
            </a:r>
            <a:r>
              <a:rPr lang="ru-RU" sz="2400" b="1" dirty="0">
                <a:latin typeface="Arial" pitchFamily="34" charset="0"/>
                <a:cs typeface="Arial" pitchFamily="34" charset="0"/>
              </a:rPr>
              <a:t>, а затем укрылись в отряде ВЧК, которым командовал левый эсер Д. И. Попов. Председатель ВЧК Ф. Э. Дзержинский поспешил в отряд, чтобы арестовать террористов, но был взят в плен. </a:t>
            </a:r>
            <a:endParaRPr lang="ru-RU" sz="2400" b="1" dirty="0">
              <a:solidFill>
                <a:srgbClr val="C00000"/>
              </a:solidFill>
              <a:latin typeface="Arial" pitchFamily="34" charset="0"/>
              <a:cs typeface="Arial" pitchFamily="34" charset="0"/>
            </a:endParaRPr>
          </a:p>
        </p:txBody>
      </p:sp>
      <p:pic>
        <p:nvPicPr>
          <p:cNvPr id="57346" name="Picture 2" descr="http://www.badnameofrussia.ru/img/photo/thumb/Bljumkin-Yakov.jpg"/>
          <p:cNvPicPr>
            <a:picLocks noChangeAspect="1" noChangeArrowheads="1"/>
          </p:cNvPicPr>
          <p:nvPr/>
        </p:nvPicPr>
        <p:blipFill>
          <a:blip r:embed="rId2" cstate="print"/>
          <a:srcRect/>
          <a:stretch>
            <a:fillRect/>
          </a:stretch>
        </p:blipFill>
        <p:spPr bwMode="auto">
          <a:xfrm>
            <a:off x="714375" y="1071563"/>
            <a:ext cx="1857375" cy="2439987"/>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57350" name="Picture 6" descr="http://nvo.ng.ru/images/2005-07-01/24-7-1.jpg"/>
          <p:cNvPicPr>
            <a:picLocks noChangeAspect="1" noChangeArrowheads="1"/>
          </p:cNvPicPr>
          <p:nvPr/>
        </p:nvPicPr>
        <p:blipFill>
          <a:blip r:embed="rId3" cstate="print"/>
          <a:srcRect/>
          <a:stretch>
            <a:fillRect/>
          </a:stretch>
        </p:blipFill>
        <p:spPr bwMode="auto">
          <a:xfrm>
            <a:off x="2857500" y="1071563"/>
            <a:ext cx="3514725" cy="278606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57348" name="Picture 4" descr="http://www.stel.ru/museum/costin/images/mirbah.JPG"/>
          <p:cNvPicPr>
            <a:picLocks noChangeAspect="1" noChangeArrowheads="1"/>
          </p:cNvPicPr>
          <p:nvPr/>
        </p:nvPicPr>
        <p:blipFill>
          <a:blip r:embed="rId4" cstate="print"/>
          <a:srcRect/>
          <a:stretch>
            <a:fillRect/>
          </a:stretch>
        </p:blipFill>
        <p:spPr bwMode="auto">
          <a:xfrm>
            <a:off x="6572250" y="1000125"/>
            <a:ext cx="1571625" cy="250031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47113" name="Прямоугольник 6"/>
          <p:cNvSpPr>
            <a:spLocks noChangeArrowheads="1"/>
          </p:cNvSpPr>
          <p:nvPr/>
        </p:nvSpPr>
        <p:spPr bwMode="auto">
          <a:xfrm>
            <a:off x="500063" y="3571875"/>
            <a:ext cx="2398712" cy="461963"/>
          </a:xfrm>
          <a:prstGeom prst="rect">
            <a:avLst/>
          </a:prstGeom>
          <a:noFill/>
          <a:ln w="9525">
            <a:solidFill>
              <a:schemeClr val="accent1"/>
            </a:solidFill>
            <a:miter lim="800000"/>
            <a:headEnd/>
            <a:tailEnd/>
          </a:ln>
        </p:spPr>
        <p:txBody>
          <a:bodyPr wrap="none">
            <a:spAutoFit/>
          </a:bodyPr>
          <a:lstStyle/>
          <a:p>
            <a:r>
              <a:rPr lang="ru-RU" sz="2400" b="1">
                <a:cs typeface="Arial" charset="0"/>
              </a:rPr>
              <a:t>Я. Г. Блюмкин </a:t>
            </a:r>
            <a:endParaRPr lang="ru-RU" sz="2400">
              <a:latin typeface="Constantia" pitchFamily="18" charset="0"/>
            </a:endParaRPr>
          </a:p>
        </p:txBody>
      </p:sp>
      <p:sp>
        <p:nvSpPr>
          <p:cNvPr id="47114" name="Прямоугольник 7"/>
          <p:cNvSpPr>
            <a:spLocks noChangeArrowheads="1"/>
          </p:cNvSpPr>
          <p:nvPr/>
        </p:nvSpPr>
        <p:spPr bwMode="auto">
          <a:xfrm>
            <a:off x="6500813" y="3500438"/>
            <a:ext cx="1744662" cy="461962"/>
          </a:xfrm>
          <a:prstGeom prst="rect">
            <a:avLst/>
          </a:prstGeom>
          <a:noFill/>
          <a:ln w="9525">
            <a:solidFill>
              <a:schemeClr val="accent1"/>
            </a:solidFill>
            <a:miter lim="800000"/>
            <a:headEnd/>
            <a:tailEnd/>
          </a:ln>
        </p:spPr>
        <p:txBody>
          <a:bodyPr wrap="none">
            <a:spAutoFit/>
          </a:bodyPr>
          <a:lstStyle/>
          <a:p>
            <a:r>
              <a:rPr lang="ru-RU" sz="2400" b="1">
                <a:cs typeface="Arial" charset="0"/>
              </a:rPr>
              <a:t>В. Мирбах</a:t>
            </a:r>
            <a:endParaRPr lang="ru-RU" sz="2400">
              <a:latin typeface="Constantia"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1285875" y="214313"/>
            <a:ext cx="6715125"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Выступление левых эсеров</a:t>
            </a:r>
          </a:p>
        </p:txBody>
      </p:sp>
      <p:sp>
        <p:nvSpPr>
          <p:cNvPr id="3" name="Скругленный прямоугольник 2"/>
          <p:cNvSpPr/>
          <p:nvPr/>
        </p:nvSpPr>
        <p:spPr>
          <a:xfrm>
            <a:off x="214282" y="3929066"/>
            <a:ext cx="8715436" cy="278608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sz="2400" b="1" dirty="0">
              <a:latin typeface="Arial" pitchFamily="34" charset="0"/>
              <a:cs typeface="Arial" pitchFamily="34" charset="0"/>
            </a:endParaRPr>
          </a:p>
          <a:p>
            <a:pPr algn="ctr" fontAlgn="auto">
              <a:spcBef>
                <a:spcPts val="0"/>
              </a:spcBef>
              <a:spcAft>
                <a:spcPts val="0"/>
              </a:spcAft>
              <a:defRPr/>
            </a:pPr>
            <a:r>
              <a:rPr lang="ru-RU" sz="2400" b="1" dirty="0">
                <a:latin typeface="Arial" pitchFamily="34" charset="0"/>
                <a:cs typeface="Arial" pitchFamily="34" charset="0"/>
              </a:rPr>
              <a:t>В ответ была арестована левоэсеровская фракция съезда Советов во главе с лидером партии </a:t>
            </a:r>
            <a:r>
              <a:rPr lang="ru-RU" sz="24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М. А. Спиридоновой</a:t>
            </a:r>
            <a:r>
              <a:rPr lang="ru-RU" sz="2400" b="1" dirty="0">
                <a:latin typeface="Arial" pitchFamily="34" charset="0"/>
                <a:cs typeface="Arial" pitchFamily="34" charset="0"/>
              </a:rPr>
              <a:t>. Большевики расценили эти события как начало мятежа против советской власти. По решению </a:t>
            </a:r>
            <a:r>
              <a:rPr lang="en-US" sz="2400" b="1" dirty="0">
                <a:latin typeface="Arial" pitchFamily="34" charset="0"/>
                <a:cs typeface="Arial" pitchFamily="34" charset="0"/>
              </a:rPr>
              <a:t>V </a:t>
            </a:r>
            <a:r>
              <a:rPr lang="ru-RU" sz="2400" b="1" dirty="0">
                <a:latin typeface="Arial" pitchFamily="34" charset="0"/>
                <a:cs typeface="Arial" pitchFamily="34" charset="0"/>
              </a:rPr>
              <a:t>съезда Советов левые эсеры были изгнаны из Советов всех уровней. В августе 1918 г. ПЛСР перешла на </a:t>
            </a:r>
            <a:r>
              <a:rPr lang="ru-RU" sz="2400" b="1" u="sng" dirty="0">
                <a:latin typeface="Arial" pitchFamily="34" charset="0"/>
                <a:cs typeface="Arial" pitchFamily="34" charset="0"/>
              </a:rPr>
              <a:t>нелегальное положение.</a:t>
            </a:r>
          </a:p>
          <a:p>
            <a:pPr algn="ctr" fontAlgn="auto">
              <a:spcBef>
                <a:spcPts val="0"/>
              </a:spcBef>
              <a:spcAft>
                <a:spcPts val="0"/>
              </a:spcAft>
              <a:defRPr/>
            </a:pPr>
            <a:endParaRPr lang="ru-RU" sz="2400" b="1" dirty="0">
              <a:solidFill>
                <a:srgbClr val="C00000"/>
              </a:solidFill>
              <a:latin typeface="Arial" pitchFamily="34" charset="0"/>
              <a:cs typeface="Arial" pitchFamily="34" charset="0"/>
            </a:endParaRPr>
          </a:p>
        </p:txBody>
      </p:sp>
      <p:pic>
        <p:nvPicPr>
          <p:cNvPr id="56323" name="Picture 3" descr="http://www.belrussia.ru/kontent/pict/stat/436.jpg"/>
          <p:cNvPicPr>
            <a:picLocks noChangeAspect="1" noChangeArrowheads="1"/>
          </p:cNvPicPr>
          <p:nvPr/>
        </p:nvPicPr>
        <p:blipFill>
          <a:blip r:embed="rId2" cstate="print"/>
          <a:srcRect/>
          <a:stretch>
            <a:fillRect/>
          </a:stretch>
        </p:blipFill>
        <p:spPr bwMode="auto">
          <a:xfrm>
            <a:off x="857250" y="1071563"/>
            <a:ext cx="2933700" cy="232251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48135" name="Прямоугольник 5"/>
          <p:cNvSpPr>
            <a:spLocks noChangeArrowheads="1"/>
          </p:cNvSpPr>
          <p:nvPr/>
        </p:nvSpPr>
        <p:spPr bwMode="auto">
          <a:xfrm>
            <a:off x="1143000" y="3429000"/>
            <a:ext cx="2368550" cy="369888"/>
          </a:xfrm>
          <a:prstGeom prst="rect">
            <a:avLst/>
          </a:prstGeom>
          <a:noFill/>
          <a:ln w="9525">
            <a:solidFill>
              <a:schemeClr val="accent1"/>
            </a:solidFill>
            <a:miter lim="800000"/>
            <a:headEnd/>
            <a:tailEnd/>
          </a:ln>
        </p:spPr>
        <p:txBody>
          <a:bodyPr wrap="none">
            <a:spAutoFit/>
          </a:bodyPr>
          <a:lstStyle/>
          <a:p>
            <a:r>
              <a:rPr lang="ru-RU" b="1">
                <a:cs typeface="Arial" charset="0"/>
              </a:rPr>
              <a:t>М. А. Спиридонова</a:t>
            </a:r>
            <a:endParaRPr lang="ru-RU">
              <a:latin typeface="Constantia" pitchFamily="18" charset="0"/>
            </a:endParaRPr>
          </a:p>
        </p:txBody>
      </p:sp>
      <p:pic>
        <p:nvPicPr>
          <p:cNvPr id="56325" name="Picture 5" descr="http://www.belrussia.ru/kontent/pict/stat/270.jpg"/>
          <p:cNvPicPr>
            <a:picLocks noChangeAspect="1" noChangeArrowheads="1"/>
          </p:cNvPicPr>
          <p:nvPr/>
        </p:nvPicPr>
        <p:blipFill>
          <a:blip r:embed="rId3" cstate="print"/>
          <a:srcRect/>
          <a:stretch>
            <a:fillRect/>
          </a:stretch>
        </p:blipFill>
        <p:spPr bwMode="auto">
          <a:xfrm>
            <a:off x="4214813" y="1000125"/>
            <a:ext cx="3929062" cy="281146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1285875" y="142875"/>
            <a:ext cx="6715125"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Принятие Конституции 1918 г.</a:t>
            </a:r>
          </a:p>
        </p:txBody>
      </p:sp>
      <p:sp>
        <p:nvSpPr>
          <p:cNvPr id="3" name="Скругленный прямоугольник 2"/>
          <p:cNvSpPr/>
          <p:nvPr/>
        </p:nvSpPr>
        <p:spPr>
          <a:xfrm>
            <a:off x="428596" y="1000108"/>
            <a:ext cx="4572064" cy="564360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400" b="1" dirty="0">
                <a:latin typeface="Arial" pitchFamily="34" charset="0"/>
                <a:cs typeface="Arial" pitchFamily="34" charset="0"/>
              </a:rPr>
              <a:t>Главным итогом работы </a:t>
            </a:r>
            <a:r>
              <a:rPr lang="en-US" sz="2400" b="1" dirty="0">
                <a:latin typeface="Arial" pitchFamily="34" charset="0"/>
                <a:cs typeface="Arial" pitchFamily="34" charset="0"/>
              </a:rPr>
              <a:t>V </a:t>
            </a:r>
            <a:r>
              <a:rPr lang="ru-RU" sz="2400" b="1" dirty="0">
                <a:latin typeface="Arial" pitchFamily="34" charset="0"/>
                <a:cs typeface="Arial" pitchFamily="34" charset="0"/>
              </a:rPr>
              <a:t>Всероссийского съезда Советов в июле 1918 г. стало принятие </a:t>
            </a:r>
            <a:r>
              <a:rPr lang="ru-RU" sz="24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Конституции РСФСР</a:t>
            </a:r>
            <a:r>
              <a:rPr lang="ru-RU" sz="2400" b="1" dirty="0">
                <a:latin typeface="Arial" pitchFamily="34" charset="0"/>
                <a:cs typeface="Arial" pitchFamily="34" charset="0"/>
              </a:rPr>
              <a:t>. Она законодательно оформила установление </a:t>
            </a:r>
            <a:r>
              <a:rPr lang="ru-RU" sz="2400" b="1" u="sng" dirty="0">
                <a:latin typeface="Arial" pitchFamily="34" charset="0"/>
                <a:cs typeface="Arial" pitchFamily="34" charset="0"/>
              </a:rPr>
              <a:t>диктатуры пролетариата </a:t>
            </a:r>
            <a:r>
              <a:rPr lang="ru-RU" sz="2400" b="1" dirty="0">
                <a:latin typeface="Arial" pitchFamily="34" charset="0"/>
                <a:cs typeface="Arial" pitchFamily="34" charset="0"/>
              </a:rPr>
              <a:t>в форме </a:t>
            </a:r>
            <a:r>
              <a:rPr lang="ru-RU" sz="2400" b="1" u="sng" dirty="0">
                <a:latin typeface="Arial" pitchFamily="34" charset="0"/>
                <a:cs typeface="Arial" pitchFamily="34" charset="0"/>
              </a:rPr>
              <a:t>советской власти.</a:t>
            </a:r>
            <a:r>
              <a:rPr lang="ru-RU" sz="2400" b="1" dirty="0">
                <a:latin typeface="Arial" pitchFamily="34" charset="0"/>
                <a:cs typeface="Arial" pitchFamily="34" charset="0"/>
              </a:rPr>
              <a:t> Диктатура пролетариата вводилась с целью подавления буржуазии, уничтожения эксплуатации и построения социализма. </a:t>
            </a:r>
            <a:endParaRPr lang="ru-RU" sz="2400" b="1" dirty="0">
              <a:solidFill>
                <a:schemeClr val="tx1"/>
              </a:solidFill>
              <a:latin typeface="Arial" pitchFamily="34" charset="0"/>
              <a:cs typeface="Arial" pitchFamily="34" charset="0"/>
            </a:endParaRPr>
          </a:p>
        </p:txBody>
      </p:sp>
      <p:pic>
        <p:nvPicPr>
          <p:cNvPr id="5" name="Picture 8" descr="Рисунок2"/>
          <p:cNvPicPr>
            <a:picLocks noChangeAspect="1" noChangeArrowheads="1"/>
          </p:cNvPicPr>
          <p:nvPr/>
        </p:nvPicPr>
        <p:blipFill>
          <a:blip r:embed="rId2" cstate="print"/>
          <a:srcRect/>
          <a:stretch>
            <a:fillRect/>
          </a:stretch>
        </p:blipFill>
        <p:spPr bwMode="auto">
          <a:xfrm>
            <a:off x="5500688" y="1214438"/>
            <a:ext cx="3319462" cy="507841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6" name="Скругленный прямоугольник 5"/>
          <p:cNvSpPr/>
          <p:nvPr/>
        </p:nvSpPr>
        <p:spPr>
          <a:xfrm>
            <a:off x="428596" y="928670"/>
            <a:ext cx="4572064" cy="579600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400" b="1" dirty="0">
                <a:latin typeface="Arial" pitchFamily="34" charset="0"/>
                <a:cs typeface="Arial" pitchFamily="34" charset="0"/>
              </a:rPr>
              <a:t>В Конституции закреплялось федеративное устройство страны и ее название — </a:t>
            </a:r>
            <a:r>
              <a:rPr lang="ru-RU" sz="24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Российская Социалистическая Федеративная Советская Республика (РСФСР). </a:t>
            </a:r>
            <a:r>
              <a:rPr lang="ru-RU" sz="2400" b="1" dirty="0">
                <a:latin typeface="Arial" pitchFamily="34" charset="0"/>
                <a:cs typeface="Arial" pitchFamily="34" charset="0"/>
              </a:rPr>
              <a:t>Высшим органом власти признавался </a:t>
            </a:r>
            <a:r>
              <a:rPr lang="ru-RU" sz="24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Всероссийский съезд Советов,</a:t>
            </a:r>
            <a:r>
              <a:rPr lang="ru-RU" sz="2400" b="1" dirty="0">
                <a:latin typeface="Arial" pitchFamily="34" charset="0"/>
                <a:cs typeface="Arial" pitchFamily="34" charset="0"/>
              </a:rPr>
              <a:t> а в промежутках — избранный им </a:t>
            </a:r>
            <a:r>
              <a:rPr lang="ru-RU" sz="24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ВЦИК</a:t>
            </a:r>
            <a:r>
              <a:rPr lang="ru-RU" sz="2400" b="1" dirty="0">
                <a:latin typeface="Arial" pitchFamily="34" charset="0"/>
                <a:cs typeface="Arial" pitchFamily="34" charset="0"/>
              </a:rPr>
              <a:t>. Исполнительная власть принадлежала </a:t>
            </a:r>
            <a:r>
              <a:rPr lang="ru-RU" sz="24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СНК</a:t>
            </a:r>
            <a:r>
              <a:rPr lang="ru-RU" sz="2400" b="1" dirty="0">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1285875" y="214313"/>
            <a:ext cx="6715125"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Принятие Конституции 1918 г.</a:t>
            </a:r>
          </a:p>
        </p:txBody>
      </p:sp>
      <p:sp>
        <p:nvSpPr>
          <p:cNvPr id="3" name="Скругленный прямоугольник 2"/>
          <p:cNvSpPr/>
          <p:nvPr/>
        </p:nvSpPr>
        <p:spPr>
          <a:xfrm>
            <a:off x="285720" y="4500570"/>
            <a:ext cx="8715436" cy="200026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sz="2400" b="1" dirty="0">
              <a:latin typeface="Arial" pitchFamily="34" charset="0"/>
              <a:cs typeface="Arial" pitchFamily="34" charset="0"/>
            </a:endParaRPr>
          </a:p>
          <a:p>
            <a:pPr algn="ctr" fontAlgn="auto">
              <a:spcBef>
                <a:spcPts val="0"/>
              </a:spcBef>
              <a:spcAft>
                <a:spcPts val="0"/>
              </a:spcAft>
              <a:defRPr/>
            </a:pPr>
            <a:r>
              <a:rPr lang="ru-RU" sz="2400" b="1" dirty="0">
                <a:latin typeface="Arial" pitchFamily="34" charset="0"/>
                <a:cs typeface="Arial" pitchFamily="34" charset="0"/>
              </a:rPr>
              <a:t>Конституция перечисляла основные права и обязанности граждан. Все были обязаны трудиться («Не трудящийся да не ест»), охранять завоевания революции, защищать социалистическое Отечество. </a:t>
            </a:r>
            <a:r>
              <a:rPr lang="en-US" sz="2400" b="1" dirty="0">
                <a:latin typeface="Arial" pitchFamily="34" charset="0"/>
                <a:cs typeface="Arial" pitchFamily="34" charset="0"/>
              </a:rPr>
              <a:t>V </a:t>
            </a:r>
            <a:r>
              <a:rPr lang="ru-RU" sz="2400" b="1" dirty="0">
                <a:latin typeface="Arial" pitchFamily="34" charset="0"/>
                <a:cs typeface="Arial" pitchFamily="34" charset="0"/>
              </a:rPr>
              <a:t>съезд утвердил флаг и герб РСФСР.</a:t>
            </a:r>
          </a:p>
          <a:p>
            <a:pPr algn="ctr" fontAlgn="auto">
              <a:spcBef>
                <a:spcPts val="0"/>
              </a:spcBef>
              <a:spcAft>
                <a:spcPts val="0"/>
              </a:spcAft>
              <a:defRPr/>
            </a:pPr>
            <a:endParaRPr lang="ru-RU" sz="2400" b="1" dirty="0">
              <a:solidFill>
                <a:srgbClr val="FF0000"/>
              </a:solidFill>
              <a:latin typeface="Arial" pitchFamily="34" charset="0"/>
              <a:cs typeface="Arial" pitchFamily="34" charset="0"/>
            </a:endParaRPr>
          </a:p>
        </p:txBody>
      </p:sp>
      <p:pic>
        <p:nvPicPr>
          <p:cNvPr id="5" name="Picture 8" descr="симв"/>
          <p:cNvPicPr>
            <a:picLocks noChangeAspect="1" noChangeArrowheads="1"/>
          </p:cNvPicPr>
          <p:nvPr/>
        </p:nvPicPr>
        <p:blipFill>
          <a:blip r:embed="rId2" cstate="print"/>
          <a:srcRect/>
          <a:stretch>
            <a:fillRect/>
          </a:stretch>
        </p:blipFill>
        <p:spPr bwMode="auto">
          <a:xfrm>
            <a:off x="1214438" y="1357313"/>
            <a:ext cx="6143625" cy="28575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p:cNvSpPr txBox="1">
            <a:spLocks noChangeArrowheads="1"/>
          </p:cNvSpPr>
          <p:nvPr/>
        </p:nvSpPr>
        <p:spPr bwMode="auto">
          <a:xfrm>
            <a:off x="1357313" y="142875"/>
            <a:ext cx="6786562" cy="12834938"/>
          </a:xfrm>
          <a:prstGeom prst="rect">
            <a:avLst/>
          </a:prstGeom>
          <a:noFill/>
          <a:ln w="9525">
            <a:noFill/>
            <a:miter lim="800000"/>
            <a:headEnd/>
            <a:tailEnd/>
          </a:ln>
        </p:spPr>
        <p:txBody>
          <a:bodyPr>
            <a:spAutoFit/>
          </a:bodyPr>
          <a:lstStyle/>
          <a:p>
            <a:endParaRPr lang="ru-RU">
              <a:latin typeface="Constantia" pitchFamily="18" charset="0"/>
            </a:endParaRPr>
          </a:p>
          <a:p>
            <a:pPr algn="ctr"/>
            <a:r>
              <a:rPr lang="ru-RU">
                <a:latin typeface="Constantia" pitchFamily="18" charset="0"/>
              </a:rPr>
              <a:t>Иллюстрации</a:t>
            </a:r>
          </a:p>
          <a:p>
            <a:r>
              <a:rPr lang="en-US">
                <a:latin typeface="Constantia" pitchFamily="18" charset="0"/>
              </a:rPr>
              <a:t>dic.academic.ru/dic.nsf/ruwiki/1287003</a:t>
            </a:r>
            <a:endParaRPr lang="ru-RU">
              <a:latin typeface="Constantia" pitchFamily="18" charset="0"/>
            </a:endParaRPr>
          </a:p>
          <a:p>
            <a:r>
              <a:rPr lang="en-US">
                <a:latin typeface="Constantia" pitchFamily="18" charset="0"/>
                <a:hlinkClick r:id="rId2"/>
              </a:rPr>
              <a:t>www.aha.ru/~mausoleu/documents/d...gins.htm</a:t>
            </a:r>
            <a:endParaRPr lang="ru-RU">
              <a:latin typeface="Constantia" pitchFamily="18" charset="0"/>
            </a:endParaRPr>
          </a:p>
          <a:p>
            <a:r>
              <a:rPr lang="en-US">
                <a:latin typeface="Constantia" pitchFamily="18" charset="0"/>
              </a:rPr>
              <a:t>dic.academic.ru/dic.nsf/ruwiki/146056</a:t>
            </a:r>
          </a:p>
          <a:p>
            <a:r>
              <a:rPr lang="en-US">
                <a:latin typeface="Constantia" pitchFamily="18" charset="0"/>
                <a:hlinkClick r:id="rId3"/>
              </a:rPr>
              <a:t>www.liveinternet.ru/users/kakula...9797070/</a:t>
            </a:r>
            <a:endParaRPr lang="ru-RU">
              <a:latin typeface="Constantia" pitchFamily="18" charset="0"/>
            </a:endParaRPr>
          </a:p>
          <a:p>
            <a:r>
              <a:rPr lang="en-US">
                <a:latin typeface="Constantia" pitchFamily="18" charset="0"/>
              </a:rPr>
              <a:t>politforums.livejournal.com/3055423.html</a:t>
            </a:r>
            <a:endParaRPr lang="ru-RU">
              <a:latin typeface="Constantia" pitchFamily="18" charset="0"/>
            </a:endParaRPr>
          </a:p>
          <a:p>
            <a:r>
              <a:rPr lang="en-US">
                <a:latin typeface="Constantia" pitchFamily="18" charset="0"/>
                <a:hlinkClick r:id="rId4"/>
              </a:rPr>
              <a:t>www.pravmir.ru/article_2451.html</a:t>
            </a:r>
            <a:endParaRPr lang="ru-RU">
              <a:latin typeface="Constantia" pitchFamily="18" charset="0"/>
            </a:endParaRPr>
          </a:p>
          <a:p>
            <a:r>
              <a:rPr lang="en-US">
                <a:latin typeface="Constantia" pitchFamily="18" charset="0"/>
              </a:rPr>
              <a:t>news.bbc.co.uk/hi/russian/russia...9702.stm</a:t>
            </a:r>
            <a:endParaRPr lang="ru-RU">
              <a:latin typeface="Constantia" pitchFamily="18" charset="0"/>
            </a:endParaRPr>
          </a:p>
          <a:p>
            <a:r>
              <a:rPr lang="en-US">
                <a:latin typeface="Constantia" pitchFamily="18" charset="0"/>
              </a:rPr>
              <a:t>climenty.livejournal.com/38776.h...3D123768</a:t>
            </a:r>
            <a:endParaRPr lang="ru-RU">
              <a:latin typeface="Constantia" pitchFamily="18" charset="0"/>
            </a:endParaRPr>
          </a:p>
          <a:p>
            <a:r>
              <a:rPr lang="en-US">
                <a:latin typeface="Constantia" pitchFamily="18" charset="0"/>
              </a:rPr>
              <a:t>his.1september.ru/article.php%3F...00702204</a:t>
            </a:r>
            <a:endParaRPr lang="ru-RU">
              <a:latin typeface="Constantia" pitchFamily="18" charset="0"/>
            </a:endParaRPr>
          </a:p>
          <a:p>
            <a:r>
              <a:rPr lang="en-US">
                <a:latin typeface="Constantia" pitchFamily="18" charset="0"/>
              </a:rPr>
              <a:t>rusk.ru/newsdata.php%3Fidar%3D42423</a:t>
            </a:r>
            <a:endParaRPr lang="ru-RU">
              <a:latin typeface="Constantia" pitchFamily="18" charset="0"/>
            </a:endParaRPr>
          </a:p>
          <a:p>
            <a:r>
              <a:rPr lang="en-US">
                <a:latin typeface="Constantia" pitchFamily="18" charset="0"/>
                <a:hlinkClick r:id="rId5"/>
              </a:rPr>
              <a:t>www.aib.ru/~kam/biography/georgi...anov.htm</a:t>
            </a:r>
            <a:endParaRPr lang="ru-RU">
              <a:latin typeface="Constantia" pitchFamily="18" charset="0"/>
            </a:endParaRPr>
          </a:p>
          <a:p>
            <a:r>
              <a:rPr lang="en-US">
                <a:latin typeface="Constantia" pitchFamily="18" charset="0"/>
              </a:rPr>
              <a:t>his.1september.ru/view_article.p...00900508</a:t>
            </a:r>
            <a:endParaRPr lang="ru-RU">
              <a:latin typeface="Constantia" pitchFamily="18" charset="0"/>
            </a:endParaRPr>
          </a:p>
          <a:p>
            <a:r>
              <a:rPr lang="en-US">
                <a:latin typeface="Constantia" pitchFamily="18" charset="0"/>
                <a:hlinkClick r:id="rId6"/>
              </a:rPr>
              <a:t>www.lechaim.ru/ARHIV/142/sarnov.htm</a:t>
            </a:r>
            <a:endParaRPr lang="ru-RU">
              <a:latin typeface="Constantia" pitchFamily="18" charset="0"/>
            </a:endParaRPr>
          </a:p>
          <a:p>
            <a:r>
              <a:rPr lang="en-US">
                <a:latin typeface="Constantia" pitchFamily="18" charset="0"/>
                <a:hlinkClick r:id="rId7"/>
              </a:rPr>
              <a:t>www.komintern-online.com/</a:t>
            </a:r>
            <a:endParaRPr lang="ru-RU">
              <a:latin typeface="Constantia" pitchFamily="18" charset="0"/>
            </a:endParaRPr>
          </a:p>
          <a:p>
            <a:r>
              <a:rPr lang="en-US">
                <a:latin typeface="Constantia" pitchFamily="18" charset="0"/>
              </a:rPr>
              <a:t>dic.academic.ru/dic.nsf/ruwiki/22</a:t>
            </a:r>
            <a:endParaRPr lang="ru-RU">
              <a:latin typeface="Constantia" pitchFamily="18" charset="0"/>
            </a:endParaRPr>
          </a:p>
          <a:p>
            <a:r>
              <a:rPr lang="en-US">
                <a:latin typeface="Constantia" pitchFamily="18" charset="0"/>
                <a:hlinkClick r:id="rId8"/>
              </a:rPr>
              <a:t>www.hrono.ru/dokum/brest1918.html</a:t>
            </a:r>
            <a:endParaRPr lang="ru-RU">
              <a:latin typeface="Constantia" pitchFamily="18" charset="0"/>
            </a:endParaRPr>
          </a:p>
          <a:p>
            <a:r>
              <a:rPr lang="en-US">
                <a:latin typeface="Constantia" pitchFamily="18" charset="0"/>
              </a:rPr>
              <a:t>istorik.org/%3Fp%3D1744</a:t>
            </a:r>
            <a:endParaRPr lang="ru-RU">
              <a:latin typeface="Constantia" pitchFamily="18" charset="0"/>
            </a:endParaRPr>
          </a:p>
          <a:p>
            <a:r>
              <a:rPr lang="en-US">
                <a:latin typeface="Constantia" pitchFamily="18" charset="0"/>
              </a:rPr>
              <a:t>socialist.memo.ru/places/petrogr...917.html</a:t>
            </a:r>
            <a:endParaRPr lang="ru-RU">
              <a:latin typeface="Constantia" pitchFamily="18" charset="0"/>
            </a:endParaRPr>
          </a:p>
          <a:p>
            <a:r>
              <a:rPr lang="en-US">
                <a:latin typeface="Constantia" pitchFamily="18" charset="0"/>
              </a:rPr>
              <a:t>varjag-2007.livejournal.com/tag/...5D1%2581</a:t>
            </a:r>
            <a:endParaRPr lang="ru-RU">
              <a:latin typeface="Constantia" pitchFamily="18" charset="0"/>
            </a:endParaRPr>
          </a:p>
          <a:p>
            <a:r>
              <a:rPr lang="en-US">
                <a:latin typeface="Constantia" pitchFamily="18" charset="0"/>
                <a:hlinkClick r:id="rId9"/>
              </a:rPr>
              <a:t>www.ruthenia.ru/moskva/chrono/1917.htm</a:t>
            </a:r>
            <a:endParaRPr lang="ru-RU">
              <a:latin typeface="Constantia" pitchFamily="18" charset="0"/>
            </a:endParaRPr>
          </a:p>
          <a:p>
            <a:r>
              <a:rPr lang="en-US">
                <a:latin typeface="Constantia" pitchFamily="18" charset="0"/>
              </a:rPr>
              <a:t>arhiv.ivangorod.ru/econ/SuPortNe...tr01.htm</a:t>
            </a:r>
          </a:p>
          <a:p>
            <a:endParaRPr lang="en-US">
              <a:latin typeface="Constantia" pitchFamily="18" charset="0"/>
            </a:endParaRPr>
          </a:p>
          <a:p>
            <a:endParaRPr lang="en-US">
              <a:latin typeface="Constantia" pitchFamily="18" charset="0"/>
            </a:endParaRPr>
          </a:p>
          <a:p>
            <a:endParaRPr lang="en-US">
              <a:latin typeface="Constantia" pitchFamily="18" charset="0"/>
            </a:endParaRPr>
          </a:p>
          <a:p>
            <a:endParaRPr lang="en-US">
              <a:latin typeface="Constantia" pitchFamily="18" charset="0"/>
            </a:endParaRPr>
          </a:p>
          <a:p>
            <a:endParaRPr lang="en-US">
              <a:latin typeface="Constantia" pitchFamily="18" charset="0"/>
            </a:endParaRPr>
          </a:p>
          <a:p>
            <a:endParaRPr lang="en-US">
              <a:latin typeface="Constantia" pitchFamily="18" charset="0"/>
            </a:endParaRPr>
          </a:p>
          <a:p>
            <a:endParaRPr lang="ru-RU">
              <a:latin typeface="Constantia" pitchFamily="18" charset="0"/>
            </a:endParaRPr>
          </a:p>
          <a:p>
            <a:endParaRPr lang="en-US">
              <a:latin typeface="Constantia" pitchFamily="18" charset="0"/>
            </a:endParaRPr>
          </a:p>
          <a:p>
            <a:endParaRPr lang="ru-RU">
              <a:latin typeface="Constantia" pitchFamily="18" charset="0"/>
            </a:endParaRPr>
          </a:p>
          <a:p>
            <a:endParaRPr lang="ru-RU">
              <a:latin typeface="Constantia" pitchFamily="18" charset="0"/>
            </a:endParaRPr>
          </a:p>
          <a:p>
            <a:endParaRPr lang="en-US">
              <a:latin typeface="Constantia" pitchFamily="18" charset="0"/>
            </a:endParaRPr>
          </a:p>
          <a:p>
            <a:endParaRPr lang="en-US">
              <a:latin typeface="Constantia" pitchFamily="18" charset="0"/>
            </a:endParaRPr>
          </a:p>
          <a:p>
            <a:endParaRPr lang="en-US">
              <a:latin typeface="Constantia" pitchFamily="18" charset="0"/>
            </a:endParaRPr>
          </a:p>
          <a:p>
            <a:endParaRPr lang="en-US">
              <a:latin typeface="Constantia" pitchFamily="18" charset="0"/>
            </a:endParaRPr>
          </a:p>
          <a:p>
            <a:endParaRPr lang="en-US">
              <a:latin typeface="Constantia" pitchFamily="18" charset="0"/>
            </a:endParaRPr>
          </a:p>
          <a:p>
            <a:endParaRPr lang="en-US">
              <a:latin typeface="Constantia" pitchFamily="18" charset="0"/>
            </a:endParaRPr>
          </a:p>
          <a:p>
            <a:endParaRPr lang="en-US">
              <a:latin typeface="Constantia" pitchFamily="18" charset="0"/>
            </a:endParaRPr>
          </a:p>
          <a:p>
            <a:endParaRPr lang="en-US">
              <a:latin typeface="Constantia" pitchFamily="18" charset="0"/>
            </a:endParaRPr>
          </a:p>
          <a:p>
            <a:endParaRPr lang="en-US">
              <a:latin typeface="Constantia" pitchFamily="18" charset="0"/>
            </a:endParaRPr>
          </a:p>
          <a:p>
            <a:endParaRPr lang="en-US">
              <a:latin typeface="Constantia" pitchFamily="18" charset="0"/>
            </a:endParaRPr>
          </a:p>
          <a:p>
            <a:endParaRPr lang="en-US">
              <a:latin typeface="Constantia" pitchFamily="18" charset="0"/>
            </a:endParaRPr>
          </a:p>
          <a:p>
            <a:endParaRPr lang="ru-RU">
              <a:latin typeface="Constantia" pitchFamily="18" charset="0"/>
            </a:endParaRPr>
          </a:p>
          <a:p>
            <a:endParaRPr lang="en-US">
              <a:latin typeface="Constantia"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1285875" y="357188"/>
            <a:ext cx="6715125" cy="5078412"/>
          </a:xfrm>
          <a:prstGeom prst="rect">
            <a:avLst/>
          </a:prstGeom>
          <a:noFill/>
          <a:ln w="9525">
            <a:noFill/>
            <a:miter lim="800000"/>
            <a:headEnd/>
            <a:tailEnd/>
          </a:ln>
        </p:spPr>
        <p:txBody>
          <a:bodyPr>
            <a:spAutoFit/>
          </a:bodyPr>
          <a:lstStyle/>
          <a:p>
            <a:r>
              <a:rPr lang="en-US">
                <a:latin typeface="Constantia" pitchFamily="18" charset="0"/>
              </a:rPr>
              <a:t>lib.rus.ec/b/144039/read</a:t>
            </a:r>
            <a:endParaRPr lang="ru-RU">
              <a:latin typeface="Constantia" pitchFamily="18" charset="0"/>
            </a:endParaRPr>
          </a:p>
          <a:p>
            <a:r>
              <a:rPr lang="en-US">
                <a:latin typeface="Constantia" pitchFamily="18" charset="0"/>
                <a:hlinkClick r:id="rId2"/>
              </a:rPr>
              <a:t>www.pmoney.ru/txt.asp%3Fsec%3D15...D1425649</a:t>
            </a:r>
            <a:endParaRPr lang="ru-RU">
              <a:latin typeface="Constantia" pitchFamily="18" charset="0"/>
            </a:endParaRPr>
          </a:p>
          <a:p>
            <a:r>
              <a:rPr lang="en-US">
                <a:latin typeface="Constantia" pitchFamily="18" charset="0"/>
                <a:hlinkClick r:id="rId3"/>
              </a:rPr>
              <a:t>www.clow.ru/a-rushist/informatio...096.html</a:t>
            </a:r>
            <a:endParaRPr lang="ru-RU">
              <a:latin typeface="Constantia" pitchFamily="18" charset="0"/>
            </a:endParaRPr>
          </a:p>
          <a:p>
            <a:r>
              <a:rPr lang="en-US">
                <a:latin typeface="Constantia" pitchFamily="18" charset="0"/>
              </a:rPr>
              <a:t>actualhistory.ru/quarters_in_sov_russia</a:t>
            </a:r>
            <a:endParaRPr lang="ru-RU">
              <a:latin typeface="Constantia" pitchFamily="18" charset="0"/>
            </a:endParaRPr>
          </a:p>
          <a:p>
            <a:r>
              <a:rPr lang="en-US">
                <a:latin typeface="Constantia" pitchFamily="18" charset="0"/>
                <a:hlinkClick r:id="rId4"/>
              </a:rPr>
              <a:t>www.zarubezhom.com/april-1-2008.htm</a:t>
            </a:r>
            <a:endParaRPr lang="ru-RU">
              <a:latin typeface="Constantia" pitchFamily="18" charset="0"/>
            </a:endParaRPr>
          </a:p>
          <a:p>
            <a:r>
              <a:rPr lang="en-US">
                <a:latin typeface="Constantia" pitchFamily="18" charset="0"/>
              </a:rPr>
              <a:t>mikle1.livejournal.com/542469.html</a:t>
            </a:r>
            <a:endParaRPr lang="ru-RU">
              <a:latin typeface="Constantia" pitchFamily="18" charset="0"/>
            </a:endParaRPr>
          </a:p>
          <a:p>
            <a:r>
              <a:rPr lang="en-US">
                <a:latin typeface="Constantia" pitchFamily="18" charset="0"/>
                <a:hlinkClick r:id="rId5"/>
              </a:rPr>
              <a:t>www.badnameofrussia.ru/Bljumkin-...kov.html</a:t>
            </a:r>
            <a:endParaRPr lang="ru-RU">
              <a:latin typeface="Constantia" pitchFamily="18" charset="0"/>
            </a:endParaRPr>
          </a:p>
          <a:p>
            <a:r>
              <a:rPr lang="en-US">
                <a:latin typeface="Constantia" pitchFamily="18" charset="0"/>
              </a:rPr>
              <a:t>belrussia.ru/page-id-1735.html</a:t>
            </a:r>
            <a:endParaRPr lang="ru-RU">
              <a:latin typeface="Constantia" pitchFamily="18" charset="0"/>
            </a:endParaRPr>
          </a:p>
          <a:p>
            <a:r>
              <a:rPr lang="en-US">
                <a:latin typeface="Constantia" pitchFamily="18" charset="0"/>
                <a:hlinkClick r:id="rId6"/>
              </a:rPr>
              <a:t>www.constitution.mvk.ru/content/...lang,ru/</a:t>
            </a:r>
            <a:endParaRPr lang="ru-RU">
              <a:latin typeface="Constantia" pitchFamily="18" charset="0"/>
            </a:endParaRPr>
          </a:p>
          <a:p>
            <a:pPr algn="ctr"/>
            <a:r>
              <a:rPr lang="ru-RU">
                <a:latin typeface="Constantia" pitchFamily="18" charset="0"/>
              </a:rPr>
              <a:t>Литература:</a:t>
            </a:r>
          </a:p>
          <a:p>
            <a:pPr algn="ctr"/>
            <a:r>
              <a:rPr lang="ru-RU">
                <a:latin typeface="Constantia" pitchFamily="18" charset="0"/>
              </a:rPr>
              <a:t>1. А.А. Данилов, Л.Г. Косулина, М.Ю. Брандт История России 20- начало 21 века, 9 класс</a:t>
            </a:r>
            <a:endParaRPr lang="en-US">
              <a:latin typeface="Constantia" pitchFamily="18" charset="0"/>
            </a:endParaRPr>
          </a:p>
          <a:p>
            <a:endParaRPr lang="en-US">
              <a:latin typeface="Constantia" pitchFamily="18" charset="0"/>
            </a:endParaRPr>
          </a:p>
          <a:p>
            <a:endParaRPr lang="en-US">
              <a:latin typeface="Constantia" pitchFamily="18" charset="0"/>
            </a:endParaRPr>
          </a:p>
          <a:p>
            <a:endParaRPr lang="en-US">
              <a:latin typeface="Constantia" pitchFamily="18" charset="0"/>
            </a:endParaRPr>
          </a:p>
          <a:p>
            <a:endParaRPr lang="en-US">
              <a:latin typeface="Constantia" pitchFamily="18" charset="0"/>
            </a:endParaRPr>
          </a:p>
          <a:p>
            <a:endParaRPr lang="en-US">
              <a:latin typeface="Constantia" pitchFamily="18" charset="0"/>
            </a:endParaRPr>
          </a:p>
          <a:p>
            <a:endParaRPr lang="en-US">
              <a:latin typeface="Constanti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1214438" y="285750"/>
            <a:ext cx="6715125"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Создание новых органов власти</a:t>
            </a:r>
          </a:p>
        </p:txBody>
      </p:sp>
      <p:sp>
        <p:nvSpPr>
          <p:cNvPr id="4" name="Прямоугольник 3"/>
          <p:cNvSpPr/>
          <p:nvPr/>
        </p:nvSpPr>
        <p:spPr>
          <a:xfrm>
            <a:off x="1857356" y="1071546"/>
            <a:ext cx="4905959" cy="923330"/>
          </a:xfrm>
          <a:prstGeom prst="rect">
            <a:avLst/>
          </a:prstGeom>
          <a:noFill/>
        </p:spPr>
        <p:txBody>
          <a:bodyPr wrap="none">
            <a:spAutoFit/>
          </a:bodyPr>
          <a:lstStyle/>
          <a:p>
            <a:pPr algn="ctr" fontAlgn="auto">
              <a:spcBef>
                <a:spcPts val="0"/>
              </a:spcBef>
              <a:spcAft>
                <a:spcPts val="0"/>
              </a:spcAft>
              <a:defRPr/>
            </a:pPr>
            <a:r>
              <a:rPr lang="ru-RU" sz="5400" b="1" dirty="0">
                <a:ln w="18000">
                  <a:solidFill>
                    <a:sysClr val="windowText" lastClr="000000"/>
                  </a:solidFill>
                  <a:prstDash val="solid"/>
                  <a:miter lim="800000"/>
                </a:ln>
                <a:solidFill>
                  <a:schemeClr val="accent2">
                    <a:lumMod val="75000"/>
                  </a:schemeClr>
                </a:solidFill>
                <a:effectLst>
                  <a:outerShdw blurRad="25500" dist="23000" dir="7020000" algn="tl">
                    <a:srgbClr val="000000">
                      <a:alpha val="50000"/>
                    </a:srgbClr>
                  </a:outerShdw>
                </a:effectLst>
                <a:latin typeface="+mn-lt"/>
              </a:rPr>
              <a:t>декабрь 1917 г.</a:t>
            </a:r>
          </a:p>
        </p:txBody>
      </p:sp>
      <p:grpSp>
        <p:nvGrpSpPr>
          <p:cNvPr id="3" name="Группа 9"/>
          <p:cNvGrpSpPr>
            <a:grpSpLocks/>
          </p:cNvGrpSpPr>
          <p:nvPr/>
        </p:nvGrpSpPr>
        <p:grpSpPr bwMode="auto">
          <a:xfrm>
            <a:off x="5715000" y="1928813"/>
            <a:ext cx="2571750" cy="2441575"/>
            <a:chOff x="5715008" y="1928802"/>
            <a:chExt cx="2571768" cy="2441034"/>
          </a:xfrm>
        </p:grpSpPr>
        <p:pic>
          <p:nvPicPr>
            <p:cNvPr id="1026" name="Picture 2" descr="http://www.aha.ru/~mausoleu/lenin_mausoleum_images/dzerginskiy.jpg"/>
            <p:cNvPicPr>
              <a:picLocks noChangeAspect="1" noChangeArrowheads="1"/>
            </p:cNvPicPr>
            <p:nvPr/>
          </p:nvPicPr>
          <p:blipFill>
            <a:blip r:embed="rId2" cstate="print"/>
            <a:srcRect/>
            <a:stretch>
              <a:fillRect/>
            </a:stretch>
          </p:blipFill>
          <p:spPr bwMode="auto">
            <a:xfrm>
              <a:off x="6286512" y="1928802"/>
              <a:ext cx="1455748" cy="207122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9237" name="TextBox 8"/>
            <p:cNvSpPr txBox="1">
              <a:spLocks noChangeArrowheads="1"/>
            </p:cNvSpPr>
            <p:nvPr/>
          </p:nvSpPr>
          <p:spPr bwMode="auto">
            <a:xfrm>
              <a:off x="5715008" y="4000504"/>
              <a:ext cx="2571768" cy="369332"/>
            </a:xfrm>
            <a:prstGeom prst="rect">
              <a:avLst/>
            </a:prstGeom>
            <a:noFill/>
            <a:ln w="9525">
              <a:solidFill>
                <a:schemeClr val="accent1"/>
              </a:solidFill>
              <a:miter lim="800000"/>
              <a:headEnd/>
              <a:tailEnd/>
            </a:ln>
          </p:spPr>
          <p:txBody>
            <a:bodyPr>
              <a:spAutoFit/>
            </a:bodyPr>
            <a:lstStyle/>
            <a:p>
              <a:r>
                <a:rPr lang="ru-RU" b="1">
                  <a:cs typeface="Arial" charset="0"/>
                </a:rPr>
                <a:t>Ф.Э. Дзержинский</a:t>
              </a:r>
            </a:p>
          </p:txBody>
        </p:sp>
      </p:grpSp>
      <p:sp>
        <p:nvSpPr>
          <p:cNvPr id="12" name="Правая фигурная скобка 11"/>
          <p:cNvSpPr/>
          <p:nvPr/>
        </p:nvSpPr>
        <p:spPr>
          <a:xfrm rot="5400000">
            <a:off x="4036219" y="3750469"/>
            <a:ext cx="571500" cy="1785938"/>
          </a:xfrm>
          <a:prstGeom prst="righ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3" name="Скругленный прямоугольник 12"/>
          <p:cNvSpPr/>
          <p:nvPr/>
        </p:nvSpPr>
        <p:spPr>
          <a:xfrm>
            <a:off x="571472" y="5000636"/>
            <a:ext cx="3357586" cy="1214446"/>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400" b="1" u="sng" dirty="0">
                <a:solidFill>
                  <a:srgbClr val="C00000"/>
                </a:solidFill>
                <a:latin typeface="Arial" pitchFamily="34" charset="0"/>
                <a:cs typeface="Arial" pitchFamily="34" charset="0"/>
              </a:rPr>
              <a:t>Первый карательный орган советской власти</a:t>
            </a:r>
          </a:p>
        </p:txBody>
      </p:sp>
      <p:sp>
        <p:nvSpPr>
          <p:cNvPr id="14" name="Скругленный прямоугольник 13"/>
          <p:cNvSpPr/>
          <p:nvPr/>
        </p:nvSpPr>
        <p:spPr>
          <a:xfrm>
            <a:off x="5143504" y="4786322"/>
            <a:ext cx="3714776" cy="164307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400" b="1" dirty="0">
                <a:latin typeface="Arial" pitchFamily="34" charset="0"/>
                <a:cs typeface="Arial" pitchFamily="34" charset="0"/>
              </a:rPr>
              <a:t>Для борьбы с контрреволюцией, саботажем и спекуляцией.</a:t>
            </a:r>
          </a:p>
        </p:txBody>
      </p:sp>
      <p:sp>
        <p:nvSpPr>
          <p:cNvPr id="15" name="Стрелка вправо 14"/>
          <p:cNvSpPr/>
          <p:nvPr/>
        </p:nvSpPr>
        <p:spPr>
          <a:xfrm>
            <a:off x="4000500" y="5357813"/>
            <a:ext cx="1071563" cy="6429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pSp>
        <p:nvGrpSpPr>
          <p:cNvPr id="5" name="Группа 16"/>
          <p:cNvGrpSpPr>
            <a:grpSpLocks/>
          </p:cNvGrpSpPr>
          <p:nvPr/>
        </p:nvGrpSpPr>
        <p:grpSpPr bwMode="auto">
          <a:xfrm>
            <a:off x="142875" y="2071688"/>
            <a:ext cx="6143625" cy="2428875"/>
            <a:chOff x="142844" y="2071678"/>
            <a:chExt cx="6143636" cy="2428892"/>
          </a:xfrm>
        </p:grpSpPr>
        <p:grpSp>
          <p:nvGrpSpPr>
            <p:cNvPr id="9230" name="Группа 10"/>
            <p:cNvGrpSpPr>
              <a:grpSpLocks/>
            </p:cNvGrpSpPr>
            <p:nvPr/>
          </p:nvGrpSpPr>
          <p:grpSpPr bwMode="auto">
            <a:xfrm>
              <a:off x="2357422" y="2071678"/>
              <a:ext cx="3929058" cy="2428892"/>
              <a:chOff x="2357422" y="2071678"/>
              <a:chExt cx="3929058" cy="2428892"/>
            </a:xfrm>
          </p:grpSpPr>
          <p:sp>
            <p:nvSpPr>
              <p:cNvPr id="6" name="Овал 5"/>
              <p:cNvSpPr/>
              <p:nvPr/>
            </p:nvSpPr>
            <p:spPr>
              <a:xfrm>
                <a:off x="2357411" y="2071678"/>
                <a:ext cx="3929069" cy="171451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latin typeface="Arial" pitchFamily="34" charset="0"/>
                    <a:cs typeface="Arial" pitchFamily="34" charset="0"/>
                  </a:rPr>
                  <a:t>Всероссийская чрезвычайная комиссия</a:t>
                </a:r>
              </a:p>
            </p:txBody>
          </p:sp>
          <p:sp>
            <p:nvSpPr>
              <p:cNvPr id="7" name="Скругленный прямоугольник 6"/>
              <p:cNvSpPr/>
              <p:nvPr/>
            </p:nvSpPr>
            <p:spPr>
              <a:xfrm>
                <a:off x="3571868" y="3714752"/>
                <a:ext cx="1571636" cy="785818"/>
              </a:xfrm>
              <a:prstGeom prst="roundRect">
                <a:avLst/>
              </a:prstGeom>
              <a:ln>
                <a:solidFill>
                  <a:schemeClr val="accent1"/>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3200" b="1" dirty="0"/>
                  <a:t>ВЧК</a:t>
                </a:r>
              </a:p>
            </p:txBody>
          </p:sp>
        </p:grpSp>
        <p:pic>
          <p:nvPicPr>
            <p:cNvPr id="1028" name="Picture 4" descr="http://dic.academic.ru/pictures/wiki/files/50/250px-menzhinsky_v_1921-2.jpg"/>
            <p:cNvPicPr>
              <a:picLocks noChangeAspect="1" noChangeArrowheads="1"/>
            </p:cNvPicPr>
            <p:nvPr/>
          </p:nvPicPr>
          <p:blipFill>
            <a:blip r:embed="rId3" cstate="print"/>
            <a:srcRect/>
            <a:stretch>
              <a:fillRect/>
            </a:stretch>
          </p:blipFill>
          <p:spPr bwMode="auto">
            <a:xfrm>
              <a:off x="142844" y="2285991"/>
              <a:ext cx="2381254" cy="173356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9" presetClass="entr" presetSubtype="0" accel="10000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142875" y="214313"/>
            <a:ext cx="9001125"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Уничтожение национального и сословного неравенства</a:t>
            </a:r>
          </a:p>
        </p:txBody>
      </p:sp>
      <p:pic>
        <p:nvPicPr>
          <p:cNvPr id="5" name="Рисунок 4" descr="img_7_10_1_1.jpg"/>
          <p:cNvPicPr>
            <a:picLocks noChangeAspect="1"/>
          </p:cNvPicPr>
          <p:nvPr/>
        </p:nvPicPr>
        <p:blipFill>
          <a:blip r:embed="rId2" cstate="print"/>
          <a:stretch>
            <a:fillRect/>
          </a:stretch>
        </p:blipFill>
        <p:spPr>
          <a:xfrm>
            <a:off x="285750" y="1214438"/>
            <a:ext cx="3257550" cy="47625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6" name="Прямоугольник 5"/>
          <p:cNvSpPr/>
          <p:nvPr/>
        </p:nvSpPr>
        <p:spPr>
          <a:xfrm>
            <a:off x="3714744" y="1142984"/>
            <a:ext cx="5000660"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400" b="1" spc="50" dirty="0">
                <a:ln w="11430">
                  <a:solidFill>
                    <a:sysClr val="windowText" lastClr="00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Декларация прав</a:t>
            </a:r>
          </a:p>
          <a:p>
            <a:pPr algn="ctr" fontAlgn="auto">
              <a:spcBef>
                <a:spcPts val="0"/>
              </a:spcBef>
              <a:spcAft>
                <a:spcPts val="0"/>
              </a:spcAft>
              <a:defRPr/>
            </a:pPr>
            <a:r>
              <a:rPr lang="ru-RU" sz="2400" b="1" spc="50" dirty="0">
                <a:ln w="11430">
                  <a:solidFill>
                    <a:sysClr val="windowText" lastClr="00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Народов России</a:t>
            </a:r>
          </a:p>
        </p:txBody>
      </p:sp>
      <p:sp>
        <p:nvSpPr>
          <p:cNvPr id="7" name="Скругленный прямоугольник 6"/>
          <p:cNvSpPr/>
          <p:nvPr/>
        </p:nvSpPr>
        <p:spPr>
          <a:xfrm>
            <a:off x="3929058" y="2071678"/>
            <a:ext cx="4929222" cy="57150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buFont typeface="Wingdings" pitchFamily="2" charset="2"/>
              <a:buChar char="q"/>
              <a:defRPr/>
            </a:pPr>
            <a:r>
              <a:rPr lang="ru-RU" sz="2400" b="1" dirty="0">
                <a:latin typeface="Arial" pitchFamily="34" charset="0"/>
                <a:cs typeface="Arial" pitchFamily="34" charset="0"/>
              </a:rPr>
              <a:t>Равенство народов России.</a:t>
            </a:r>
          </a:p>
        </p:txBody>
      </p:sp>
      <p:sp>
        <p:nvSpPr>
          <p:cNvPr id="8" name="Скругленный прямоугольник 7"/>
          <p:cNvSpPr/>
          <p:nvPr/>
        </p:nvSpPr>
        <p:spPr>
          <a:xfrm>
            <a:off x="3929058" y="2786058"/>
            <a:ext cx="4929222" cy="185738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buFont typeface="Wingdings" pitchFamily="2" charset="2"/>
              <a:buChar char="q"/>
              <a:defRPr/>
            </a:pPr>
            <a:r>
              <a:rPr lang="ru-RU" sz="2400" b="1" dirty="0">
                <a:latin typeface="Arial" pitchFamily="34" charset="0"/>
                <a:cs typeface="Arial" pitchFamily="34" charset="0"/>
              </a:rPr>
              <a:t>Право на самоопределение вплоть до отделения и образование самостоятельных государств.</a:t>
            </a:r>
          </a:p>
        </p:txBody>
      </p:sp>
      <p:sp>
        <p:nvSpPr>
          <p:cNvPr id="9" name="Скругленный прямоугольник 8"/>
          <p:cNvSpPr/>
          <p:nvPr/>
        </p:nvSpPr>
        <p:spPr>
          <a:xfrm>
            <a:off x="4000496" y="4786322"/>
            <a:ext cx="4929222" cy="857256"/>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buFont typeface="Wingdings" pitchFamily="2" charset="2"/>
              <a:buChar char="q"/>
              <a:defRPr/>
            </a:pPr>
            <a:r>
              <a:rPr lang="ru-RU" sz="2400" b="1" dirty="0">
                <a:latin typeface="Arial" pitchFamily="34" charset="0"/>
                <a:cs typeface="Arial" pitchFamily="34" charset="0"/>
              </a:rPr>
              <a:t>Отмена национальных и религиозных привилегий.</a:t>
            </a:r>
          </a:p>
        </p:txBody>
      </p:sp>
      <p:sp>
        <p:nvSpPr>
          <p:cNvPr id="10" name="Скругленный прямоугольник 9"/>
          <p:cNvSpPr/>
          <p:nvPr/>
        </p:nvSpPr>
        <p:spPr>
          <a:xfrm>
            <a:off x="4000496" y="5857892"/>
            <a:ext cx="4929222" cy="857256"/>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buFont typeface="Wingdings" pitchFamily="2" charset="2"/>
              <a:buChar char="q"/>
              <a:defRPr/>
            </a:pPr>
            <a:r>
              <a:rPr lang="ru-RU" sz="2400" b="1" dirty="0">
                <a:latin typeface="Arial" pitchFamily="34" charset="0"/>
                <a:cs typeface="Arial" pitchFamily="34" charset="0"/>
              </a:rPr>
              <a:t>Свободное развитие национальных меньшинств.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142875" y="214313"/>
            <a:ext cx="9001125"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Уничтожение национального и сословного неравенства</a:t>
            </a:r>
          </a:p>
        </p:txBody>
      </p:sp>
      <p:pic>
        <p:nvPicPr>
          <p:cNvPr id="3" name="Picture 4" descr="http://img1.1tv.ru/imgsize460x345/PR20090715163736.GIF"/>
          <p:cNvPicPr>
            <a:picLocks noChangeAspect="1" noChangeArrowheads="1"/>
          </p:cNvPicPr>
          <p:nvPr/>
        </p:nvPicPr>
        <p:blipFill>
          <a:blip r:embed="rId2" cstate="print"/>
          <a:srcRect/>
          <a:stretch>
            <a:fillRect/>
          </a:stretch>
        </p:blipFill>
        <p:spPr bwMode="auto">
          <a:xfrm>
            <a:off x="214313" y="1285875"/>
            <a:ext cx="4381500" cy="328612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4" name="Прямоугольник 3"/>
          <p:cNvSpPr/>
          <p:nvPr/>
        </p:nvSpPr>
        <p:spPr>
          <a:xfrm>
            <a:off x="4429124" y="1071546"/>
            <a:ext cx="5000660" cy="120032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400" b="1" spc="50" dirty="0">
                <a:ln w="11430">
                  <a:solidFill>
                    <a:sysClr val="windowText" lastClr="00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Декрет об уничтожении сословий и гражданских чинов</a:t>
            </a:r>
          </a:p>
        </p:txBody>
      </p:sp>
      <p:sp>
        <p:nvSpPr>
          <p:cNvPr id="5" name="Скругленный прямоугольник 4"/>
          <p:cNvSpPr/>
          <p:nvPr/>
        </p:nvSpPr>
        <p:spPr>
          <a:xfrm>
            <a:off x="5000628" y="2285992"/>
            <a:ext cx="3786214" cy="185738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buFont typeface="Wingdings" pitchFamily="2" charset="2"/>
              <a:buChar char="q"/>
              <a:defRPr/>
            </a:pPr>
            <a:r>
              <a:rPr lang="ru-RU" sz="2400" b="1" dirty="0">
                <a:latin typeface="Arial" pitchFamily="34" charset="0"/>
                <a:cs typeface="Arial" pitchFamily="34" charset="0"/>
              </a:rPr>
              <a:t>Ликвидировано деление общества на дворян, купцов, крестьян, мещан.</a:t>
            </a:r>
          </a:p>
        </p:txBody>
      </p:sp>
      <p:sp>
        <p:nvSpPr>
          <p:cNvPr id="6" name="Скругленный прямоугольник 5"/>
          <p:cNvSpPr/>
          <p:nvPr/>
        </p:nvSpPr>
        <p:spPr>
          <a:xfrm>
            <a:off x="5072066" y="4357694"/>
            <a:ext cx="3786214" cy="128588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buFont typeface="Wingdings" pitchFamily="2" charset="2"/>
              <a:buChar char="q"/>
              <a:defRPr/>
            </a:pPr>
            <a:r>
              <a:rPr lang="ru-RU" sz="2400" b="1" dirty="0">
                <a:latin typeface="Arial" pitchFamily="34" charset="0"/>
                <a:cs typeface="Arial" pitchFamily="34" charset="0"/>
              </a:rPr>
              <a:t>Отменены княжеские, графские и иные титулы.</a:t>
            </a:r>
          </a:p>
        </p:txBody>
      </p:sp>
      <p:sp>
        <p:nvSpPr>
          <p:cNvPr id="7" name="Прямоугольник 6"/>
          <p:cNvSpPr/>
          <p:nvPr/>
        </p:nvSpPr>
        <p:spPr>
          <a:xfrm>
            <a:off x="214282" y="5929330"/>
            <a:ext cx="8708218"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800" b="1" spc="50" dirty="0">
                <a:ln w="11430">
                  <a:solidFill>
                    <a:sysClr val="windowText" lastClr="000000"/>
                  </a:solidFill>
                </a:ln>
                <a:solidFill>
                  <a:srgbClr val="FF0000"/>
                </a:solidFill>
                <a:effectLst>
                  <a:outerShdw blurRad="76200" dist="50800" dir="5400000" algn="tl" rotWithShape="0">
                    <a:srgbClr val="000000">
                      <a:alpha val="65000"/>
                    </a:srgbClr>
                  </a:outerShdw>
                </a:effectLst>
                <a:latin typeface="+mn-lt"/>
              </a:rPr>
              <a:t>Гражданин Российской Советской Республики</a:t>
            </a:r>
          </a:p>
        </p:txBody>
      </p:sp>
      <p:sp>
        <p:nvSpPr>
          <p:cNvPr id="8" name="Скругленный прямоугольник 7"/>
          <p:cNvSpPr/>
          <p:nvPr/>
        </p:nvSpPr>
        <p:spPr>
          <a:xfrm>
            <a:off x="142844" y="142852"/>
            <a:ext cx="9001156"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2400" b="1" u="sng" dirty="0">
                <a:solidFill>
                  <a:srgbClr val="FF0000"/>
                </a:solidFill>
                <a:effectLst>
                  <a:outerShdw blurRad="38100" dist="38100" dir="2700000" algn="tl">
                    <a:srgbClr val="000000">
                      <a:alpha val="43137"/>
                    </a:srgbClr>
                  </a:outerShdw>
                </a:effectLst>
                <a:latin typeface="Arial" pitchFamily="34" charset="0"/>
              </a:rPr>
              <a:t>Какое значение имела отмена сословной структуры общества для политического развития страны?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770" decel="100000"/>
                                        <p:tgtEl>
                                          <p:spTgt spid="7"/>
                                        </p:tgtEl>
                                      </p:cBhvr>
                                    </p:animEffect>
                                    <p:animScale>
                                      <p:cBhvr>
                                        <p:cTn id="24" dur="770" decel="100000"/>
                                        <p:tgtEl>
                                          <p:spTgt spid="7"/>
                                        </p:tgtEl>
                                      </p:cBhvr>
                                      <p:from x="10000" y="10000"/>
                                      <p:to x="200000" y="450000"/>
                                    </p:animScale>
                                    <p:animScale>
                                      <p:cBhvr>
                                        <p:cTn id="25" dur="1230" accel="100000" fill="hold">
                                          <p:stCondLst>
                                            <p:cond delay="770"/>
                                          </p:stCondLst>
                                        </p:cTn>
                                        <p:tgtEl>
                                          <p:spTgt spid="7"/>
                                        </p:tgtEl>
                                      </p:cBhvr>
                                      <p:from x="200000" y="450000"/>
                                      <p:to x="100000" y="100000"/>
                                    </p:animScale>
                                    <p:set>
                                      <p:cBhvr>
                                        <p:cTn id="26" dur="770" fill="hold"/>
                                        <p:tgtEl>
                                          <p:spTgt spid="7"/>
                                        </p:tgtEl>
                                        <p:attrNameLst>
                                          <p:attrName>ppt_x</p:attrName>
                                        </p:attrNameLst>
                                      </p:cBhvr>
                                      <p:to>
                                        <p:strVal val="(0.5)"/>
                                      </p:to>
                                    </p:set>
                                    <p:anim from="(0.5)" to="(#ppt_x)" calcmode="lin" valueType="num">
                                      <p:cBhvr>
                                        <p:cTn id="27" dur="1230" accel="100000" fill="hold">
                                          <p:stCondLst>
                                            <p:cond delay="770"/>
                                          </p:stCondLst>
                                        </p:cTn>
                                        <p:tgtEl>
                                          <p:spTgt spid="7"/>
                                        </p:tgtEl>
                                        <p:attrNameLst>
                                          <p:attrName>ppt_x</p:attrName>
                                        </p:attrNameLst>
                                      </p:cBhvr>
                                    </p:anim>
                                    <p:set>
                                      <p:cBhvr>
                                        <p:cTn id="28" dur="770" fill="hold"/>
                                        <p:tgtEl>
                                          <p:spTgt spid="7"/>
                                        </p:tgtEl>
                                        <p:attrNameLst>
                                          <p:attrName>ppt_y</p:attrName>
                                        </p:attrNameLst>
                                      </p:cBhvr>
                                      <p:to>
                                        <p:strVal val="(#ppt_y+0.4)"/>
                                      </p:to>
                                    </p:set>
                                    <p:anim from="(#ppt_y+0.4)" to="(#ppt_y)" calcmode="lin" valueType="num">
                                      <p:cBhvr>
                                        <p:cTn id="29" dur="1230" accel="100000" fill="hold">
                                          <p:stCondLst>
                                            <p:cond delay="770"/>
                                          </p:stCondLst>
                                        </p:cTn>
                                        <p:tgtEl>
                                          <p:spTgt spid="7"/>
                                        </p:tgtEl>
                                        <p:attrNameLst>
                                          <p:attrName>ppt_y</p:attrName>
                                        </p:attrNameLst>
                                      </p:cBhvr>
                                    </p:anim>
                                  </p:childTnLst>
                                </p:cTn>
                              </p:par>
                            </p:childTnLst>
                          </p:cTn>
                        </p:par>
                      </p:childTnLst>
                    </p:cTn>
                  </p:par>
                  <p:par>
                    <p:cTn id="30" fill="hold">
                      <p:stCondLst>
                        <p:cond delay="indefinite"/>
                      </p:stCondLst>
                      <p:childTnLst>
                        <p:par>
                          <p:cTn id="31" fill="hold">
                            <p:stCondLst>
                              <p:cond delay="0"/>
                            </p:stCondLst>
                            <p:childTnLst>
                              <p:par>
                                <p:cTn id="32" presetID="3" presetClass="entr" presetSubtype="5"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142875" y="214313"/>
            <a:ext cx="9001125"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Уничтожение национального и сословного неравенства</a:t>
            </a:r>
          </a:p>
        </p:txBody>
      </p:sp>
      <p:pic>
        <p:nvPicPr>
          <p:cNvPr id="4102" name="Picture 6" descr="http://www.pravmir.ru/uploads/theme11_7.jpg"/>
          <p:cNvPicPr>
            <a:picLocks noChangeAspect="1" noChangeArrowheads="1"/>
          </p:cNvPicPr>
          <p:nvPr/>
        </p:nvPicPr>
        <p:blipFill>
          <a:blip r:embed="rId2" cstate="print"/>
          <a:srcRect/>
          <a:stretch>
            <a:fillRect/>
          </a:stretch>
        </p:blipFill>
        <p:spPr bwMode="auto">
          <a:xfrm>
            <a:off x="1500188" y="1071563"/>
            <a:ext cx="5214937" cy="3500437"/>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6" name="Скругленный прямоугольник 5"/>
          <p:cNvSpPr/>
          <p:nvPr/>
        </p:nvSpPr>
        <p:spPr>
          <a:xfrm>
            <a:off x="857224" y="4786322"/>
            <a:ext cx="7286676" cy="185738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b="1">
                <a:solidFill>
                  <a:srgbClr val="C00000"/>
                </a:solidFill>
                <a:latin typeface="Arial" charset="0"/>
                <a:cs typeface="Times New Roman" pitchFamily="18" charset="0"/>
              </a:rPr>
              <a:t>20 января 1918 г. </a:t>
            </a:r>
            <a:r>
              <a:rPr lang="ru-RU" sz="2400" b="1">
                <a:solidFill>
                  <a:srgbClr val="000000"/>
                </a:solidFill>
                <a:latin typeface="Arial" charset="0"/>
                <a:cs typeface="Times New Roman" pitchFamily="18" charset="0"/>
              </a:rPr>
              <a:t>был утвержден </a:t>
            </a:r>
            <a:r>
              <a:rPr lang="ru-RU" sz="2400" b="1" u="sng">
                <a:solidFill>
                  <a:srgbClr val="FF0000"/>
                </a:solidFill>
                <a:effectLst>
                  <a:outerShdw blurRad="38100" dist="38100" dir="2700000" algn="tl">
                    <a:srgbClr val="C0C0C0"/>
                  </a:outerShdw>
                </a:effectLst>
                <a:latin typeface="Arial" charset="0"/>
                <a:cs typeface="Times New Roman" pitchFamily="18" charset="0"/>
              </a:rPr>
              <a:t>Декрет об отделении церкви от государства и школы от церкви.</a:t>
            </a:r>
            <a:r>
              <a:rPr lang="ru-RU" sz="2400" b="1">
                <a:solidFill>
                  <a:srgbClr val="000000"/>
                </a:solidFill>
                <a:latin typeface="Arial" charset="0"/>
                <a:cs typeface="Times New Roman" pitchFamily="18" charset="0"/>
              </a:rPr>
              <a:t> </a:t>
            </a:r>
            <a:r>
              <a:rPr lang="ru-RU" sz="2400" b="1">
                <a:solidFill>
                  <a:srgbClr val="C00000"/>
                </a:solidFill>
                <a:latin typeface="Arial" charset="0"/>
                <a:cs typeface="Times New Roman" pitchFamily="18" charset="0"/>
              </a:rPr>
              <a:t>С 1(14) февраля 1918 г. </a:t>
            </a:r>
            <a:r>
              <a:rPr lang="ru-RU" sz="2400" b="1">
                <a:solidFill>
                  <a:srgbClr val="000000"/>
                </a:solidFill>
                <a:latin typeface="Arial" charset="0"/>
                <a:cs typeface="Times New Roman" pitchFamily="18" charset="0"/>
              </a:rPr>
              <a:t>произошел переход на </a:t>
            </a:r>
            <a:r>
              <a:rPr lang="ru-RU" sz="2400" b="1" u="sng">
                <a:solidFill>
                  <a:srgbClr val="FF0000"/>
                </a:solidFill>
                <a:effectLst>
                  <a:outerShdw blurRad="38100" dist="38100" dir="2700000" algn="tl">
                    <a:srgbClr val="C0C0C0"/>
                  </a:outerShdw>
                </a:effectLst>
                <a:latin typeface="Arial" charset="0"/>
                <a:cs typeface="Times New Roman" pitchFamily="18" charset="0"/>
              </a:rPr>
              <a:t>григорианский календарь.</a:t>
            </a:r>
            <a:endParaRPr lang="ru-RU" sz="3600" b="1" u="sng">
              <a:solidFill>
                <a:srgbClr val="FF0000"/>
              </a:solidFill>
              <a:effectLst>
                <a:outerShdw blurRad="38100" dist="38100" dir="2700000" algn="tl">
                  <a:srgbClr val="C0C0C0"/>
                </a:outerShdw>
              </a:effectLst>
              <a:latin typeface="Arial" charset="0"/>
            </a:endParaRPr>
          </a:p>
        </p:txBody>
      </p:sp>
      <p:sp>
        <p:nvSpPr>
          <p:cNvPr id="12295" name="Прямоугольник 7"/>
          <p:cNvSpPr>
            <a:spLocks noChangeArrowheads="1"/>
          </p:cNvSpPr>
          <p:nvPr/>
        </p:nvSpPr>
        <p:spPr bwMode="auto">
          <a:xfrm>
            <a:off x="6858000" y="2071688"/>
            <a:ext cx="2143125" cy="1477962"/>
          </a:xfrm>
          <a:prstGeom prst="rect">
            <a:avLst/>
          </a:prstGeom>
          <a:noFill/>
          <a:ln w="9525">
            <a:noFill/>
            <a:miter lim="800000"/>
            <a:headEnd/>
            <a:tailEnd/>
          </a:ln>
        </p:spPr>
        <p:txBody>
          <a:bodyPr>
            <a:spAutoFit/>
          </a:bodyPr>
          <a:lstStyle/>
          <a:p>
            <a:pPr algn="ctr"/>
            <a:r>
              <a:rPr lang="ru-RU" b="1">
                <a:latin typeface="Constantia" pitchFamily="18" charset="0"/>
              </a:rPr>
              <a:t>Поместный собор Православной Российской Церкви </a:t>
            </a:r>
          </a:p>
        </p:txBody>
      </p:sp>
      <p:sp>
        <p:nvSpPr>
          <p:cNvPr id="7" name="Скругленный прямоугольник 6"/>
          <p:cNvSpPr/>
          <p:nvPr/>
        </p:nvSpPr>
        <p:spPr>
          <a:xfrm>
            <a:off x="214282" y="142852"/>
            <a:ext cx="8786874"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2400" b="1" u="sng" dirty="0">
                <a:solidFill>
                  <a:srgbClr val="FF0000"/>
                </a:solidFill>
                <a:effectLst>
                  <a:outerShdw blurRad="38100" dist="38100" dir="2700000" algn="tl">
                    <a:srgbClr val="000000">
                      <a:alpha val="43137"/>
                    </a:srgbClr>
                  </a:outerShdw>
                </a:effectLst>
                <a:latin typeface="Arial" pitchFamily="34" charset="0"/>
              </a:rPr>
              <a:t>Способствовало ли отделение церкви от государства укреплению авторитета советской власти?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2143125" y="285750"/>
            <a:ext cx="4857750" cy="7143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Учредительное собрание</a:t>
            </a:r>
          </a:p>
        </p:txBody>
      </p:sp>
      <p:sp>
        <p:nvSpPr>
          <p:cNvPr id="3" name="Скругленный прямоугольник 2"/>
          <p:cNvSpPr/>
          <p:nvPr/>
        </p:nvSpPr>
        <p:spPr>
          <a:xfrm>
            <a:off x="285720" y="4572008"/>
            <a:ext cx="8572560" cy="207170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400" b="1" dirty="0">
                <a:latin typeface="Arial" pitchFamily="34" charset="0"/>
                <a:cs typeface="Arial" pitchFamily="34" charset="0"/>
              </a:rPr>
              <a:t>Идея Учредительного собрания была очень популярна в народе, и большевики не рискнули отменить выборы, назначенные на 12 ноября 1917 г. еще Временным правительством. Но итоги народного волеизъявления их разочаровали.</a:t>
            </a:r>
          </a:p>
        </p:txBody>
      </p:sp>
      <p:graphicFrame>
        <p:nvGraphicFramePr>
          <p:cNvPr id="1026" name="Диаграмма 3"/>
          <p:cNvGraphicFramePr>
            <a:graphicFrameLocks/>
          </p:cNvGraphicFramePr>
          <p:nvPr/>
        </p:nvGraphicFramePr>
        <p:xfrm>
          <a:off x="1071563" y="1071563"/>
          <a:ext cx="7143750" cy="3357562"/>
        </p:xfrm>
        <a:graphic>
          <a:graphicData uri="http://schemas.openxmlformats.org/presentationml/2006/ole">
            <p:oleObj spid="_x0000_s1026" r:id="rId3" imgW="7145131" imgH="3359187" progId="Excel.Chart.8">
              <p:embed/>
            </p:oleObj>
          </a:graphicData>
        </a:graphic>
      </p:graphicFrame>
      <p:sp>
        <p:nvSpPr>
          <p:cNvPr id="5" name="Скругленный прямоугольник 4"/>
          <p:cNvSpPr/>
          <p:nvPr/>
        </p:nvSpPr>
        <p:spPr>
          <a:xfrm>
            <a:off x="785786" y="142852"/>
            <a:ext cx="7286676"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2400" b="1" u="sng" dirty="0">
                <a:solidFill>
                  <a:srgbClr val="FF0000"/>
                </a:solidFill>
                <a:effectLst>
                  <a:outerShdw blurRad="38100" dist="38100" dir="2700000" algn="tl">
                    <a:srgbClr val="000000">
                      <a:alpha val="43137"/>
                    </a:srgbClr>
                  </a:outerShdw>
                </a:effectLst>
                <a:latin typeface="Arial" pitchFamily="34" charset="0"/>
              </a:rPr>
              <a:t>Почему итоги выборов в учредительное собрание разочаровали большевиков?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793</TotalTime>
  <Words>2228</Words>
  <Application>Microsoft Office PowerPoint</Application>
  <PresentationFormat>Экран (4:3)</PresentationFormat>
  <Paragraphs>277</Paragraphs>
  <Slides>49</Slides>
  <Notes>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49</vt:i4>
      </vt:variant>
    </vt:vector>
  </HeadingPairs>
  <TitlesOfParts>
    <vt:vector size="58" baseType="lpstr">
      <vt:lpstr>Arial</vt:lpstr>
      <vt:lpstr>Calibri</vt:lpstr>
      <vt:lpstr>Constantia</vt:lpstr>
      <vt:lpstr>Wingdings 2</vt:lpstr>
      <vt:lpstr>Wingdings</vt:lpstr>
      <vt:lpstr>Times New Roman</vt:lpstr>
      <vt:lpstr>Lucida Sans Unicode</vt:lpstr>
      <vt:lpstr>Поток</vt:lpstr>
      <vt:lpstr>Диаграмма Microsoft Office Excel</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vector>
  </TitlesOfParts>
  <Company>ГОУ ЦО №1828 "Сабурово"</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esma56</dc:creator>
  <cp:lastModifiedBy>Admin</cp:lastModifiedBy>
  <cp:revision>83</cp:revision>
  <dcterms:created xsi:type="dcterms:W3CDTF">2010-11-18T11:07:14Z</dcterms:created>
  <dcterms:modified xsi:type="dcterms:W3CDTF">2012-03-15T16:38:54Z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