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</p:sldMasterIdLst>
  <p:notesMasterIdLst>
    <p:notesMasterId r:id="rId78"/>
  </p:notesMasterIdLst>
  <p:sldIdLst>
    <p:sldId id="33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6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2" r:id="rId67"/>
    <p:sldId id="321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Merriweather" panose="00000500000000000000" pitchFamily="2" charset="-52"/>
      <p:regular r:id="rId83"/>
      <p:bold r:id="rId84"/>
      <p:italic r:id="rId85"/>
      <p:boldItalic r:id="rId86"/>
    </p:embeddedFont>
    <p:embeddedFont>
      <p:font typeface="Roboto" panose="02000000000000000000" pitchFamily="2" charset="0"/>
      <p:regular r:id="rId87"/>
      <p:bold r:id="rId88"/>
      <p:italic r:id="rId89"/>
      <p:boldItalic r:id="rId90"/>
    </p:embeddedFont>
    <p:embeddedFont>
      <p:font typeface="Roboto Slab" pitchFamily="2" charset="0"/>
      <p:regular r:id="rId91"/>
      <p:bold r:id="rId9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08"/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24" y="108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font" Target="fonts/font1.fntdata"/><Relationship Id="rId87" Type="http://schemas.openxmlformats.org/officeDocument/2006/relationships/font" Target="fonts/font9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4.fntdata"/><Relationship Id="rId90" Type="http://schemas.openxmlformats.org/officeDocument/2006/relationships/font" Target="fonts/font12.fntdata"/><Relationship Id="rId95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font" Target="fonts/font13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593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602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910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834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880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81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79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897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68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168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560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188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370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9759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8600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87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6049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907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968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6149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855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59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959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907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0783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040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5546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9773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001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6613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1241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788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41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5238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4384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1384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360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994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864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610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104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1545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2875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9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366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986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728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308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579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351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2004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1392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039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4261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75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677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9637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53854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69607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438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9902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227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144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615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181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99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2987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46162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2291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0936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2538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54793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28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21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90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48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86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20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42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23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88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28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84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52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17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29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63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³ÑÐ°Ð¶Ð´Ð°Ð½ÑÐºÐ°Ñ Ð²Ð¾Ð¹Ð½Ð° Ð² ÑÐ¾ÑÑÐ¸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93" y="376237"/>
            <a:ext cx="7718307" cy="455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Гражданская война. Завершение</a:t>
            </a:r>
          </a:p>
        </p:txBody>
      </p:sp>
    </p:spTree>
    <p:extLst>
      <p:ext uri="{BB962C8B-B14F-4D97-AF65-F5344CB8AC3E}">
        <p14:creationId xmlns:p14="http://schemas.microsoft.com/office/powerpoint/2010/main" val="335396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21000" r="-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Войско Колчака под Уфой</a:t>
            </a:r>
          </a:p>
        </p:txBody>
      </p:sp>
    </p:spTree>
    <p:extLst>
      <p:ext uri="{BB962C8B-B14F-4D97-AF65-F5344CB8AC3E}">
        <p14:creationId xmlns:p14="http://schemas.microsoft.com/office/powerpoint/2010/main" val="156374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798816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Чтобы объединить все войска, находящиеся на востоке России,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был создан Восточный фронт.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Командование им принял Колчак.</a:t>
            </a:r>
          </a:p>
        </p:txBody>
      </p:sp>
      <p:pic>
        <p:nvPicPr>
          <p:cNvPr id="3074" name="Picture 2" descr="ÐÐ°ÑÑÐ¸Ð½ÐºÐ¸ Ð¿Ð¾ Ð·Ð°Ð¿ÑÐ¾ÑÑ ÐºÐ¾Ð»ÑÐ°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922" y="883444"/>
            <a:ext cx="2907155" cy="335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0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Борьба с Колчаком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марте 1919 года Колчак начал новое наступление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Среднем Поволжье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Далее он планировал двигаться на Москву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Красная Армия остановила войско Колчака и перешла в контрнаступление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6980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10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4000" cy="51434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ая выноска 5"/>
          <p:cNvSpPr/>
          <p:nvPr/>
        </p:nvSpPr>
        <p:spPr>
          <a:xfrm>
            <a:off x="1938006" y="2950138"/>
            <a:ext cx="1437294" cy="598053"/>
          </a:xfrm>
          <a:prstGeom prst="wedgeRectCallout">
            <a:avLst>
              <a:gd name="adj1" fmla="val -73514"/>
              <a:gd name="adj2" fmla="val -2271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Омск</a:t>
            </a:r>
          </a:p>
        </p:txBody>
      </p:sp>
      <p:sp>
        <p:nvSpPr>
          <p:cNvPr id="7" name="Овал 6"/>
          <p:cNvSpPr/>
          <p:nvPr/>
        </p:nvSpPr>
        <p:spPr>
          <a:xfrm>
            <a:off x="1489612" y="3027391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-19286" y="422500"/>
            <a:ext cx="3486386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ноябре 1919 года части Красной Армии заняли Омск.</a:t>
            </a:r>
          </a:p>
        </p:txBody>
      </p:sp>
      <p:pic>
        <p:nvPicPr>
          <p:cNvPr id="4100" name="Picture 4" descr="ÐÐ°ÑÑÐ¸Ð½ÐºÐ¸ Ð¿Ð¾ Ð·Ð°Ð¿ÑÐ¾ÑÑ ÐºÑÐ°ÑÐ½Ð°Ñ Ð°ÑÐ¼Ð¸Ñ Ð² Ð¾Ð¼ÑÐºÐ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7155" y="427500"/>
            <a:ext cx="4169196" cy="233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97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С.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Чуданов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Великий Сибирский Ледяной поход.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01469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1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10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4000" cy="51434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ая выноска 5"/>
          <p:cNvSpPr/>
          <p:nvPr/>
        </p:nvSpPr>
        <p:spPr>
          <a:xfrm>
            <a:off x="1466312" y="3467635"/>
            <a:ext cx="1437294" cy="598053"/>
          </a:xfrm>
          <a:prstGeom prst="wedgeRectCallout">
            <a:avLst>
              <a:gd name="adj1" fmla="val 16660"/>
              <a:gd name="adj2" fmla="val -9052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Барнаул</a:t>
            </a:r>
          </a:p>
        </p:txBody>
      </p:sp>
      <p:sp>
        <p:nvSpPr>
          <p:cNvPr id="7" name="Овал 6"/>
          <p:cNvSpPr/>
          <p:nvPr/>
        </p:nvSpPr>
        <p:spPr>
          <a:xfrm>
            <a:off x="2365508" y="3124691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9286" y="422500"/>
            <a:ext cx="3386659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Длился Великий Сибирский Ледяной поход почти 5 месяцев.</a:t>
            </a:r>
          </a:p>
        </p:txBody>
      </p:sp>
      <p:sp>
        <p:nvSpPr>
          <p:cNvPr id="12" name="Овал 11"/>
          <p:cNvSpPr/>
          <p:nvPr/>
        </p:nvSpPr>
        <p:spPr>
          <a:xfrm>
            <a:off x="5722553" y="3451255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4888124" y="3861574"/>
            <a:ext cx="1437294" cy="598053"/>
          </a:xfrm>
          <a:prstGeom prst="wedgeRectCallout">
            <a:avLst>
              <a:gd name="adj1" fmla="val 13059"/>
              <a:gd name="adj2" fmla="val -10350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Чита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2484408" y="3114072"/>
            <a:ext cx="3226279" cy="353747"/>
          </a:xfrm>
          <a:custGeom>
            <a:avLst/>
            <a:gdLst>
              <a:gd name="connsiteX0" fmla="*/ 0 w 3226279"/>
              <a:gd name="connsiteY0" fmla="*/ 25943 h 353747"/>
              <a:gd name="connsiteX1" fmla="*/ 163901 w 3226279"/>
              <a:gd name="connsiteY1" fmla="*/ 25943 h 353747"/>
              <a:gd name="connsiteX2" fmla="*/ 612475 w 3226279"/>
              <a:gd name="connsiteY2" fmla="*/ 64 h 353747"/>
              <a:gd name="connsiteX3" fmla="*/ 897147 w 3226279"/>
              <a:gd name="connsiteY3" fmla="*/ 34570 h 353747"/>
              <a:gd name="connsiteX4" fmla="*/ 1302588 w 3226279"/>
              <a:gd name="connsiteY4" fmla="*/ 34570 h 353747"/>
              <a:gd name="connsiteX5" fmla="*/ 1630392 w 3226279"/>
              <a:gd name="connsiteY5" fmla="*/ 34570 h 353747"/>
              <a:gd name="connsiteX6" fmla="*/ 2139350 w 3226279"/>
              <a:gd name="connsiteY6" fmla="*/ 77702 h 353747"/>
              <a:gd name="connsiteX7" fmla="*/ 2613803 w 3226279"/>
              <a:gd name="connsiteY7" fmla="*/ 155339 h 353747"/>
              <a:gd name="connsiteX8" fmla="*/ 2872596 w 3226279"/>
              <a:gd name="connsiteY8" fmla="*/ 224351 h 353747"/>
              <a:gd name="connsiteX9" fmla="*/ 3079630 w 3226279"/>
              <a:gd name="connsiteY9" fmla="*/ 319241 h 353747"/>
              <a:gd name="connsiteX10" fmla="*/ 3226279 w 3226279"/>
              <a:gd name="connsiteY10" fmla="*/ 353747 h 35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26279" h="353747">
                <a:moveTo>
                  <a:pt x="0" y="25943"/>
                </a:moveTo>
                <a:cubicBezTo>
                  <a:pt x="30911" y="28099"/>
                  <a:pt x="61822" y="30256"/>
                  <a:pt x="163901" y="25943"/>
                </a:cubicBezTo>
                <a:cubicBezTo>
                  <a:pt x="265980" y="21630"/>
                  <a:pt x="490267" y="-1374"/>
                  <a:pt x="612475" y="64"/>
                </a:cubicBezTo>
                <a:cubicBezTo>
                  <a:pt x="734683" y="1502"/>
                  <a:pt x="782128" y="28819"/>
                  <a:pt x="897147" y="34570"/>
                </a:cubicBezTo>
                <a:cubicBezTo>
                  <a:pt x="1012166" y="40321"/>
                  <a:pt x="1302588" y="34570"/>
                  <a:pt x="1302588" y="34570"/>
                </a:cubicBezTo>
                <a:cubicBezTo>
                  <a:pt x="1424795" y="34570"/>
                  <a:pt x="1490932" y="27381"/>
                  <a:pt x="1630392" y="34570"/>
                </a:cubicBezTo>
                <a:cubicBezTo>
                  <a:pt x="1769852" y="41759"/>
                  <a:pt x="1975448" y="57574"/>
                  <a:pt x="2139350" y="77702"/>
                </a:cubicBezTo>
                <a:cubicBezTo>
                  <a:pt x="2303252" y="97830"/>
                  <a:pt x="2491595" y="130898"/>
                  <a:pt x="2613803" y="155339"/>
                </a:cubicBezTo>
                <a:cubicBezTo>
                  <a:pt x="2736011" y="179780"/>
                  <a:pt x="2794958" y="197034"/>
                  <a:pt x="2872596" y="224351"/>
                </a:cubicBezTo>
                <a:cubicBezTo>
                  <a:pt x="2950234" y="251668"/>
                  <a:pt x="3020683" y="297675"/>
                  <a:pt x="3079630" y="319241"/>
                </a:cubicBezTo>
                <a:cubicBezTo>
                  <a:pt x="3138577" y="340807"/>
                  <a:pt x="3182428" y="347277"/>
                  <a:pt x="3226279" y="353747"/>
                </a:cubicBezTo>
              </a:path>
            </a:pathLst>
          </a:custGeom>
          <a:noFill/>
          <a:ln w="38100">
            <a:solidFill>
              <a:srgbClr val="A6A60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6" name="Picture 6" descr="ÐÐ°ÑÑÐ¸Ð½ÐºÐ¸ Ð¿Ð¾ Ð·Ð°Ð¿ÑÐ¾ÑÑ Ð²ÐµÐ»Ð¸ÐºÐ¸Ð¹ Ð»ÐµÐ´ÑÐ½Ð¾Ð¹ Ð¿Ð¾ÑÐ¾Ð´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59021" y="434316"/>
            <a:ext cx="3882960" cy="208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88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06928"/>
            <a:ext cx="4033837" cy="1513685"/>
            <a:chOff x="358776" y="1577920"/>
            <a:chExt cx="4033837" cy="151368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Великий Сибирский Ледяной поход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Руководил походом Владимир </a:t>
              </a:r>
              <a:r>
                <a:rPr lang="ru-RU" sz="1400" dirty="0" err="1">
                  <a:solidFill>
                    <a:prstClr val="white"/>
                  </a:solidFill>
                </a:rPr>
                <a:t>Оскарович</a:t>
              </a:r>
              <a:r>
                <a:rPr lang="ru-RU" sz="1400" dirty="0">
                  <a:solidFill>
                    <a:prstClr val="white"/>
                  </a:solidFill>
                </a:rPr>
                <a:t> </a:t>
              </a:r>
              <a:r>
                <a:rPr lang="ru-RU" sz="1400" dirty="0" err="1">
                  <a:solidFill>
                    <a:prstClr val="white"/>
                  </a:solidFill>
                </a:rPr>
                <a:t>Каппель</a:t>
              </a:r>
              <a:r>
                <a:rPr lang="ru-RU" sz="1400" dirty="0">
                  <a:solidFill>
                    <a:prstClr val="white"/>
                  </a:solidFill>
                </a:rPr>
                <a:t>. </a:t>
              </a:r>
            </a:p>
          </p:txBody>
        </p:sp>
      </p:grpSp>
      <p:pic>
        <p:nvPicPr>
          <p:cNvPr id="6146" name="Picture 2" descr="ÐÐ°ÑÑÐ¸Ð½ÐºÐ¸ Ð¿Ð¾ Ð·Ð°Ð¿ÑÐ¾ÑÑ ÐºÐ°Ð¿Ð¿ÐµÐ»Ñ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2121" y="842341"/>
            <a:ext cx="4401880" cy="347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79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99311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Эсеры направили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все силы на борьбу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 Колчаком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1209561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начале 1920 года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им удалось захватить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Иркутск и создать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там свой Политцентр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1209561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это время через Иркутск следовал поезд Колчака, который охраняли </a:t>
            </a:r>
            <a:r>
              <a:rPr lang="ru-RU" sz="1400" b="1" dirty="0" err="1">
                <a:solidFill>
                  <a:prstClr val="black"/>
                </a:solidFill>
              </a:rPr>
              <a:t>чехословаки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27762" y="2872111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Чехословаки не хотели больше воевать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поддерживали эсеров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9786" y="2841726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В ночь с 6 на 7 февраля Колчак был расстрелян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Иркутске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6600" y="287211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Они предали Колчака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 сдали его Иркутскому Политцентру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6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4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43587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Борьба с Колчаком</a:t>
            </a:r>
          </a:p>
        </p:txBody>
      </p:sp>
    </p:spTree>
    <p:extLst>
      <p:ext uri="{BB962C8B-B14F-4D97-AF65-F5344CB8AC3E}">
        <p14:creationId xmlns:p14="http://schemas.microsoft.com/office/powerpoint/2010/main" val="394806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511017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446153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766429"/>
            <a:ext cx="358775" cy="1033922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03094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348325" y="1504818"/>
            <a:ext cx="3364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Грамотные действия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командиров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2" y="2537808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Успехи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Красной Армии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24192" y="2645529"/>
            <a:ext cx="341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Мужество красноармейцев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3569682"/>
            <a:ext cx="325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Появление в тылу колчаковцев «второго фронта»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Гражданская война</a:t>
            </a:r>
          </a:p>
        </p:txBody>
      </p:sp>
    </p:spTree>
    <p:extLst>
      <p:ext uri="{BB962C8B-B14F-4D97-AF65-F5344CB8AC3E}">
        <p14:creationId xmlns:p14="http://schemas.microsoft.com/office/powerpoint/2010/main" val="376545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2000" r="-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32090"/>
            <a:ext cx="4260716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err="1">
                <a:solidFill>
                  <a:prstClr val="white"/>
                </a:solidFill>
              </a:rPr>
              <a:t>Корниловский</a:t>
            </a:r>
            <a:r>
              <a:rPr lang="ru-RU" sz="1400" dirty="0">
                <a:solidFill>
                  <a:prstClr val="white"/>
                </a:solidFill>
              </a:rPr>
              <a:t> ударный полк стал самой первой и самой долго просуществовавшей добровольческой частью русской армии.</a:t>
            </a:r>
          </a:p>
        </p:txBody>
      </p:sp>
    </p:spTree>
    <p:extLst>
      <p:ext uri="{BB962C8B-B14F-4D97-AF65-F5344CB8AC3E}">
        <p14:creationId xmlns:p14="http://schemas.microsoft.com/office/powerpoint/2010/main" val="315452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Белые устраивали расправы над всеми недовольными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их действиями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Это вызвало сопротивление жителей Урала и Сибири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Началось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партизанское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движение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Гражданская война</a:t>
            </a:r>
          </a:p>
        </p:txBody>
      </p:sp>
    </p:spTree>
    <p:extLst>
      <p:ext uri="{BB962C8B-B14F-4D97-AF65-F5344CB8AC3E}">
        <p14:creationId xmlns:p14="http://schemas.microsoft.com/office/powerpoint/2010/main" val="414694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56275"/>
            <a:ext cx="3859619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Испытанием для Красной Армии стало наступление Деникина на Москву.</a:t>
            </a:r>
          </a:p>
        </p:txBody>
      </p:sp>
    </p:spTree>
    <p:extLst>
      <p:ext uri="{BB962C8B-B14F-4D97-AF65-F5344CB8AC3E}">
        <p14:creationId xmlns:p14="http://schemas.microsoft.com/office/powerpoint/2010/main" val="7840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Весной 1919 года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Дону началось восстание казаков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Это дало возможность Деникину занять Донбасс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часть Украины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началу сентября Деникиным были захвачены Курск, Орёл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Воронеж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Армия Деникина</a:t>
            </a:r>
          </a:p>
        </p:txBody>
      </p:sp>
    </p:spTree>
    <p:extLst>
      <p:ext uri="{BB962C8B-B14F-4D97-AF65-F5344CB8AC3E}">
        <p14:creationId xmlns:p14="http://schemas.microsoft.com/office/powerpoint/2010/main" val="311930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589965"/>
            <a:ext cx="4033837" cy="1987661"/>
            <a:chOff x="358776" y="1577920"/>
            <a:chExt cx="4033837" cy="198766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Антон Иванович Деникин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Деникин, которому в начале 1920 года были переданы полномочия Верховного правителя, обещал крестьянам помочь с решением крестьянского вопроса. </a:t>
              </a:r>
            </a:p>
          </p:txBody>
        </p:sp>
      </p:grpSp>
      <p:pic>
        <p:nvPicPr>
          <p:cNvPr id="7170" name="Picture 2" descr="ÐÐ°ÑÑÐ¸Ð½ÐºÐ¸ Ð¿Ð¾ Ð·Ð°Ð¿ÑÐ¾ÑÑ Ð´ÐµÐ½Ð¸ÐºÐ¸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2121" y="842341"/>
            <a:ext cx="4401879" cy="347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649954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деле Деникин лишь способствовал возвращению земель их прежним владельцам.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Это лишило белых поддержки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со стороны крестьян.</a:t>
            </a: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9"/>
          <a:stretch/>
        </p:blipFill>
        <p:spPr bwMode="auto">
          <a:xfrm>
            <a:off x="359920" y="883443"/>
            <a:ext cx="2907157" cy="335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1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Нестор Махно</a:t>
            </a:r>
          </a:p>
        </p:txBody>
      </p:sp>
    </p:spTree>
    <p:extLst>
      <p:ext uri="{BB962C8B-B14F-4D97-AF65-F5344CB8AC3E}">
        <p14:creationId xmlns:p14="http://schemas.microsoft.com/office/powerpoint/2010/main" val="129675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начале 1919 года Махно заключил союз с Красной Армией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мае 1919 года Махно поддержал инициативу создания отдельной повстанческой армии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За это Троцкий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объявил Махно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вне закона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Нестор Махно</a:t>
            </a:r>
          </a:p>
        </p:txBody>
      </p:sp>
    </p:spTree>
    <p:extLst>
      <p:ext uri="{BB962C8B-B14F-4D97-AF65-F5344CB8AC3E}">
        <p14:creationId xmlns:p14="http://schemas.microsoft.com/office/powerpoint/2010/main" val="127321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9000" t="-15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5" y="1153733"/>
            <a:ext cx="2692769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конце 1919 года Махно предложил создать самостоятельную крестьянскую республику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центром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Екатеринославе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6653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Нестор Махно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85516" y="2538740"/>
            <a:ext cx="251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Программа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Махно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3682" y="1242882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Создание самоуправления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35670" y="207088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Организация третьей революции для свержения большевиков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71150" y="3114322"/>
            <a:ext cx="311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Отмена эксплуатации крестьян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71150" y="3942320"/>
            <a:ext cx="311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Передача крестьянам земли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 свободное пользование</a:t>
            </a:r>
          </a:p>
        </p:txBody>
      </p:sp>
    </p:spTree>
    <p:extLst>
      <p:ext uri="{BB962C8B-B14F-4D97-AF65-F5344CB8AC3E}">
        <p14:creationId xmlns:p14="http://schemas.microsoft.com/office/powerpoint/2010/main" val="10567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5" grpId="0"/>
      <p:bldP spid="18" grpId="0"/>
      <p:bldP spid="20" grpId="0"/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41000" r="-4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54257"/>
            <a:ext cx="4051005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 началу 1920 года первой конной армии под командованием С. М. Будённого удалось разбить войско Деникина.</a:t>
            </a:r>
          </a:p>
        </p:txBody>
      </p:sp>
    </p:spTree>
    <p:extLst>
      <p:ext uri="{BB962C8B-B14F-4D97-AF65-F5344CB8AC3E}">
        <p14:creationId xmlns:p14="http://schemas.microsoft.com/office/powerpoint/2010/main" val="240200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7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51477"/>
            <a:ext cx="4033837" cy="1250940"/>
            <a:chOff x="358776" y="1577920"/>
            <a:chExt cx="4033837" cy="125094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Белое движение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32259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Белые удерживали только Крым,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где командовал генерал Пётр Николаевич Врангель.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2120" y="842341"/>
            <a:ext cx="4401880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9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3924379"/>
            <a:ext cx="5210175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мае и октябре 1919 года генерал Н. Н. Юденич предпринял два неудачных наступления на Петроград.</a:t>
            </a:r>
          </a:p>
        </p:txBody>
      </p:sp>
    </p:spTree>
    <p:extLst>
      <p:ext uri="{BB962C8B-B14F-4D97-AF65-F5344CB8AC3E}">
        <p14:creationId xmlns:p14="http://schemas.microsoft.com/office/powerpoint/2010/main" val="368639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t="-18000" r="-3000" b="-1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24379"/>
            <a:ext cx="3495676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Западной Европе развернулось движение «Руки прочь от России».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600575" y="428625"/>
            <a:ext cx="2695575" cy="1628775"/>
          </a:xfrm>
          <a:prstGeom prst="round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Руки прочь от России</a:t>
            </a:r>
          </a:p>
        </p:txBody>
      </p:sp>
    </p:spTree>
    <p:extLst>
      <p:ext uri="{BB962C8B-B14F-4D97-AF65-F5344CB8AC3E}">
        <p14:creationId xmlns:p14="http://schemas.microsoft.com/office/powerpoint/2010/main" val="6842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802354"/>
            <a:ext cx="3679827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Осенью 1919 года французы покинули Одессу.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Англичане эвакуировались из Архангельска.</a:t>
            </a:r>
          </a:p>
        </p:txBody>
      </p:sp>
      <p:pic>
        <p:nvPicPr>
          <p:cNvPr id="1026" name="Picture 2" descr="ÐÐ°ÑÑÐ¸Ð½ÐºÐ¸ Ð¿Ð¾ Ð·Ð°Ð¿ÑÐ¾ÑÑ Ð¸Ð½ÑÐµÑÐ²ÐµÐ½ÑÑ Ð² ÑÐ¾ÑÑÐ¸Ð¸ 191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915" y="883442"/>
            <a:ext cx="2907161" cy="335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32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5" y="1309376"/>
            <a:ext cx="269276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Универсальным средством борьбы обеих сторон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время Гражданской войны стал массовый террор. </a:t>
            </a:r>
          </a:p>
        </p:txBody>
      </p:sp>
    </p:spTree>
    <p:extLst>
      <p:ext uri="{BB962C8B-B14F-4D97-AF65-F5344CB8AC3E}">
        <p14:creationId xmlns:p14="http://schemas.microsoft.com/office/powerpoint/2010/main" val="36225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675892"/>
            <a:ext cx="4201583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Красным террором называли карательные меры большевиков.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Белым террором называли репрессивную политику антибольшевистских сил.</a:t>
            </a:r>
          </a:p>
        </p:txBody>
      </p:sp>
      <p:pic>
        <p:nvPicPr>
          <p:cNvPr id="1026" name="Picture 2" descr="ÐÐ°ÑÑÐ¸Ð½ÐºÐ¸ Ð¿Ð¾ Ð·Ð°Ð¿ÑÐ¾ÑÑ Ð±ÐµÐ»ÑÐ¹ ÑÐµÑÑÐ¾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917" y="883443"/>
            <a:ext cx="2907159" cy="335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50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3924379"/>
            <a:ext cx="4933508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И красный, и белый террор был призван устрашить людей и деморализовать противника.</a:t>
            </a:r>
          </a:p>
        </p:txBody>
      </p:sp>
    </p:spTree>
    <p:extLst>
      <p:ext uri="{BB962C8B-B14F-4D97-AF65-F5344CB8AC3E}">
        <p14:creationId xmlns:p14="http://schemas.microsoft.com/office/powerpoint/2010/main" val="419979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511017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446153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766429"/>
            <a:ext cx="358775" cy="1033922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03094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348325" y="1612539"/>
            <a:ext cx="3364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Пытки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2" y="2430085"/>
            <a:ext cx="2159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Методы осуществления террора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24192" y="2645529"/>
            <a:ext cx="341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Казни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3677403"/>
            <a:ext cx="3255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Концентрационные лагеря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Красный и белый террор</a:t>
            </a:r>
          </a:p>
        </p:txBody>
      </p:sp>
    </p:spTree>
    <p:extLst>
      <p:ext uri="{BB962C8B-B14F-4D97-AF65-F5344CB8AC3E}">
        <p14:creationId xmlns:p14="http://schemas.microsoft.com/office/powerpoint/2010/main" val="12351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60083"/>
            <a:ext cx="4033837" cy="1676252"/>
            <a:chOff x="358776" y="1577920"/>
            <a:chExt cx="4033837" cy="167625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Красный и белый террор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557571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Даже в собственных войсках и красные,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белые применяли децимацию – расстрел каждого десятого. </a:t>
              </a:r>
            </a:p>
          </p:txBody>
        </p:sp>
      </p:grp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1488" y="842341"/>
            <a:ext cx="4412512" cy="352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26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646461"/>
            <a:ext cx="2516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Репрессивные органы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178601"/>
            <a:ext cx="3357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Красные – ВЧК и ревтрибуналы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7132" y="3006601"/>
            <a:ext cx="3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Белые – контрразведка и военно-полевые суды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Красный и белый террор</a:t>
            </a:r>
          </a:p>
        </p:txBody>
      </p:sp>
    </p:spTree>
    <p:extLst>
      <p:ext uri="{BB962C8B-B14F-4D97-AF65-F5344CB8AC3E}">
        <p14:creationId xmlns:p14="http://schemas.microsoft.com/office/powerpoint/2010/main" val="23674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5000" r="-5000" b="-1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2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6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3924379"/>
            <a:ext cx="4657061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Причинами применения столь суровых методов были последствия Первой мировой войны.</a:t>
            </a:r>
          </a:p>
        </p:txBody>
      </p:sp>
    </p:spTree>
    <p:extLst>
      <p:ext uri="{BB962C8B-B14F-4D97-AF65-F5344CB8AC3E}">
        <p14:creationId xmlns:p14="http://schemas.microsoft.com/office/powerpoint/2010/main" val="316419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7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1918 году при поддержке Чехословацкого корпуса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Самаре было создано антибольшевистское правительство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Оно получило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название «Комитет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членов Учредительного собрания»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подконтрольной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ему территории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появились карательные органы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Белый террор</a:t>
            </a:r>
          </a:p>
        </p:txBody>
      </p:sp>
    </p:spTree>
    <p:extLst>
      <p:ext uri="{BB962C8B-B14F-4D97-AF65-F5344CB8AC3E}">
        <p14:creationId xmlns:p14="http://schemas.microsoft.com/office/powerpoint/2010/main" val="422450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511017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446153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766429"/>
            <a:ext cx="358775" cy="1033922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03094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348325" y="1504818"/>
            <a:ext cx="3364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Чрезвычайный суд и Министерство охраны государственного порядка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2" y="2430085"/>
            <a:ext cx="2159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Комитет членов Учредительного собрания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24192" y="2645529"/>
            <a:ext cx="341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Смертная казнь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3677403"/>
            <a:ext cx="3255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Военное положение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Белый террор</a:t>
            </a:r>
          </a:p>
        </p:txBody>
      </p:sp>
    </p:spTree>
    <p:extLst>
      <p:ext uri="{BB962C8B-B14F-4D97-AF65-F5344CB8AC3E}">
        <p14:creationId xmlns:p14="http://schemas.microsoft.com/office/powerpoint/2010/main" val="360984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004634"/>
            <a:ext cx="4033837" cy="1219051"/>
            <a:chOff x="358776" y="1577920"/>
            <a:chExt cx="4033837" cy="121905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Белый террор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00370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Использовались так называемые «баржи смерти». Это были плавучие тюрьмы для пленных и задержанных. </a:t>
              </a:r>
            </a:p>
          </p:txBody>
        </p:sp>
      </p:grpSp>
      <p:pic>
        <p:nvPicPr>
          <p:cNvPr id="3074" name="Picture 2" descr="ÐÐ°ÑÑÐ¸Ð½ÐºÐ¸ Ð¿Ð¾ Ð·Ð°Ð¿ÑÐ¾ÑÑ Ð±Ð°ÑÐ¶Ð° ÑÐ¼ÐµÑÑ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1489" y="842341"/>
            <a:ext cx="4412511" cy="352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9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5" y="1499982"/>
            <a:ext cx="26927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Летом – осенью 1918 года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жертвами анти-большевистского террора стали около 5 тысяч человек. </a:t>
            </a:r>
          </a:p>
        </p:txBody>
      </p:sp>
    </p:spTree>
    <p:extLst>
      <p:ext uri="{BB962C8B-B14F-4D97-AF65-F5344CB8AC3E}">
        <p14:creationId xmlns:p14="http://schemas.microsoft.com/office/powerpoint/2010/main" val="247293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209561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Дальнем Востоке, Урале и в Сибири казачьи атаманы беспощадно боролись с противниками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4" y="1209561"/>
            <a:ext cx="274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сентябре 1918 года Анненков приказал убить участников крестьянского восстания в Алтайском крае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1" y="2734004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87 делегатов крестьянского съезда были зарублены на центральной площади Славгорода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841725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Деревню Чёрный Дол,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где находился штаб восставших, сожгли дотла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8723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Белый террор</a:t>
            </a:r>
          </a:p>
        </p:txBody>
      </p:sp>
    </p:spTree>
    <p:extLst>
      <p:ext uri="{BB962C8B-B14F-4D97-AF65-F5344CB8AC3E}">
        <p14:creationId xmlns:p14="http://schemas.microsoft.com/office/powerpoint/2010/main" val="14780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Красный террор официально был объявлен 5 сентября 1918 года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этот день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приняли декрет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«О красном терроре»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 стал ответом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покушение на Ленина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30 августа 1918 года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Красный террор</a:t>
            </a:r>
          </a:p>
        </p:txBody>
      </p:sp>
    </p:spTree>
    <p:extLst>
      <p:ext uri="{BB962C8B-B14F-4D97-AF65-F5344CB8AC3E}">
        <p14:creationId xmlns:p14="http://schemas.microsoft.com/office/powerpoint/2010/main" val="385226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Покушение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на В. И. Ленина</a:t>
            </a:r>
          </a:p>
        </p:txBody>
      </p:sp>
    </p:spTree>
    <p:extLst>
      <p:ext uri="{BB962C8B-B14F-4D97-AF65-F5344CB8AC3E}">
        <p14:creationId xmlns:p14="http://schemas.microsoft.com/office/powerpoint/2010/main" val="119527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7687" y="1153733"/>
            <a:ext cx="2829166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Самой крупной акцией красного террора был расстрел в Петрограде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512 бывших сановников, министров, профессоров. </a:t>
            </a:r>
          </a:p>
        </p:txBody>
      </p:sp>
    </p:spTree>
    <p:extLst>
      <p:ext uri="{BB962C8B-B14F-4D97-AF65-F5344CB8AC3E}">
        <p14:creationId xmlns:p14="http://schemas.microsoft.com/office/powerpoint/2010/main" val="322932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798816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Красный цвет символизировал борьбу за свободу.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Чёрный цвет символизировал траур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загубленной большевиками стране.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771" y="883445"/>
            <a:ext cx="2908306" cy="335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5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Юзеф Пилсудский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732993"/>
            <a:ext cx="3732029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апреле 1920 года глава Польского государства Юзеф Пилсудский отдал приказ о наступлении на Киев.</a:t>
            </a:r>
          </a:p>
        </p:txBody>
      </p:sp>
    </p:spTree>
    <p:extLst>
      <p:ext uri="{BB962C8B-B14F-4D97-AF65-F5344CB8AC3E}">
        <p14:creationId xmlns:p14="http://schemas.microsoft.com/office/powerpoint/2010/main" val="305816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r="-1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7687" y="807485"/>
            <a:ext cx="2829166" cy="352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Пилсудский объявил, что цель наступления – оказание помощи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ликвидации незаконной советской власти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возвращение Украине независимости. </a:t>
            </a:r>
          </a:p>
        </p:txBody>
      </p:sp>
    </p:spTree>
    <p:extLst>
      <p:ext uri="{BB962C8B-B14F-4D97-AF65-F5344CB8AC3E}">
        <p14:creationId xmlns:p14="http://schemas.microsoft.com/office/powerpoint/2010/main" val="168385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32993"/>
            <a:ext cx="3444949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Истинной целью поляков было восстановление Речи </a:t>
            </a:r>
            <a:r>
              <a:rPr lang="ru-RU" sz="1400" dirty="0" err="1">
                <a:solidFill>
                  <a:prstClr val="white"/>
                </a:solidFill>
              </a:rPr>
              <a:t>Посполитой</a:t>
            </a:r>
            <a:r>
              <a:rPr lang="ru-RU" sz="1400" dirty="0">
                <a:solidFill>
                  <a:prstClr val="white"/>
                </a:solidFill>
              </a:rPr>
              <a:t>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границах 1772 года.</a:t>
            </a:r>
          </a:p>
        </p:txBody>
      </p:sp>
    </p:spTree>
    <p:extLst>
      <p:ext uri="{BB962C8B-B14F-4D97-AF65-F5344CB8AC3E}">
        <p14:creationId xmlns:p14="http://schemas.microsoft.com/office/powerpoint/2010/main" val="239861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675892"/>
            <a:ext cx="4018961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ночь на 7 мая 1920 года Пилсудский захватил Киев.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Население Украины восприняло вмешательство поляков как оккупацию.</a:t>
            </a:r>
          </a:p>
        </p:txBody>
      </p:sp>
      <p:pic>
        <p:nvPicPr>
          <p:cNvPr id="4098" name="Picture 2" descr="ÐÐ°ÑÑÐ¸Ð½ÐºÐ¸ Ð¿Ð¾ Ð·Ð°Ð¿ÑÐ¾ÑÑ ÑÐ·ÐµÑ Ð¿Ð¸Ð»ÑÑÐ´ÑÐºÐ¸Ð¹ Ð² ÐºÐ¸ÐµÐ²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915" y="883443"/>
            <a:ext cx="2907161" cy="338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77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99311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 борьбу с Польшей были направлены почти все силы Красной Армии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3" y="1415923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Создали Западный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Юго-Западный фронты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1316594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Командование фронтами приняли М. Н. Тухачевский и А. И. Егоров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7762" y="2872111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12 июня 1920 года Киев был освобождён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от поляков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9786" y="2841726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Большевики надеялись, что поднимут польских рабочих на революцию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94063" y="2949448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Красная армия вышла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 польской границе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6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4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43587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Советско-польская война</a:t>
            </a:r>
          </a:p>
        </p:txBody>
      </p:sp>
    </p:spTree>
    <p:extLst>
      <p:ext uri="{BB962C8B-B14F-4D97-AF65-F5344CB8AC3E}">
        <p14:creationId xmlns:p14="http://schemas.microsoft.com/office/powerpoint/2010/main" val="12182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6516" y="2241712"/>
            <a:ext cx="2244038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22662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22662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2480554" y="2332491"/>
            <a:ext cx="342108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2480554" y="2800351"/>
            <a:ext cx="342108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5424" y="2528731"/>
            <a:ext cx="2086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Юзеф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Пилсудский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76518" y="207088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Воспользовался помощью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стран Антанты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59887" y="3006601"/>
            <a:ext cx="322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Сыграл на разногласиях между Тухачевским и Егоровым</a:t>
            </a:r>
          </a:p>
        </p:txBody>
      </p:sp>
      <p:cxnSp>
        <p:nvCxnSpPr>
          <p:cNvPr id="17" name="Скругленная соединительная линия 16"/>
          <p:cNvCxnSpPr>
            <a:stCxn id="20" idx="1"/>
            <a:endCxn id="19" idx="3"/>
          </p:cNvCxnSpPr>
          <p:nvPr/>
        </p:nvCxnSpPr>
        <p:spPr>
          <a:xfrm rot="10800000">
            <a:off x="6319924" y="2332492"/>
            <a:ext cx="342108" cy="45785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кругленная соединительная линия 17"/>
          <p:cNvCxnSpPr>
            <a:stCxn id="21" idx="3"/>
            <a:endCxn id="20" idx="1"/>
          </p:cNvCxnSpPr>
          <p:nvPr/>
        </p:nvCxnSpPr>
        <p:spPr>
          <a:xfrm flipV="1">
            <a:off x="6319924" y="2790342"/>
            <a:ext cx="342108" cy="4778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62032" y="2231703"/>
            <a:ext cx="2244038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40940" y="2431259"/>
            <a:ext cx="20862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Полякам удалось разбить Красную армию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Советско-польская война</a:t>
            </a:r>
          </a:p>
        </p:txBody>
      </p:sp>
    </p:spTree>
    <p:extLst>
      <p:ext uri="{BB962C8B-B14F-4D97-AF65-F5344CB8AC3E}">
        <p14:creationId xmlns:p14="http://schemas.microsoft.com/office/powerpoint/2010/main" val="63053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  <p:bldP spid="20" grpId="0" animBg="1"/>
      <p:bldP spid="2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64386"/>
            <a:ext cx="4033837" cy="1828180"/>
            <a:chOff x="358776" y="1577920"/>
            <a:chExt cx="4033837" cy="182818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Советско-польская война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72511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18 марта 1921 года был подписан Рижский мирный договор. По его условиям Польша получала территории Западной Украины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Западной Беларуси. </a:t>
              </a:r>
            </a:p>
          </p:txBody>
        </p:sp>
      </p:grpSp>
      <p:pic>
        <p:nvPicPr>
          <p:cNvPr id="5122" name="Picture 2" descr="Rizskij dogovor 19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0856" y="842341"/>
            <a:ext cx="4423145" cy="346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43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505769"/>
            <a:ext cx="4901464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разгар Советско-польской войны свои действия активизировал генерал Врангель, находившийся с армией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Крыму.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Большевики назначили командующим Южным фронтом М. В. Фрунзе.</a:t>
            </a:r>
          </a:p>
        </p:txBody>
      </p:sp>
      <p:pic>
        <p:nvPicPr>
          <p:cNvPr id="6146" name="Picture 2" descr="ÐÐ°ÑÑÐ¸Ð½ÐºÐ¸ Ð¿Ð¾ Ð·Ð°Ð¿ÑÐ¾ÑÑ Ð²ÑÐ°Ð½Ð³ÐµÐ»Ñ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912" y="883443"/>
            <a:ext cx="2907163" cy="338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ÐÐ°ÑÑÐ¸Ð½ÐºÐ¸ Ð¿Ð¾ Ð·Ð°Ð¿ÑÐ¾ÑÑ ÑÑÑÐ½Ð·Ð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909" y="883443"/>
            <a:ext cx="2907165" cy="340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r="-1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4002" cy="51780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7687" y="1846231"/>
            <a:ext cx="2829166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Красноармейцам удалось захватить позиции белых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заливе Сиваш. 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5606239" y="1259561"/>
            <a:ext cx="1437294" cy="598053"/>
          </a:xfrm>
          <a:prstGeom prst="wedgeRectCallout">
            <a:avLst>
              <a:gd name="adj1" fmla="val -73514"/>
              <a:gd name="adj2" fmla="val -2271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Залив Сиваш</a:t>
            </a:r>
          </a:p>
        </p:txBody>
      </p:sp>
    </p:spTree>
    <p:extLst>
      <p:ext uri="{BB962C8B-B14F-4D97-AF65-F5344CB8AC3E}">
        <p14:creationId xmlns:p14="http://schemas.microsoft.com/office/powerpoint/2010/main" val="95069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9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32621" y="293173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Штурм Перекопа</a:t>
            </a:r>
          </a:p>
        </p:txBody>
      </p:sp>
    </p:spTree>
    <p:extLst>
      <p:ext uri="{BB962C8B-B14F-4D97-AF65-F5344CB8AC3E}">
        <p14:creationId xmlns:p14="http://schemas.microsoft.com/office/powerpoint/2010/main" val="94870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70713"/>
            <a:ext cx="4033837" cy="1591192"/>
            <a:chOff x="358776" y="1577920"/>
            <a:chExt cx="4033837" cy="159119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Гражданская 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война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72511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После ряда боёв в Крыму офицеры Добровольческой армии на кораблях Черноморской эскадры покинули Россию. </a:t>
              </a:r>
            </a:p>
          </p:txBody>
        </p:sp>
      </p:grpSp>
      <p:pic>
        <p:nvPicPr>
          <p:cNvPr id="7170" name="Picture 2" descr="ÐÐ°ÑÑÐ¸Ð½ÐºÐ¸ Ð¿Ð¾ Ð·Ð°Ð¿ÑÐ¾ÑÑ Ð±ÐµÐ»ÑÐµ Ð² ÐºÑÑÐ¼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1488" y="842340"/>
            <a:ext cx="4412512" cy="346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19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Забайкалье большевики создали Дальневосточную республику (ДВР)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Сделано это было, чтобы не допустить столкновений красноармейцев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 японскими войсками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конце 1921 года японцы поддержали наступление белых на ДВР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Дальний Восток</a:t>
            </a:r>
          </a:p>
        </p:txBody>
      </p:sp>
    </p:spTree>
    <p:extLst>
      <p:ext uri="{BB962C8B-B14F-4D97-AF65-F5344CB8AC3E}">
        <p14:creationId xmlns:p14="http://schemas.microsoft.com/office/powerpoint/2010/main" val="172855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1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Василий Константинович Блюхер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509709"/>
            <a:ext cx="3157870" cy="1225290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феврале 1922 года Народно-революционная армия ДВР разбила белогвардейцев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у станции Волочаевка.</a:t>
            </a:r>
          </a:p>
        </p:txBody>
      </p:sp>
    </p:spTree>
    <p:extLst>
      <p:ext uri="{BB962C8B-B14F-4D97-AF65-F5344CB8AC3E}">
        <p14:creationId xmlns:p14="http://schemas.microsoft.com/office/powerpoint/2010/main" val="32396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25 октября 1922 года войска ДВР вошли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во Владивосток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ноябре 1922 года ДВР присоединили к РСФСР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Вооружённое противостояние между белыми и красными завершилось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Завершение Гражданской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109664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29000" r="-6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53886" y="291047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IV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Восточно-Сибирский корпус</a:t>
            </a:r>
          </a:p>
        </p:txBody>
      </p:sp>
    </p:spTree>
    <p:extLst>
      <p:ext uri="{BB962C8B-B14F-4D97-AF65-F5344CB8AC3E}">
        <p14:creationId xmlns:p14="http://schemas.microsoft.com/office/powerpoint/2010/main" val="9179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209561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 лидеров белых не было привлекательной для простых людей программы действий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4" y="1209561"/>
            <a:ext cx="274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 территориях, которые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они контролировали, восстанавливались законы Российской империи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1" y="2841725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Собственность возвращалась к её прежним владельцам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841725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Народ относился к белым как к сторонникам монархии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8723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Причины поражения белых</a:t>
            </a:r>
          </a:p>
        </p:txBody>
      </p:sp>
    </p:spTree>
    <p:extLst>
      <p:ext uri="{BB962C8B-B14F-4D97-AF65-F5344CB8AC3E}">
        <p14:creationId xmlns:p14="http://schemas.microsoft.com/office/powerpoint/2010/main" val="260636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Неудачной была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аграрная политика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Белого движения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Лидеры белых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 понимали, что победа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Гражданской войне невозможна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без поддержки крестьян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Заручиться поддержкой  можно было перераспределив помещичьи земли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Причины поражения белых</a:t>
            </a:r>
          </a:p>
        </p:txBody>
      </p:sp>
    </p:spTree>
    <p:extLst>
      <p:ext uri="{BB962C8B-B14F-4D97-AF65-F5344CB8AC3E}">
        <p14:creationId xmlns:p14="http://schemas.microsoft.com/office/powerpoint/2010/main" val="246423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505769"/>
            <a:ext cx="4901464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Этнические меньшинства были недовольны национальной политикой белых.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Подозрение вызывали связи генералов с европейскими государствами.</a:t>
            </a:r>
          </a:p>
        </p:txBody>
      </p:sp>
      <p:pic>
        <p:nvPicPr>
          <p:cNvPr id="8194" name="Picture 2" descr="ÐÐ°ÑÑÐ¸Ð½ÐºÐ¸ Ð¿Ð¾ Ð·Ð°Ð¿ÑÐ¾ÑÑ Ð±ÐµÐ»Ð°Ñ Ð°ÑÐ¼Ð¸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909" y="883443"/>
            <a:ext cx="2907166" cy="338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Белое движение не стало центром сплочения всех антибольшевистских сил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После отказа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от сотрудничества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 социалистами белые генералы раскололи антибольшевистский фронт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Против них выступили меньшевики, эсеры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анархисты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Причины поражения белых</a:t>
            </a:r>
          </a:p>
        </p:txBody>
      </p:sp>
    </p:spTree>
    <p:extLst>
      <p:ext uri="{BB962C8B-B14F-4D97-AF65-F5344CB8AC3E}">
        <p14:creationId xmlns:p14="http://schemas.microsoft.com/office/powerpoint/2010/main" val="166576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88971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297374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Второй и третий этапы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Гражданской войны.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828" y="13106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1947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07252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323449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Красный и белый террор.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7828" y="3204025"/>
            <a:ext cx="401504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Советско-польская война.</a:t>
            </a:r>
          </a:p>
        </p:txBody>
      </p:sp>
      <p:sp>
        <p:nvSpPr>
          <p:cNvPr id="11" name="Овал 10"/>
          <p:cNvSpPr/>
          <p:nvPr/>
        </p:nvSpPr>
        <p:spPr>
          <a:xfrm>
            <a:off x="358775" y="39503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7828" y="3943308"/>
            <a:ext cx="421706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Причины поражения белого движения.</a:t>
            </a:r>
          </a:p>
        </p:txBody>
      </p:sp>
    </p:spTree>
    <p:extLst>
      <p:ext uri="{BB962C8B-B14F-4D97-AF65-F5344CB8AC3E}">
        <p14:creationId xmlns:p14="http://schemas.microsoft.com/office/powerpoint/2010/main" val="163899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1" grpId="0" animBg="1"/>
      <p:bldP spid="1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t="-8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7687" y="1486837"/>
            <a:ext cx="282916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Белое движение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 было единым. </a:t>
            </a:r>
          </a:p>
          <a:p>
            <a:pPr algn="ctr" defTabSz="685766">
              <a:lnSpc>
                <a:spcPct val="125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Важную роль сыграло моральное разложение армии.</a:t>
            </a:r>
          </a:p>
        </p:txBody>
      </p:sp>
    </p:spTree>
    <p:extLst>
      <p:ext uri="{BB962C8B-B14F-4D97-AF65-F5344CB8AC3E}">
        <p14:creationId xmlns:p14="http://schemas.microsoft.com/office/powerpoint/2010/main" val="94813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151" y="376239"/>
            <a:ext cx="5473700" cy="1473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800" dirty="0">
                <a:solidFill>
                  <a:prstClr val="white"/>
                </a:solidFill>
                <a:latin typeface="Merriweather"/>
              </a:rPr>
              <a:t>«Белое движение начали почти святые, а закончили почти бандиты».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835151" y="3918393"/>
            <a:ext cx="3330800" cy="617744"/>
            <a:chOff x="358776" y="3438832"/>
            <a:chExt cx="3330800" cy="61774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438832"/>
              <a:ext cx="3330800" cy="3199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Василий Шульгин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1878–1976</a:t>
              </a:r>
            </a:p>
          </p:txBody>
        </p:sp>
      </p:grpSp>
      <p:sp>
        <p:nvSpPr>
          <p:cNvPr id="5" name="Овал 4"/>
          <p:cNvSpPr/>
          <p:nvPr/>
        </p:nvSpPr>
        <p:spPr>
          <a:xfrm>
            <a:off x="358775" y="3687263"/>
            <a:ext cx="1080000" cy="10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9218" name="Picture 2" descr="Vasily Vit. Shulgin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3" y="3687263"/>
            <a:ext cx="1080001" cy="10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25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77054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Причины победы красных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185046"/>
            <a:ext cx="43540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Лозунги большевиков были просты и понятны народу.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1850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6" y="24765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331074"/>
            <a:ext cx="411582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Большевики убедили, что идёт борьба за построение самого справедливого в мире общества.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76810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3622601"/>
            <a:ext cx="501959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Большевики представали защитниками национальной независимости России от иностранной интервенции.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63" y="911793"/>
            <a:ext cx="2645893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8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4000" r="-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11727"/>
            <a:ext cx="3646968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Большевики смогли создать правительство, местные органы власти, единое военное управление.</a:t>
            </a:r>
          </a:p>
        </p:txBody>
      </p:sp>
    </p:spTree>
    <p:extLst>
      <p:ext uri="{BB962C8B-B14F-4D97-AF65-F5344CB8AC3E}">
        <p14:creationId xmlns:p14="http://schemas.microsoft.com/office/powerpoint/2010/main" val="20765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Гражданская война.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Завершение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572052"/>
            <a:ext cx="414105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Усиление Гражданской войны произошло осенью 1918 года.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611302"/>
            <a:ext cx="5204313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Попытка Колчака распространить свою власть на всю Россию завершилась неудачей.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940777"/>
            <a:ext cx="471521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1919 году провалилась попытка наступления Деникина на Москву.</a:t>
            </a:r>
          </a:p>
        </p:txBody>
      </p:sp>
    </p:spTree>
    <p:extLst>
      <p:ext uri="{BB962C8B-B14F-4D97-AF65-F5344CB8AC3E}">
        <p14:creationId xmlns:p14="http://schemas.microsoft.com/office/powerpoint/2010/main" val="138938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Гражданская война.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Завершение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572052"/>
            <a:ext cx="450256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18 марта 1921 года был подписан Рижский мирный договор.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611302"/>
            <a:ext cx="5204313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>
                <a:solidFill>
                  <a:prstClr val="white"/>
                </a:solidFill>
                <a:latin typeface="Merriweather"/>
              </a:rPr>
              <a:t>Гражданская война завершилась после присоединения Дальневосточной республики к РСФСР.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32566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06928"/>
            <a:ext cx="4033837" cy="1750673"/>
            <a:chOff x="358776" y="1577920"/>
            <a:chExt cx="4033837" cy="175067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Второй этап Гражданской войны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Осенью 1918 года началась эскалация Гражданской войны. В это время обе стороны задействовали максимальные силы. </a:t>
              </a:r>
            </a:p>
          </p:txBody>
        </p:sp>
      </p:grpSp>
      <p:pic>
        <p:nvPicPr>
          <p:cNvPr id="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92" y="842341"/>
            <a:ext cx="4392608" cy="347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59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12000" r="-7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56275"/>
            <a:ext cx="3278223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24 декабря 1918 года Колчаком была захвачена Пермь.</a:t>
            </a:r>
          </a:p>
        </p:txBody>
      </p:sp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Крестьяне Пермской губернии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на встрече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 Колчаком</a:t>
            </a:r>
          </a:p>
        </p:txBody>
      </p:sp>
    </p:spTree>
    <p:extLst>
      <p:ext uri="{BB962C8B-B14F-4D97-AF65-F5344CB8AC3E}">
        <p14:creationId xmlns:p14="http://schemas.microsoft.com/office/powerpoint/2010/main" val="69116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1480</Words>
  <Application>Microsoft Office PowerPoint</Application>
  <PresentationFormat>Экран (16:9)</PresentationFormat>
  <Paragraphs>382</Paragraphs>
  <Slides>75</Slides>
  <Notes>75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75</vt:i4>
      </vt:variant>
    </vt:vector>
  </HeadingPairs>
  <TitlesOfParts>
    <vt:vector size="82" baseType="lpstr">
      <vt:lpstr>Calibri</vt:lpstr>
      <vt:lpstr>Arial</vt:lpstr>
      <vt:lpstr>Merriweather</vt:lpstr>
      <vt:lpstr>Roboto Slab</vt:lpstr>
      <vt:lpstr>Roboto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2019-04-23T08:03:18Z</dcterms:created>
  <dcterms:modified xsi:type="dcterms:W3CDTF">2019-04-23T08:03:28Z</dcterms:modified>
</cp:coreProperties>
</file>