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6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2" r:id="rId16"/>
    <p:sldId id="273" r:id="rId17"/>
    <p:sldId id="274" r:id="rId18"/>
    <p:sldId id="271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1" r:id="rId64"/>
    <p:sldId id="323" r:id="rId65"/>
    <p:sldId id="322" r:id="rId6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Merriweather" panose="00000500000000000000" pitchFamily="2" charset="-52"/>
      <p:regular r:id="rId72"/>
      <p:bold r:id="rId73"/>
      <p:italic r:id="rId74"/>
      <p:boldItalic r:id="rId75"/>
    </p:embeddedFont>
    <p:embeddedFont>
      <p:font typeface="Roboto" panose="02000000000000000000" pitchFamily="2" charset="0"/>
      <p:regular r:id="rId76"/>
      <p:bold r:id="rId77"/>
      <p:italic r:id="rId78"/>
      <p:boldItalic r:id="rId79"/>
    </p:embeddedFont>
    <p:embeddedFont>
      <p:font typeface="Roboto Slab" pitchFamily="2" charset="0"/>
      <p:regular r:id="rId80"/>
      <p:bold r:id="rId8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42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74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38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32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28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4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62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33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04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14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74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02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70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58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83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11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74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57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51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71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45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82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34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46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5678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353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04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5840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47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719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488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9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372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25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779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766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6003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463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352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048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312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513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88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306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43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608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251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870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373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1490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154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158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463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1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204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428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951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748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957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26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10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6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73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08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174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31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84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39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60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6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22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92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32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6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ÑÐ»ÑÑÐºÐ¸Ðµ ÑÐ¾Ð±ÑÑÐ¸Ñ Ð² ÐÐµÑÑÐ¾Ð³ÑÐ°Ð´Ðµ. Ð¡Ð¾Ð»Ð´Ð°ÑÑ Ð¡Ð°Ð¼Ð¾ÐºÐ°ÑÐ½Ð¾Ð³Ð¾ Ð¿Ð¾Ð»ÐºÐ°, Ð¿ÑÐ¸Ð±ÑÐ²ÑÐ¸Ðµ Ñ ÑÑÐ¾Ð½ÑÐ° Ð´Ð»Ñ Ð¿Ð¾Ð´Ð°Ð²Ð»ÐµÐ½Ð¸Ñ Ð¼ÑÑÐµÐ¶Ð°, Ð¸ÑÐ»Ñ 1917, Ð³. ÐÐµÑÑÐ¾Ð³ÑÐ°Ð´. ÐÑÑÑÐ°Ð²ÐºÐ° Â«Ð ÐµÐ²Ð¾Ð»ÑÑÐ¸Ñ Ð¸ ÐÑÐ°Ð¶Ð´Ð°Ð½ÑÐºÐ°Ñ Ð²Ð¾Ð¹Ð½Ð°Â» Ñ ÑÑÐ¾Ð¹ ÑÐ¾ÑÐ¾Ð³ÑÐ°ÑÐ¸ÐµÐ¹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93507" y="270806"/>
            <a:ext cx="6267366" cy="45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Гражданская война. </a:t>
            </a:r>
          </a:p>
          <a:p>
            <a:r>
              <a:rPr lang="ru-RU" sz="3600" dirty="0">
                <a:latin typeface="+mj-lt"/>
              </a:rPr>
              <a:t>Причины. Начало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1"/>
            <a:ext cx="9144002" cy="51355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Произошедшие перемены вызвали сопротивление людей, потерявших власть и право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собственность. </a:t>
            </a:r>
          </a:p>
        </p:txBody>
      </p:sp>
    </p:spTree>
    <p:extLst>
      <p:ext uri="{BB962C8B-B14F-4D97-AF65-F5344CB8AC3E}">
        <p14:creationId xmlns:p14="http://schemas.microsoft.com/office/powerpoint/2010/main" val="68831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3517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Большевики всеми силами старались удержать власть.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Их действия подтолкнули эсеров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меньшевиков к вооружённой борьбе.</a:t>
            </a:r>
          </a:p>
        </p:txBody>
      </p:sp>
      <p:pic>
        <p:nvPicPr>
          <p:cNvPr id="2" name="Picture 2" descr="ÐÐ²ÑÐºÐ¾Ð·Ð°Ð¿Ð¸ÑÑ ÑÐµÑÐ¸ ÐÐ»Ð°Ð´Ð¸Ð¼Ð¸ÑÐ° ÐÐµÐ½Ð¸Ð½Ð° Ð² ÐÑÐµÐ¼Ð»Ðµ, 1919 Ð³Ð¾Ð´, Ð³. ÐÐ¾ÑÐºÐ²Ð°. ÐÑÑÑÐ°Ð²ÐºÐ° Â«Ð ÐµÐ²Ð¾Ð»ÑÑÐ¸Ñ Ð¸ ÐÑÐ°Ð¶Ð´Ð°Ð½ÑÐºÐ°Ñ Ð²Ð¾Ð¹Ð½Ð°Â» Ñ ÑÑÐ¾Ð¹ ÑÐ¾ÑÐ¾Ð³ÑÐ°ÑÐ¸ÐµÐ¹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1" y="883443"/>
            <a:ext cx="2908316" cy="336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08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77054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Гражданской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316546"/>
            <a:ext cx="43540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Революция 1917 года.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4765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608073"/>
            <a:ext cx="51152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Заключение Брестского мира.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7681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899600"/>
            <a:ext cx="54448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большевиков в деревне.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14" y="911793"/>
            <a:ext cx="2645893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2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Периодизация Гражданской войны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575" y="2241712"/>
            <a:ext cx="1932314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86364" y="1076496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86364" y="2479146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2341889" y="1396772"/>
            <a:ext cx="2444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2341889" y="2799422"/>
            <a:ext cx="2444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90234" y="1242050"/>
            <a:ext cx="26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Весна – лето 1918 года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9861" y="2425716"/>
            <a:ext cx="1542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Этапы Гражданской войны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66576" y="2538277"/>
            <a:ext cx="2894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Осень 1918 года –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весна 1919 года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72489" y="107742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6359" y="1024406"/>
            <a:ext cx="2654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Политическая борьба переросла в открытое противостояние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72489" y="2475701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5553" y="2641159"/>
            <a:ext cx="26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Эскалация войны</a:t>
            </a:r>
          </a:p>
        </p:txBody>
      </p:sp>
      <p:cxnSp>
        <p:nvCxnSpPr>
          <p:cNvPr id="35" name="Скругленная соединительная линия 34"/>
          <p:cNvCxnSpPr>
            <a:stCxn id="18" idx="3"/>
            <a:endCxn id="21" idx="1"/>
          </p:cNvCxnSpPr>
          <p:nvPr/>
        </p:nvCxnSpPr>
        <p:spPr>
          <a:xfrm>
            <a:off x="5448300" y="1396772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4"/>
          <p:cNvCxnSpPr/>
          <p:nvPr/>
        </p:nvCxnSpPr>
        <p:spPr>
          <a:xfrm>
            <a:off x="5466688" y="2796289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17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  <p:bldP spid="25" grpId="0"/>
      <p:bldP spid="27" grpId="0"/>
      <p:bldP spid="30" grpId="0"/>
      <p:bldP spid="21" grpId="0" animBg="1"/>
      <p:bldP spid="26" grpId="0"/>
      <p:bldP spid="29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0000" r="-4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Обед в казармах полков деревенской бедноты</a:t>
            </a:r>
          </a:p>
        </p:txBody>
      </p:sp>
    </p:spTree>
    <p:extLst>
      <p:ext uri="{BB962C8B-B14F-4D97-AF65-F5344CB8AC3E}">
        <p14:creationId xmlns:p14="http://schemas.microsoft.com/office/powerpoint/2010/main" val="11719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1000" r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" y="3946099"/>
            <a:ext cx="504825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Середняки и зажиточные крестьяне присоединились к антибольшевистскому движению.</a:t>
            </a:r>
          </a:p>
        </p:txBody>
      </p:sp>
    </p:spTree>
    <p:extLst>
      <p:ext uri="{BB962C8B-B14F-4D97-AF65-F5344CB8AC3E}">
        <p14:creationId xmlns:p14="http://schemas.microsoft.com/office/powerpoint/2010/main" val="24366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08717"/>
            <a:ext cx="471804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течение второго периода Гражданской войны белое движение добилось наибольших успехов.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Часть меньшевиков и эсеров согласилась на сотрудничество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советской властью.</a:t>
            </a:r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9" y="883443"/>
            <a:ext cx="2908318" cy="33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5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Периодизация Гражданской войны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575" y="2241712"/>
            <a:ext cx="1932314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86364" y="388365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86364" y="1076496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86364" y="2479146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2341889" y="1396772"/>
            <a:ext cx="2444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2341889" y="2799422"/>
            <a:ext cx="2444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2341889" y="2800351"/>
            <a:ext cx="2444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90234" y="1242050"/>
            <a:ext cx="26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Весна – лето 1918 года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9861" y="2425716"/>
            <a:ext cx="1542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Этапы Гражданской войны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66576" y="2538277"/>
            <a:ext cx="2894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Осень 1918 года –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весна 1919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38553" y="3940463"/>
            <a:ext cx="276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Вторая половина 1919 года – осень 1920 года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72489" y="107742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6359" y="1024406"/>
            <a:ext cx="2654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Политическая борьба переросла в открытое противостояние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72489" y="2475701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5553" y="2641159"/>
            <a:ext cx="26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Эскалация войны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72489" y="388365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85553" y="4048184"/>
            <a:ext cx="26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Поражение белых армий</a:t>
            </a:r>
          </a:p>
        </p:txBody>
      </p:sp>
      <p:cxnSp>
        <p:nvCxnSpPr>
          <p:cNvPr id="35" name="Скругленная соединительная линия 34"/>
          <p:cNvCxnSpPr>
            <a:stCxn id="18" idx="3"/>
            <a:endCxn id="21" idx="1"/>
          </p:cNvCxnSpPr>
          <p:nvPr/>
        </p:nvCxnSpPr>
        <p:spPr>
          <a:xfrm>
            <a:off x="5448300" y="1396772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4"/>
          <p:cNvCxnSpPr/>
          <p:nvPr/>
        </p:nvCxnSpPr>
        <p:spPr>
          <a:xfrm>
            <a:off x="5466688" y="2796289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4"/>
          <p:cNvCxnSpPr/>
          <p:nvPr/>
        </p:nvCxnSpPr>
        <p:spPr>
          <a:xfrm>
            <a:off x="5471182" y="4203001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85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2" grpId="0"/>
      <p:bldP spid="33" grpId="0" animBg="1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9" y="131728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Сложно складывались отношения большевиков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левых эсеров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1504" y="1308201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Левые эсеры выступили против заключения Брестского мира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6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знак протеста они  вышли из состава Совета Народных Комиссаров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7179" y="2822882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Правительство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перестало быть двухпартийным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8723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46052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Разгон Учредительного собрания вызвал недовольство меньшевиков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правых эсеров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надеялись, что с помощью Учредительного собрания можно будет отстранить большевиков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 власти мирным путём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Меньшевики и правые эсеры начали склоняться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возможности вооружённой борьбы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71290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«Неуловимые мстители»</a:t>
            </a:r>
          </a:p>
        </p:txBody>
      </p:sp>
    </p:spTree>
    <p:extLst>
      <p:ext uri="{BB962C8B-B14F-4D97-AF65-F5344CB8AC3E}">
        <p14:creationId xmlns:p14="http://schemas.microsoft.com/office/powerpoint/2010/main" val="33182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08717"/>
            <a:ext cx="471804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en-US" sz="1800" dirty="0">
                <a:solidFill>
                  <a:prstClr val="white"/>
                </a:solidFill>
                <a:latin typeface="Merriweather"/>
              </a:rPr>
              <a:t>VIII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Совет ПСР в мае 1918 года выдвинул требование аннулировать Брестский мир.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Также на Совете было заявлено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 начале вооружённой борьбы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большевиками.</a:t>
            </a:r>
          </a:p>
        </p:txBody>
      </p:sp>
      <p:pic>
        <p:nvPicPr>
          <p:cNvPr id="7170" name="Picture 2" descr="ÐÐ°ÑÑÐ¸Ð½ÐºÐ¸ Ð¿Ð¾ Ð·Ð°Ð¿ÑÐ¾ÑÑ ÑÑÐµÑ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7" y="883442"/>
            <a:ext cx="2908320" cy="33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29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06929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Начало Гражданской войны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</a:t>
              </a:r>
              <a:r>
                <a:rPr lang="en-US" sz="1400" dirty="0">
                  <a:solidFill>
                    <a:prstClr val="white"/>
                  </a:solidFill>
                </a:rPr>
                <a:t>IV</a:t>
              </a:r>
              <a:r>
                <a:rPr lang="ru-RU" sz="1400" dirty="0">
                  <a:solidFill>
                    <a:prstClr val="white"/>
                  </a:solidFill>
                </a:rPr>
                <a:t> съезде Советов лидер меньшевиков Мартов потребовал отставки Совета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Народных Комиссаров. </a:t>
              </a:r>
            </a:p>
          </p:txBody>
        </p:sp>
      </p:grpSp>
      <p:pic>
        <p:nvPicPr>
          <p:cNvPr id="1026" name="Picture 2" descr="ÐÐ°ÑÑÐ¸Ð½ÐºÐ¸ Ð¿Ð¾ Ð·Ð°Ð¿ÑÐ¾ÑÑ Ð»ÐµÐ² Ð¼Ð°ÑÑ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6826" y="842067"/>
            <a:ext cx="4387174" cy="34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846231"/>
            <a:ext cx="2692769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4 июля 1918 года открылся </a:t>
            </a:r>
          </a:p>
          <a:p>
            <a:pPr algn="ctr" defTabSz="685766">
              <a:lnSpc>
                <a:spcPct val="125000"/>
              </a:lnSpc>
            </a:pPr>
            <a:r>
              <a:rPr lang="en-US" sz="1800" dirty="0">
                <a:solidFill>
                  <a:prstClr val="white"/>
                </a:solidFill>
                <a:latin typeface="Merriweather"/>
              </a:rPr>
              <a:t>V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Всероссийский съезд Советов. </a:t>
            </a:r>
          </a:p>
        </p:txBody>
      </p:sp>
    </p:spTree>
    <p:extLst>
      <p:ext uri="{BB962C8B-B14F-4D97-AF65-F5344CB8AC3E}">
        <p14:creationId xmlns:p14="http://schemas.microsoft.com/office/powerpoint/2010/main" val="17403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Левые эсеры на </a:t>
            </a:r>
            <a:r>
              <a:rPr lang="en-US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V 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Всероссийском съезде Советов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39268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167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167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19" idx="3"/>
            <a:endCxn id="29" idx="1"/>
          </p:cNvCxnSpPr>
          <p:nvPr/>
        </p:nvCxnSpPr>
        <p:spPr>
          <a:xfrm>
            <a:off x="4568936" y="2332491"/>
            <a:ext cx="570332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9" idx="1"/>
          </p:cNvCxnSpPr>
          <p:nvPr/>
        </p:nvCxnSpPr>
        <p:spPr>
          <a:xfrm flipV="1">
            <a:off x="4568936" y="2800351"/>
            <a:ext cx="570332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59860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После долгих споров резолюция была отвергнута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7214" y="2070880"/>
            <a:ext cx="310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Предложили принять резолюцию о недоверии политике СНК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8899" y="3006601"/>
            <a:ext cx="322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Выступили за расторжение Брестского договора</a:t>
            </a:r>
          </a:p>
        </p:txBody>
      </p:sp>
    </p:spTree>
    <p:extLst>
      <p:ext uri="{BB962C8B-B14F-4D97-AF65-F5344CB8AC3E}">
        <p14:creationId xmlns:p14="http://schemas.microsoft.com/office/powerpoint/2010/main" val="35033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9787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Поражение на съезде заставило левых эсеров решиться на провокацию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209561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6 июля 1918 года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Блюмкин и Андреев убили германского посла Мирбаха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131728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После этого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они скрылись в штабе отряда ВЧК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0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Дзержинский отправился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левоэсеровский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отряд ВЧК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827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ответ на это была арестована фракция левых эсеров на съезде Советов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76600" y="2872111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штабе отряда Дзержинский был захвачен в плен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3587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603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5504"/>
            <a:ext cx="439690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Большевики назвали действия левых эсеров мятежом против советской власти.</a:t>
            </a:r>
          </a:p>
        </p:txBody>
      </p:sp>
    </p:spTree>
    <p:extLst>
      <p:ext uri="{BB962C8B-B14F-4D97-AF65-F5344CB8AC3E}">
        <p14:creationId xmlns:p14="http://schemas.microsoft.com/office/powerpoint/2010/main" val="10855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Представители ПСР были изгнаны из Советов всех уровней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августа 1918 года они перешли на нелегальное положение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России фактически установилась однопартийная диктатура большевиков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42419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Выступление Михаила Ивановича Калинина</a:t>
            </a:r>
          </a:p>
        </p:txBody>
      </p:sp>
    </p:spTree>
    <p:extLst>
      <p:ext uri="{BB962C8B-B14F-4D97-AF65-F5344CB8AC3E}">
        <p14:creationId xmlns:p14="http://schemas.microsoft.com/office/powerpoint/2010/main" val="292465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22363"/>
            <a:ext cx="3891064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Наиболее последовательными в своём противостоянии большевизму были представители Белого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101980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Против большевиков выступили эсеро-меньшевистские правительства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были образованы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районах, где советская власть была свергнута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Выдвигали лозунги возврата к завоеваниям Февральской революции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Антибольшевистское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20653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5151" y="289984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«Неуловимые мстители»</a:t>
            </a:r>
          </a:p>
        </p:txBody>
      </p:sp>
    </p:spTree>
    <p:extLst>
      <p:ext uri="{BB962C8B-B14F-4D97-AF65-F5344CB8AC3E}">
        <p14:creationId xmlns:p14="http://schemas.microsoft.com/office/powerpoint/2010/main" val="7099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Знамя зелёных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46099"/>
            <a:ext cx="359923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Отдельно находились крестьянские повстанческие отряды зелёных.</a:t>
            </a:r>
          </a:p>
        </p:txBody>
      </p:sp>
    </p:spTree>
    <p:extLst>
      <p:ext uri="{BB962C8B-B14F-4D97-AF65-F5344CB8AC3E}">
        <p14:creationId xmlns:p14="http://schemas.microsoft.com/office/powerpoint/2010/main" val="9664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654634"/>
            <a:ext cx="4718047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Зелёные появились летом 1918 года, когда белогвардейцы стали проводить мобилизацию.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Те, кто не хотел служить, уходили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леса.</a:t>
            </a:r>
          </a:p>
        </p:txBody>
      </p:sp>
      <p:pic>
        <p:nvPicPr>
          <p:cNvPr id="2050" name="Picture 2" descr="Ð.Â Ð.Â Ð¢ÐµÑÐ¿Ð¸Ð»Ð¾ (Ð² ÑÐµÐ½ÑÑÐµ ÑÐ¾ÑÐ¾Ð³ÑÐ°ÑÐ¸Ð¸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2"/>
          <a:stretch/>
        </p:blipFill>
        <p:spPr bwMode="auto">
          <a:xfrm>
            <a:off x="358755" y="883442"/>
            <a:ext cx="2908322" cy="3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44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 err="1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Зелёногвардейцы</a:t>
            </a:r>
            <a:endParaRPr lang="ru-RU" sz="2800" dirty="0">
              <a:solidFill>
                <a:srgbClr val="A6A608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Требования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зелёных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3682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Передел общественной земли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217860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Отмена продразвёрстки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1150" y="3114322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Введение самоуправления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49162" y="4050041"/>
            <a:ext cx="311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Отмена навязывания совхозов</a:t>
            </a:r>
          </a:p>
        </p:txBody>
      </p:sp>
    </p:spTree>
    <p:extLst>
      <p:ext uri="{BB962C8B-B14F-4D97-AF65-F5344CB8AC3E}">
        <p14:creationId xmlns:p14="http://schemas.microsoft.com/office/powerpoint/2010/main" val="18576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Усугубило Гражданскую войну в России вмешательство иностранных государств. </a:t>
            </a:r>
          </a:p>
        </p:txBody>
      </p:sp>
    </p:spTree>
    <p:extLst>
      <p:ext uri="{BB962C8B-B14F-4D97-AF65-F5344CB8AC3E}">
        <p14:creationId xmlns:p14="http://schemas.microsoft.com/office/powerpoint/2010/main" val="36341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5108" y="1241954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Русские офицеры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Антибольшевистские силы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652246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Бывшие чиновники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942320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Либеральная и демократическая интеллигенция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69799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0000" r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Шмарин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Гражданская война. Расказачивание.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2000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46099"/>
            <a:ext cx="359923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Большевики проводили политику </a:t>
            </a:r>
            <a:r>
              <a:rPr lang="ru-RU" sz="1400" dirty="0" err="1">
                <a:solidFill>
                  <a:prstClr val="white"/>
                </a:solidFill>
              </a:rPr>
              <a:t>расказачивания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37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711744"/>
            <a:ext cx="5458225" cy="1703990"/>
            <a:chOff x="358776" y="1723282"/>
            <a:chExt cx="5458225" cy="170399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5458225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Расказачивание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479897"/>
              <a:ext cx="5416138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лишение казачества политических </a:t>
              </a:r>
            </a:p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и военных прав, ликвидация казачества как сословия.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5856786" y="1293779"/>
            <a:ext cx="3287213" cy="2548647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830726"/>
            <a:ext cx="2692769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Против большевиков выступила часть рабочих и крестьян. </a:t>
            </a:r>
          </a:p>
        </p:txBody>
      </p:sp>
    </p:spTree>
    <p:extLst>
      <p:ext uri="{BB962C8B-B14F-4D97-AF65-F5344CB8AC3E}">
        <p14:creationId xmlns:p14="http://schemas.microsoft.com/office/powerpoint/2010/main" val="190653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9575" y="2241712"/>
            <a:ext cx="1932314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86364" y="388365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86364" y="1076496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86364" y="2051130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2341889" y="1396772"/>
            <a:ext cx="2444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2341889" y="2371406"/>
            <a:ext cx="244475" cy="42894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2341889" y="2800351"/>
            <a:ext cx="2444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90234" y="1242050"/>
            <a:ext cx="26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Монархисты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9861" y="2538740"/>
            <a:ext cx="154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Политический состав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66974" y="2220551"/>
            <a:ext cx="2894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Национал-патриоты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38553" y="3940463"/>
            <a:ext cx="2762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Либеральные и демократические силы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72489" y="107742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6359" y="1242049"/>
            <a:ext cx="26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Восстановление монархии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72489" y="204768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5553" y="2106350"/>
            <a:ext cx="265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Восстановление единой империи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72489" y="388365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76359" y="3944720"/>
            <a:ext cx="265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Закрепление завоеваний Февральской революции</a:t>
            </a:r>
          </a:p>
        </p:txBody>
      </p:sp>
      <p:cxnSp>
        <p:nvCxnSpPr>
          <p:cNvPr id="35" name="Скругленная соединительная линия 34"/>
          <p:cNvCxnSpPr>
            <a:stCxn id="18" idx="3"/>
            <a:endCxn id="21" idx="1"/>
          </p:cNvCxnSpPr>
          <p:nvPr/>
        </p:nvCxnSpPr>
        <p:spPr>
          <a:xfrm>
            <a:off x="5448300" y="1396772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4"/>
          <p:cNvCxnSpPr/>
          <p:nvPr/>
        </p:nvCxnSpPr>
        <p:spPr>
          <a:xfrm>
            <a:off x="5466688" y="2368273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4"/>
          <p:cNvCxnSpPr/>
          <p:nvPr/>
        </p:nvCxnSpPr>
        <p:spPr>
          <a:xfrm>
            <a:off x="5471182" y="4203001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86364" y="2939510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66576" y="2998641"/>
            <a:ext cx="2894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Представители национальных движений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72489" y="293606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85553" y="3006833"/>
            <a:ext cx="265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Опасение потери самостоятельности</a:t>
            </a:r>
          </a:p>
        </p:txBody>
      </p:sp>
      <p:cxnSp>
        <p:nvCxnSpPr>
          <p:cNvPr id="42" name="Скругленная соединительная линия 34"/>
          <p:cNvCxnSpPr/>
          <p:nvPr/>
        </p:nvCxnSpPr>
        <p:spPr>
          <a:xfrm>
            <a:off x="5466688" y="3256653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кругленная соединительная линия 42"/>
          <p:cNvCxnSpPr>
            <a:stCxn id="12" idx="3"/>
            <a:endCxn id="38" idx="1"/>
          </p:cNvCxnSpPr>
          <p:nvPr/>
        </p:nvCxnSpPr>
        <p:spPr>
          <a:xfrm>
            <a:off x="2341889" y="2800351"/>
            <a:ext cx="244475" cy="45943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Антибольшевистское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29480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  <p:bldP spid="21" grpId="0" animBg="1"/>
      <p:bldP spid="26" grpId="0"/>
      <p:bldP spid="29" grpId="0" animBg="1"/>
      <p:bldP spid="31" grpId="0"/>
      <p:bldP spid="33" grpId="0" animBg="1"/>
      <p:bldP spid="34" grpId="0"/>
      <p:bldP spid="38" grpId="0" animBg="1"/>
      <p:bldP spid="39" grpId="0"/>
      <p:bldP spid="40" grpId="0" animBg="1"/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5231"/>
            <a:ext cx="4620638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«</a:t>
            </a:r>
            <a:r>
              <a:rPr lang="ru-RU" sz="1400" dirty="0" err="1">
                <a:solidFill>
                  <a:prstClr val="white"/>
                </a:solidFill>
              </a:rPr>
              <a:t>Непредрешенчество</a:t>
            </a:r>
            <a:r>
              <a:rPr lang="ru-RU" sz="1400" dirty="0">
                <a:solidFill>
                  <a:prstClr val="white"/>
                </a:solidFill>
              </a:rPr>
              <a:t>» – утверждение, что решать вопросы о государственном устройстве России может только Учредительное собрание, которое избрал народ.</a:t>
            </a:r>
          </a:p>
        </p:txBody>
      </p:sp>
    </p:spTree>
    <p:extLst>
      <p:ext uri="{BB962C8B-B14F-4D97-AF65-F5344CB8AC3E}">
        <p14:creationId xmlns:p14="http://schemas.microsoft.com/office/powerpoint/2010/main" val="18845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94479"/>
            <a:ext cx="4033837" cy="1528048"/>
            <a:chOff x="358776" y="1577920"/>
            <a:chExt cx="4033837" cy="152804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«Неуловимые мстители»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Основой для фильма послужила повесть Павла </a:t>
              </a:r>
              <a:r>
                <a:rPr lang="ru-RU" sz="1400" dirty="0" err="1">
                  <a:solidFill>
                    <a:prstClr val="white"/>
                  </a:solidFill>
                </a:rPr>
                <a:t>Бляхина</a:t>
              </a:r>
              <a:r>
                <a:rPr lang="ru-RU" sz="1400" dirty="0">
                  <a:solidFill>
                    <a:prstClr val="white"/>
                  </a:solidFill>
                </a:rPr>
                <a:t> «Красные дьяволята». </a:t>
              </a:r>
            </a:p>
          </p:txBody>
        </p:sp>
      </p:grpSp>
      <p:pic>
        <p:nvPicPr>
          <p:cNvPr id="2" name="Picture 2" descr="ÐÐ°ÑÑÐ¸Ð½ÐºÐ¸ Ð¿Ð¾ Ð·Ð°Ð¿ÑÐ¾ÑÑ Ð±Ð»ÑÑÐ¸Ð½ ÐºÑÐ°ÑÐ½ÑÐµ Ð´ÑÑÐ²Ð¾Ð»ÑÑ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2753" y="842068"/>
            <a:ext cx="4395216" cy="34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2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5108" y="1241954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Дон и Кубань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Очаги борьбы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с большевиками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652246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Украинские земли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Сибирь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Антибольшевистское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8151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94481"/>
            <a:ext cx="4184040" cy="1513685"/>
            <a:chOff x="358776" y="1577920"/>
            <a:chExt cx="4033837" cy="151368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Антибольшевистское движение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Донские казаки способствовали формированию Добровольческой армии. </a:t>
              </a:r>
            </a:p>
          </p:txBody>
        </p:sp>
      </p:grpSp>
      <p:pic>
        <p:nvPicPr>
          <p:cNvPr id="3074" name="Picture 2" descr="https://upload.wikimedia.org/wikipedia/ru/thumb/5/5f/%D0%A0%D0%BE%D1%81%D1%82_%D0%94%D0%BE%D0%B1%D1%80%D0%B0%D1%80%D0%BC%D0%B8%D0%B8_%D0%BF%D0%BB%D0%B0%D0%BA%D0%B0%D1%82_%D0%92%D0%A1%D0%AE%D0%A0.jpg/800px-%D0%A0%D0%BE%D1%81%D1%82_%D0%94%D0%BE%D0%B1%D1%80%D0%B0%D1%80%D0%BC%D0%B8%D0%B8_%D0%BF%D0%BB%D0%B0%D0%BA%D0%B0%D1%82_%D0%92%D0%A1%D0%AE%D0%A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6826" y="842067"/>
            <a:ext cx="4387174" cy="349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57000" r="-7000" b="-8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Михаил Васильевич Алексеев</a:t>
            </a:r>
          </a:p>
        </p:txBody>
      </p:sp>
    </p:spTree>
    <p:extLst>
      <p:ext uri="{BB962C8B-B14F-4D97-AF65-F5344CB8AC3E}">
        <p14:creationId xmlns:p14="http://schemas.microsoft.com/office/powerpoint/2010/main" val="6714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Лавр Георгиевич Корнилов</a:t>
            </a:r>
          </a:p>
        </p:txBody>
      </p:sp>
    </p:spTree>
    <p:extLst>
      <p:ext uri="{BB962C8B-B14F-4D97-AF65-F5344CB8AC3E}">
        <p14:creationId xmlns:p14="http://schemas.microsoft.com/office/powerpoint/2010/main" val="290780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Антон Иванович Деникин</a:t>
            </a:r>
          </a:p>
        </p:txBody>
      </p:sp>
    </p:spTree>
    <p:extLst>
      <p:ext uri="{BB962C8B-B14F-4D97-AF65-F5344CB8AC3E}">
        <p14:creationId xmlns:p14="http://schemas.microsoft.com/office/powerpoint/2010/main" val="13004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2647" y="1137000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Выступили в поддержку украинской Рады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Немецкие и австро-венгерские войска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652246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Вошли в Киев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953887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Захватили Прибалтику, часть Северного Кавказа и Крым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Иностранная интервенция</a:t>
            </a:r>
          </a:p>
        </p:txBody>
      </p:sp>
    </p:spTree>
    <p:extLst>
      <p:ext uri="{BB962C8B-B14F-4D97-AF65-F5344CB8AC3E}">
        <p14:creationId xmlns:p14="http://schemas.microsoft.com/office/powerpoint/2010/main" val="195173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r="-16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2019355"/>
            <a:ext cx="2692769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Румыния оккупировала Бессарабию. </a:t>
            </a:r>
          </a:p>
        </p:txBody>
      </p:sp>
    </p:spTree>
    <p:extLst>
      <p:ext uri="{BB962C8B-B14F-4D97-AF65-F5344CB8AC3E}">
        <p14:creationId xmlns:p14="http://schemas.microsoft.com/office/powerpoint/2010/main" val="8437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498991"/>
            <a:ext cx="4718047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Дальнем Востоке появились японцы, англичане, французы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американцы.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Ещё в конце 1917 года они договорились о разделе России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сферы влияния.</a:t>
            </a:r>
          </a:p>
        </p:txBody>
      </p:sp>
      <p:pic>
        <p:nvPicPr>
          <p:cNvPr id="4098" name="Picture 2" descr="ÐÐ°ÑÑÐ¸Ð½ÐºÐ¸ Ð¿Ð¾ Ð·Ð°Ð¿ÑÐ¾ÑÑ Ð³ÑÐ°Ð¶Ð´Ð°Ð½ÑÐºÐ°Ñ Ð²Ð¾Ð¹Ð½Ð° Ð¸ Ð¸Ð½Ð¾ÑÑÑÐ°Ð½Ð½Ð°Ñ Ð¸Ð½ÑÐµÑÐ²ÐµÐ½ÑÐ¸Ñ Ð² ÑÐ¾ÑÑÐ¸Ð¸ 1918 ÐºÐ°ÑÑ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3" y="883441"/>
            <a:ext cx="2908324" cy="3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4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9575" y="2241712"/>
            <a:ext cx="1932314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86364" y="388365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86364" y="1076496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86364" y="2479146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2341889" y="1396772"/>
            <a:ext cx="2444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2341889" y="2799422"/>
            <a:ext cx="2444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2341889" y="2800351"/>
            <a:ext cx="2444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90234" y="1242050"/>
            <a:ext cx="26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Великобритания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9861" y="2425716"/>
            <a:ext cx="1542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Раздел России на сферы влияния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67560" y="2638160"/>
            <a:ext cx="2894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Франция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36271" y="4048184"/>
            <a:ext cx="276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США и Япония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72489" y="107742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85553" y="1242050"/>
            <a:ext cx="26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Кавказ и казачьи области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72489" y="2475701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5553" y="2641159"/>
            <a:ext cx="26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Бессарабия, Украина и Крым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72489" y="3883655"/>
            <a:ext cx="286193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85553" y="4048184"/>
            <a:ext cx="265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Сибирь и Дальний Восток</a:t>
            </a:r>
          </a:p>
        </p:txBody>
      </p:sp>
      <p:cxnSp>
        <p:nvCxnSpPr>
          <p:cNvPr id="35" name="Скругленная соединительная линия 34"/>
          <p:cNvCxnSpPr>
            <a:stCxn id="18" idx="3"/>
            <a:endCxn id="21" idx="1"/>
          </p:cNvCxnSpPr>
          <p:nvPr/>
        </p:nvCxnSpPr>
        <p:spPr>
          <a:xfrm>
            <a:off x="5448300" y="1396772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4"/>
          <p:cNvCxnSpPr/>
          <p:nvPr/>
        </p:nvCxnSpPr>
        <p:spPr>
          <a:xfrm>
            <a:off x="5466688" y="2796289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34"/>
          <p:cNvCxnSpPr/>
          <p:nvPr/>
        </p:nvCxnSpPr>
        <p:spPr>
          <a:xfrm>
            <a:off x="5471182" y="4203001"/>
            <a:ext cx="424189" cy="929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Иностранная интервенция</a:t>
            </a:r>
          </a:p>
        </p:txBody>
      </p:sp>
    </p:spTree>
    <p:extLst>
      <p:ext uri="{BB962C8B-B14F-4D97-AF65-F5344CB8AC3E}">
        <p14:creationId xmlns:p14="http://schemas.microsoft.com/office/powerpoint/2010/main" val="21808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  <p:bldP spid="21" grpId="0" animBg="1"/>
      <p:bldP spid="26" grpId="0"/>
      <p:bldP spid="29" grpId="0" animBg="1"/>
      <p:bldP spid="31" grpId="0"/>
      <p:bldP spid="33" grpId="0" animBg="1"/>
      <p:bldP spid="3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09417"/>
            <a:ext cx="4184040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Иностранная интервенция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Страны Антанты не вмешивались в боевые действия, ограничиваясь поставкой оружия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и снаряжения. </a:t>
              </a:r>
            </a:p>
          </p:txBody>
        </p:sp>
      </p:grpSp>
      <p:pic>
        <p:nvPicPr>
          <p:cNvPr id="5122" name="Picture 2" descr="ÐÐ°ÑÑÐ¸Ð½ÐºÐ¸ Ð¿Ð¾ Ð·Ð°Ð¿ÑÐ¾ÑÑ Ð³ÑÐ°Ð¶Ð´Ð°Ð½ÑÐºÐ°Ñ Ð²Ð¾Ð¹Ð½Ð° Ð¸ Ð¸Ð½Ð¾ÑÑÑÐ°Ð½Ð½Ð°Ñ Ð¸Ð½ÑÐµÑÐ²ÐµÐ½ÑÐ¸Ñ Ð² ÑÐ¾ÑÑÐ¸Ð¸ 1918 ÐºÐ°ÑÑ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2120" y="842066"/>
            <a:ext cx="4423145" cy="34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5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153733"/>
            <a:ext cx="26927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«Неуловимые мстители» стали одним из самых ярких образцов уникального жанра, получившего название «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истерн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1770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1153733"/>
            <a:ext cx="26927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марте 1918 года возникла угроза захвата Петрограда. Поэтому большевики перевезли правительство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Москву. </a:t>
            </a:r>
          </a:p>
        </p:txBody>
      </p:sp>
    </p:spTree>
    <p:extLst>
      <p:ext uri="{BB962C8B-B14F-4D97-AF65-F5344CB8AC3E}">
        <p14:creationId xmlns:p14="http://schemas.microsoft.com/office/powerpoint/2010/main" val="3166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796705"/>
            <a:ext cx="4997152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Наиболее уязвимыми для большевиков регионами стали Сибирь и Поволжье.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мае 1918 года началось восстание Чехословацкого корпуса.</a:t>
            </a:r>
          </a:p>
        </p:txBody>
      </p:sp>
      <p:pic>
        <p:nvPicPr>
          <p:cNvPr id="6146" name="Picture 2" descr="ÐÐ°ÑÑÐ¸Ð½ÐºÐ¸ Ð¿Ð¾ Ð·Ð°Ð¿ÑÐ¾ÑÑ ÑÐµÑÐ¾ÑÐ»Ð¾Ð²Ð°ÑÐºÐ¸Ð¹ ÐºÐ¾ÑÐ¿ÑÑ 19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53" y="883440"/>
            <a:ext cx="2926708" cy="3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3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7000" r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5231"/>
            <a:ext cx="4104167" cy="1225290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Чехословацкий корпус был сформирован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из взятых в плен чехов и словаков, выразивших согласие воевать против германо-австрийского блока.</a:t>
            </a:r>
          </a:p>
        </p:txBody>
      </p:sp>
    </p:spTree>
    <p:extLst>
      <p:ext uri="{BB962C8B-B14F-4D97-AF65-F5344CB8AC3E}">
        <p14:creationId xmlns:p14="http://schemas.microsoft.com/office/powerpoint/2010/main" val="23979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8" y="120047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Весной 1918 года возникли слухи, что большевики собираются выдать </a:t>
            </a:r>
            <a:r>
              <a:rPr lang="ru-RU" sz="1400" dirty="0" err="1">
                <a:solidFill>
                  <a:prstClr val="black"/>
                </a:solidFill>
              </a:rPr>
              <a:t>чехословаков</a:t>
            </a:r>
            <a:r>
              <a:rPr lang="ru-RU" sz="1400" dirty="0">
                <a:solidFill>
                  <a:prstClr val="black"/>
                </a:solidFill>
              </a:rPr>
              <a:t> Германии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14213" y="1200477"/>
            <a:ext cx="2685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14 мая на железнодорожной станции Челябинска был случайно ранен чешский солдат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9" y="2841724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Чехословаки остановили поезд и подвергли самосуду виновника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5458" y="2841724"/>
            <a:ext cx="26393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Несколько легионеров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были арестованы челябинскими властями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97865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Мятеж Чехословацкого корпуса</a:t>
            </a:r>
          </a:p>
        </p:txBody>
      </p:sp>
    </p:spTree>
    <p:extLst>
      <p:ext uri="{BB962C8B-B14F-4D97-AF65-F5344CB8AC3E}">
        <p14:creationId xmlns:p14="http://schemas.microsoft.com/office/powerpoint/2010/main" val="338918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9000" r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05231"/>
            <a:ext cx="3763926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Чехословаки разгромили оружейный арсенал, захватив оружие.</a:t>
            </a:r>
          </a:p>
        </p:txBody>
      </p:sp>
    </p:spTree>
    <p:extLst>
      <p:ext uri="{BB962C8B-B14F-4D97-AF65-F5344CB8AC3E}">
        <p14:creationId xmlns:p14="http://schemas.microsoft.com/office/powerpoint/2010/main" val="28346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8" y="120047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Чехословацкому корпусу удалось занять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Челябинск, Омск,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Томск и Екатеринбург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14212" y="1308199"/>
            <a:ext cx="2685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Поддержку </a:t>
            </a:r>
          </a:p>
          <a:p>
            <a:pPr algn="ctr" defTabSz="685766"/>
            <a:r>
              <a:rPr lang="ru-RU" sz="1400" b="1" dirty="0" err="1">
                <a:solidFill>
                  <a:prstClr val="black"/>
                </a:solidFill>
              </a:rPr>
              <a:t>чехословакам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оказали эсеры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8" y="2734002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Самаре был создан Комитет членов Всероссийского Учредительного собрания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5458" y="2949445"/>
            <a:ext cx="263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Комуч поддержали поволжские города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12801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Мятеж Чехословацкого корпуса</a:t>
            </a:r>
          </a:p>
        </p:txBody>
      </p:sp>
    </p:spTree>
    <p:extLst>
      <p:ext uri="{BB962C8B-B14F-4D97-AF65-F5344CB8AC3E}">
        <p14:creationId xmlns:p14="http://schemas.microsoft.com/office/powerpoint/2010/main" val="287641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территории, подконтрольной большевикам, действовали подпольные группы эсеров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основными методами борьбы были террор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забастовки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марте 1918 года эсер Борис Савинков создал Союз защиты Родины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Свободы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7649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09417"/>
            <a:ext cx="4184040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Союз защиты Родины и Свободы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6 июля 1918 года силами Союза было организовано Ярославское восстание.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Однако Красной Армии удалось его подавить. </a:t>
              </a:r>
            </a:p>
          </p:txBody>
        </p:sp>
      </p:grpSp>
      <p:pic>
        <p:nvPicPr>
          <p:cNvPr id="7170" name="Picture 2" descr="ÐÐ°ÑÑÐ¸Ð½ÐºÐ¸ Ð¿Ð¾ Ð·Ð°Ð¿ÑÐ¾ÑÑ ÑÑÐ¾ÑÐ»Ð°Ð²ÑÐºÐ¾Ðµ Ð²Ð¾ÑÑÑÐ°Ð½Ð¸Ðµ 191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7" y="842066"/>
            <a:ext cx="4412513" cy="34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73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2647" y="1137000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Украина находилась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под контролем немцев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430089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Положение большевиков было сложным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538277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Дон и Кубань контролировали генералы Краснов и Деникин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953887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Поволжье находилось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под властью белых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0464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Большевики объявили Россию единым военным фронтом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осени 1918 года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им удалось вернуть Поволжье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После завершения Первой мировой войны Красная Армия заняла южные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западные территории России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Начало Гражданской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1222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5151" y="289984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Кадр из к/ф «Неуловимые мстители»</a:t>
            </a:r>
          </a:p>
        </p:txBody>
      </p:sp>
    </p:spTree>
    <p:extLst>
      <p:ext uri="{BB962C8B-B14F-4D97-AF65-F5344CB8AC3E}">
        <p14:creationId xmlns:p14="http://schemas.microsoft.com/office/powerpoint/2010/main" val="17609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885" y="983608"/>
            <a:ext cx="2692769" cy="318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сентябре 1918 года в Уфе было сформировано Временное всероссийское правительство, получившее название Уфимская директория. </a:t>
            </a:r>
          </a:p>
        </p:txBody>
      </p:sp>
    </p:spTree>
    <p:extLst>
      <p:ext uri="{BB962C8B-B14F-4D97-AF65-F5344CB8AC3E}">
        <p14:creationId xmlns:p14="http://schemas.microsoft.com/office/powerpoint/2010/main" val="101838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7177" y="130819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состав правительства вошли правые эсеры, кадеты и генералы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14211" y="1415921"/>
            <a:ext cx="268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Вскоре между ними возникли разногласия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8" y="2734002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октябре правительство переехало в Омск из-за угрозы наступления Красной Армии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85457" y="2734002"/>
            <a:ext cx="2639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18 ноября Временное всероссийское правительство было свергнуто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12801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Уфимская директория</a:t>
            </a:r>
          </a:p>
        </p:txBody>
      </p:sp>
    </p:spTree>
    <p:extLst>
      <p:ext uri="{BB962C8B-B14F-4D97-AF65-F5344CB8AC3E}">
        <p14:creationId xmlns:p14="http://schemas.microsoft.com/office/powerpoint/2010/main" val="41971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r="-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Васильевич Колчак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45873"/>
            <a:ext cx="317913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Колчаку присвоили звание Верховного правителя России.</a:t>
            </a:r>
          </a:p>
        </p:txBody>
      </p:sp>
    </p:spTree>
    <p:extLst>
      <p:ext uri="{BB962C8B-B14F-4D97-AF65-F5344CB8AC3E}">
        <p14:creationId xmlns:p14="http://schemas.microsoft.com/office/powerpoint/2010/main" val="28431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775" y="1614972"/>
            <a:ext cx="6639709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Недовольство эсеров и меньшевиков результатами Октябрьской революции и стремление большевиков всеми силами удержать власть привели к Гражданской войне в России.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8989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5648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419386"/>
            <a:ext cx="5204313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Основными противоборствующими силами в Гражданской войне были красные и белые.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Гражданская война.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Причины. Начало</a:t>
            </a:r>
          </a:p>
        </p:txBody>
      </p:sp>
    </p:spTree>
    <p:extLst>
      <p:ext uri="{BB962C8B-B14F-4D97-AF65-F5344CB8AC3E}">
        <p14:creationId xmlns:p14="http://schemas.microsoft.com/office/powerpoint/2010/main" val="2373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Гражданская война.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Причины. Начало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61931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Вмешательство иностранных государств усугубило Гражданскую войну в России.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20431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мае 1918 года началось восстание Чехословацкого корпуса.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40777"/>
            <a:ext cx="570404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18 ноября 1918 года Верховным правителем России был назначен адмирал Колчак.</a:t>
            </a:r>
          </a:p>
        </p:txBody>
      </p:sp>
    </p:spTree>
    <p:extLst>
      <p:ext uri="{BB962C8B-B14F-4D97-AF65-F5344CB8AC3E}">
        <p14:creationId xmlns:p14="http://schemas.microsoft.com/office/powerpoint/2010/main" val="34661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88971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9737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Причины Гражданской войны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828" y="1310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194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0725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187744"/>
            <a:ext cx="40240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Периодизация Гражданской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войны.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7" y="3058527"/>
            <a:ext cx="41107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Позиции противоборствующих сторон.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39503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827" y="3943308"/>
            <a:ext cx="421706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Первый этап Гражданской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350523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122200"/>
            <a:ext cx="5416138" cy="2910305"/>
            <a:chOff x="358776" y="1723282"/>
            <a:chExt cx="5416138" cy="29103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3917739" cy="129266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Гражданская </a:t>
              </a:r>
            </a:p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война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3073288"/>
              <a:ext cx="5416138" cy="15602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вооружённый конфликт между гражданами одного государства, который сопровождается разделением страны на две или более внутренне организованные части, открыто борющиеся друг с другом.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656521" y="1409281"/>
            <a:ext cx="3487480" cy="2390997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3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77054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Гражданской войны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316546"/>
            <a:ext cx="43540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Революция 1917 года.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850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14" y="911793"/>
            <a:ext cx="2645893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1294</Words>
  <Application>Microsoft Office PowerPoint</Application>
  <PresentationFormat>Экран (16:9)</PresentationFormat>
  <Paragraphs>328</Paragraphs>
  <Slides>64</Slides>
  <Notes>64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64</vt:i4>
      </vt:variant>
    </vt:vector>
  </HeadingPairs>
  <TitlesOfParts>
    <vt:vector size="71" baseType="lpstr">
      <vt:lpstr>Calibri</vt:lpstr>
      <vt:lpstr>Arial</vt:lpstr>
      <vt:lpstr>Roboto Slab</vt:lpstr>
      <vt:lpstr>Roboto</vt:lpstr>
      <vt:lpstr>Merriweather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2019-04-23T08:02:52Z</dcterms:created>
  <dcterms:modified xsi:type="dcterms:W3CDTF">2019-04-23T08:03:02Z</dcterms:modified>
</cp:coreProperties>
</file>