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756" r:id="rId1"/>
    <p:sldMasterId id="2147483792" r:id="rId2"/>
    <p:sldMasterId id="2147483816" r:id="rId3"/>
    <p:sldMasterId id="2147483828" r:id="rId4"/>
    <p:sldMasterId id="2147483840" r:id="rId5"/>
  </p:sldMasterIdLst>
  <p:notesMasterIdLst>
    <p:notesMasterId r:id="rId79"/>
  </p:notesMasterIdLst>
  <p:sldIdLst>
    <p:sldId id="257" r:id="rId6"/>
    <p:sldId id="265" r:id="rId7"/>
    <p:sldId id="308" r:id="rId8"/>
    <p:sldId id="472" r:id="rId9"/>
    <p:sldId id="297" r:id="rId10"/>
    <p:sldId id="363" r:id="rId11"/>
    <p:sldId id="366" r:id="rId12"/>
    <p:sldId id="293" r:id="rId13"/>
    <p:sldId id="377" r:id="rId14"/>
    <p:sldId id="379" r:id="rId15"/>
    <p:sldId id="320" r:id="rId16"/>
    <p:sldId id="429" r:id="rId17"/>
    <p:sldId id="292" r:id="rId18"/>
    <p:sldId id="304" r:id="rId19"/>
    <p:sldId id="430" r:id="rId20"/>
    <p:sldId id="381" r:id="rId21"/>
    <p:sldId id="295" r:id="rId22"/>
    <p:sldId id="392" r:id="rId23"/>
    <p:sldId id="431" r:id="rId24"/>
    <p:sldId id="433" r:id="rId25"/>
    <p:sldId id="414" r:id="rId26"/>
    <p:sldId id="435" r:id="rId27"/>
    <p:sldId id="437" r:id="rId28"/>
    <p:sldId id="298" r:id="rId29"/>
    <p:sldId id="336" r:id="rId30"/>
    <p:sldId id="438" r:id="rId31"/>
    <p:sldId id="432" r:id="rId32"/>
    <p:sldId id="364" r:id="rId33"/>
    <p:sldId id="434" r:id="rId34"/>
    <p:sldId id="439" r:id="rId35"/>
    <p:sldId id="365" r:id="rId36"/>
    <p:sldId id="441" r:id="rId37"/>
    <p:sldId id="442" r:id="rId38"/>
    <p:sldId id="444" r:id="rId39"/>
    <p:sldId id="443" r:id="rId40"/>
    <p:sldId id="445" r:id="rId41"/>
    <p:sldId id="446" r:id="rId42"/>
    <p:sldId id="296" r:id="rId43"/>
    <p:sldId id="368" r:id="rId44"/>
    <p:sldId id="283" r:id="rId45"/>
    <p:sldId id="440" r:id="rId46"/>
    <p:sldId id="382" r:id="rId47"/>
    <p:sldId id="370" r:id="rId48"/>
    <p:sldId id="448" r:id="rId49"/>
    <p:sldId id="449" r:id="rId50"/>
    <p:sldId id="450" r:id="rId51"/>
    <p:sldId id="451" r:id="rId52"/>
    <p:sldId id="452" r:id="rId53"/>
    <p:sldId id="453" r:id="rId54"/>
    <p:sldId id="397" r:id="rId55"/>
    <p:sldId id="455" r:id="rId56"/>
    <p:sldId id="456" r:id="rId57"/>
    <p:sldId id="457" r:id="rId58"/>
    <p:sldId id="458" r:id="rId59"/>
    <p:sldId id="332" r:id="rId60"/>
    <p:sldId id="460" r:id="rId61"/>
    <p:sldId id="461" r:id="rId62"/>
    <p:sldId id="463" r:id="rId63"/>
    <p:sldId id="462" r:id="rId64"/>
    <p:sldId id="406" r:id="rId65"/>
    <p:sldId id="465" r:id="rId66"/>
    <p:sldId id="466" r:id="rId67"/>
    <p:sldId id="263" r:id="rId68"/>
    <p:sldId id="383" r:id="rId69"/>
    <p:sldId id="467" r:id="rId70"/>
    <p:sldId id="468" r:id="rId71"/>
    <p:sldId id="270" r:id="rId72"/>
    <p:sldId id="428" r:id="rId73"/>
    <p:sldId id="469" r:id="rId74"/>
    <p:sldId id="470" r:id="rId75"/>
    <p:sldId id="471" r:id="rId76"/>
    <p:sldId id="418" r:id="rId77"/>
    <p:sldId id="464" r:id="rId7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80"/>
      <p:bold r:id="rId81"/>
      <p:italic r:id="rId82"/>
      <p:boldItalic r:id="rId83"/>
    </p:embeddedFont>
    <p:embeddedFont>
      <p:font typeface="Merriweather" panose="00000500000000000000" pitchFamily="2" charset="-52"/>
      <p:regular r:id="rId84"/>
      <p:bold r:id="rId85"/>
      <p:italic r:id="rId86"/>
      <p:boldItalic r:id="rId87"/>
    </p:embeddedFont>
    <p:embeddedFont>
      <p:font typeface="Roboto" panose="02000000000000000000" pitchFamily="2" charset="0"/>
      <p:regular r:id="rId88"/>
      <p:bold r:id="rId89"/>
      <p:italic r:id="rId90"/>
      <p:boldItalic r:id="rId91"/>
    </p:embeddedFont>
    <p:embeddedFont>
      <p:font typeface="Roboto Slab" pitchFamily="2" charset="0"/>
      <p:regular r:id="rId92"/>
      <p:bold r:id="rId93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993" userDrawn="1">
          <p15:clr>
            <a:srgbClr val="A4A3A4"/>
          </p15:clr>
        </p15:guide>
        <p15:guide id="7" pos="1859" userDrawn="1">
          <p15:clr>
            <a:srgbClr val="A4A3A4"/>
          </p15:clr>
        </p15:guide>
        <p15:guide id="8" pos="2064" userDrawn="1">
          <p15:clr>
            <a:srgbClr val="A4A3A4"/>
          </p15:clr>
        </p15:guide>
        <p15:guide id="9" pos="3696" userDrawn="1">
          <p15:clr>
            <a:srgbClr val="A4A3A4"/>
          </p15:clr>
        </p15:guide>
        <p15:guide id="10" pos="390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A717"/>
    <a:srgbClr val="A6A617"/>
    <a:srgbClr val="A6A608"/>
    <a:srgbClr val="FA5050"/>
    <a:srgbClr val="0FE6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876" y="102"/>
      </p:cViewPr>
      <p:guideLst>
        <p:guide orient="horz" pos="237"/>
        <p:guide pos="226"/>
        <p:guide pos="5534"/>
        <p:guide orient="horz" pos="3003"/>
        <p:guide pos="2767"/>
        <p:guide pos="2993"/>
        <p:guide pos="1859"/>
        <p:guide pos="2064"/>
        <p:guide pos="3696"/>
        <p:guide pos="390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font" Target="fonts/font5.fntdata"/><Relationship Id="rId89" Type="http://schemas.openxmlformats.org/officeDocument/2006/relationships/font" Target="fonts/font10.fntdata"/><Relationship Id="rId97" Type="http://schemas.openxmlformats.org/officeDocument/2006/relationships/tableStyles" Target="tableStyle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notesMaster" Target="notesMasters/notesMaster1.xml"/><Relationship Id="rId87" Type="http://schemas.openxmlformats.org/officeDocument/2006/relationships/font" Target="fonts/font8.fntdata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font" Target="fonts/font3.fntdata"/><Relationship Id="rId90" Type="http://schemas.openxmlformats.org/officeDocument/2006/relationships/font" Target="fonts/font11.fntdata"/><Relationship Id="rId95" Type="http://schemas.openxmlformats.org/officeDocument/2006/relationships/viewProps" Target="view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font" Target="fonts/font1.fntdata"/><Relationship Id="rId85" Type="http://schemas.openxmlformats.org/officeDocument/2006/relationships/font" Target="fonts/font6.fntdata"/><Relationship Id="rId93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font" Target="fonts/font4.fntdata"/><Relationship Id="rId88" Type="http://schemas.openxmlformats.org/officeDocument/2006/relationships/font" Target="fonts/font9.fntdata"/><Relationship Id="rId91" Type="http://schemas.openxmlformats.org/officeDocument/2006/relationships/font" Target="fonts/font12.fntdata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font" Target="fonts/font2.fntdata"/><Relationship Id="rId86" Type="http://schemas.openxmlformats.org/officeDocument/2006/relationships/font" Target="fonts/font7.fntdata"/><Relationship Id="rId9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BBAEE-7911-4A4A-9B7D-0C7D994C8F61}" type="datetimeFigureOut">
              <a:rPr lang="ru-RU" smtClean="0"/>
              <a:t>19.04.2019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BEE91-B68B-4132-A952-B1CA64E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0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31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28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4401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8938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0510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4469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7015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926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9674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7180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570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64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4733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6767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9786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1531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6320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783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2472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9148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6837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931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6912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3166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7185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4289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1365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9655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8585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3575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26941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2975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753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03969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60784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9811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92379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03769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22179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11971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40333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72167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38110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989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11528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11662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40234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63419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75707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64816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54590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44616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30439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09849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47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19477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25981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11615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98961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05163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46886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34931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93156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03969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60784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03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1103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8341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37809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56113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8119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1743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28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76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03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02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2647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278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967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1123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2194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2023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7316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912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4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5235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5211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0304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8179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7141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1706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9555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2911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9078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029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147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3462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1083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361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0658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441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0535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1261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7284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3619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898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354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1069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4847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0451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0185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0886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2528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9575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5660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9633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190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928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2014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334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4292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0160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0982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103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5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8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4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65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0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44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15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194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822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14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15.jp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0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.pn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3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5.jpe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6.jpe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8.jpe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.png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3.jpe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.png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7.jpe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8.jpe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0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.png"/><Relationship Id="rId4" Type="http://schemas.openxmlformats.org/officeDocument/2006/relationships/image" Target="../media/image4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3.pn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.png"/><Relationship Id="rId4" Type="http://schemas.openxmlformats.org/officeDocument/2006/relationships/image" Target="../media/image4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6.jpe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7.jpe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8.jpe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0.pn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1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2.png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3.jpeg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4.jpe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4.jpeg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8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9.jpeg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60.jpeg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62.jpeg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64.jpeg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6.jpeg"/><Relationship Id="rId5" Type="http://schemas.openxmlformats.org/officeDocument/2006/relationships/image" Target="../media/image4.png"/><Relationship Id="rId4" Type="http://schemas.openxmlformats.org/officeDocument/2006/relationships/image" Target="../media/image6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3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05519845-6655-4AB8-A4F6-6D838F229E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00950" y="267854"/>
            <a:ext cx="6445826" cy="458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82B754-6536-4F63-AB5D-EC0AA1B8D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4033838" cy="33239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600" dirty="0">
                <a:latin typeface="+mj-lt"/>
              </a:rPr>
              <a:t>Экономическая политика советской власти. </a:t>
            </a:r>
          </a:p>
          <a:p>
            <a:r>
              <a:rPr lang="ru-RU" sz="3600" dirty="0">
                <a:latin typeface="+mj-lt"/>
              </a:rPr>
              <a:t>Военный коммунизм</a:t>
            </a:r>
          </a:p>
        </p:txBody>
      </p:sp>
    </p:spTree>
    <p:extLst>
      <p:ext uri="{BB962C8B-B14F-4D97-AF65-F5344CB8AC3E}">
        <p14:creationId xmlns:p14="http://schemas.microsoft.com/office/powerpoint/2010/main" val="340815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8A975C93-0C9F-4C2D-AFC5-DBD6A3CD4DEB}"/>
              </a:ext>
            </a:extLst>
          </p:cNvPr>
          <p:cNvSpPr txBox="1"/>
          <p:nvPr/>
        </p:nvSpPr>
        <p:spPr>
          <a:xfrm>
            <a:off x="5250732" y="2450041"/>
            <a:ext cx="3345998" cy="738665"/>
          </a:xfrm>
          <a:prstGeom prst="roundRect">
            <a:avLst/>
          </a:prstGeom>
          <a:noFill/>
          <a:ln w="15875" cap="rnd">
            <a:solidFill>
              <a:srgbClr val="A6A608">
                <a:alpha val="75000"/>
              </a:srgbClr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57750" y="2315808"/>
            <a:ext cx="1886447" cy="1015839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cxnSpLocks/>
            <a:stCxn id="19" idx="3"/>
            <a:endCxn id="34" idx="1"/>
          </p:cNvCxnSpPr>
          <p:nvPr/>
        </p:nvCxnSpPr>
        <p:spPr>
          <a:xfrm flipV="1">
            <a:off x="4766870" y="1641864"/>
            <a:ext cx="487111" cy="118186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cxnSpLocks/>
            <a:stCxn id="19" idx="3"/>
            <a:endCxn id="35" idx="1"/>
          </p:cNvCxnSpPr>
          <p:nvPr/>
        </p:nvCxnSpPr>
        <p:spPr>
          <a:xfrm>
            <a:off x="4766870" y="2823728"/>
            <a:ext cx="483862" cy="1177503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556289" y="1377563"/>
            <a:ext cx="2734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Ликвидация частной собственности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7750" y="2346673"/>
            <a:ext cx="18864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Победа революции,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установление диктатуры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пролетариата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87527" y="2444545"/>
            <a:ext cx="30724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Сосредоточение производства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в руках рабоче-крестьянского государства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84648" y="2315808"/>
            <a:ext cx="1882222" cy="1015839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94954" y="2346673"/>
            <a:ext cx="20616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Начало переходного периода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от капитализма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к социализму</a:t>
            </a:r>
          </a:p>
        </p:txBody>
      </p:sp>
      <p:cxnSp>
        <p:nvCxnSpPr>
          <p:cNvPr id="18" name="Скругленная соединительная линия 17"/>
          <p:cNvCxnSpPr>
            <a:cxnSpLocks/>
            <a:stCxn id="13" idx="3"/>
            <a:endCxn id="19" idx="1"/>
          </p:cNvCxnSpPr>
          <p:nvPr/>
        </p:nvCxnSpPr>
        <p:spPr>
          <a:xfrm>
            <a:off x="2444197" y="2823727"/>
            <a:ext cx="440451" cy="1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Программа большевиков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65F0950-DBCE-400A-AB8C-61BCA169227A}"/>
              </a:ext>
            </a:extLst>
          </p:cNvPr>
          <p:cNvSpPr txBox="1"/>
          <p:nvPr/>
        </p:nvSpPr>
        <p:spPr>
          <a:xfrm>
            <a:off x="5225094" y="3622054"/>
            <a:ext cx="33978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Формирование хозяйственных связей, основанных на  распределении продукции из центра</a:t>
            </a:r>
          </a:p>
        </p:txBody>
      </p:sp>
      <p:cxnSp>
        <p:nvCxnSpPr>
          <p:cNvPr id="30" name="Скругленная соединительная линия 17">
            <a:extLst>
              <a:ext uri="{FF2B5EF4-FFF2-40B4-BE49-F238E27FC236}">
                <a16:creationId xmlns:a16="http://schemas.microsoft.com/office/drawing/2014/main" id="{F19FB7DB-17D1-4512-921F-F9CCD5882348}"/>
              </a:ext>
            </a:extLst>
          </p:cNvPr>
          <p:cNvCxnSpPr>
            <a:cxnSpLocks/>
            <a:stCxn id="19" idx="3"/>
            <a:endCxn id="23" idx="1"/>
          </p:cNvCxnSpPr>
          <p:nvPr/>
        </p:nvCxnSpPr>
        <p:spPr>
          <a:xfrm flipV="1">
            <a:off x="4766870" y="2819374"/>
            <a:ext cx="483862" cy="4354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9D25921-EBF1-458E-BBAB-61278667AE79}"/>
              </a:ext>
            </a:extLst>
          </p:cNvPr>
          <p:cNvSpPr txBox="1"/>
          <p:nvPr/>
        </p:nvSpPr>
        <p:spPr>
          <a:xfrm>
            <a:off x="5253981" y="1272531"/>
            <a:ext cx="3342750" cy="738666"/>
          </a:xfrm>
          <a:prstGeom prst="roundRect">
            <a:avLst/>
          </a:prstGeom>
          <a:noFill/>
          <a:ln w="15875" cap="rnd">
            <a:solidFill>
              <a:srgbClr val="A6A608">
                <a:alpha val="75000"/>
              </a:srgbClr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FC980E2-8757-416A-86FB-2BCF3B48F659}"/>
              </a:ext>
            </a:extLst>
          </p:cNvPr>
          <p:cNvSpPr txBox="1"/>
          <p:nvPr/>
        </p:nvSpPr>
        <p:spPr>
          <a:xfrm>
            <a:off x="5250732" y="3627550"/>
            <a:ext cx="3345998" cy="747362"/>
          </a:xfrm>
          <a:prstGeom prst="roundRect">
            <a:avLst/>
          </a:prstGeom>
          <a:noFill/>
          <a:ln w="15875" cap="rnd">
            <a:solidFill>
              <a:srgbClr val="A6A608">
                <a:alpha val="75000"/>
              </a:srgbClr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01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9" grpId="0" animBg="1"/>
      <p:bldP spid="5" grpId="0"/>
      <p:bldP spid="13" grpId="0"/>
      <p:bldP spid="24" grpId="0"/>
      <p:bldP spid="19" grpId="0" animBg="1"/>
      <p:bldP spid="20" grpId="0"/>
      <p:bldP spid="25" grpId="0"/>
      <p:bldP spid="34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5676" y="1708264"/>
            <a:ext cx="687007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Меры большевиков </a:t>
            </a:r>
          </a:p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для перехода к социализму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775" y="3923178"/>
            <a:ext cx="2767484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Рабочий контроль 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над промышленными предприятиями.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93520" y="3923177"/>
            <a:ext cx="205448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Экспроприация предприятий.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3793520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15263" y="3923178"/>
            <a:ext cx="301956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Национализация банков.</a:t>
            </a:r>
          </a:p>
        </p:txBody>
      </p:sp>
      <p:sp>
        <p:nvSpPr>
          <p:cNvPr id="17" name="Овал 16"/>
          <p:cNvSpPr/>
          <p:nvPr/>
        </p:nvSpPr>
        <p:spPr>
          <a:xfrm>
            <a:off x="6515263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pic>
        <p:nvPicPr>
          <p:cNvPr id="18" name="Picture 2" descr="ÐÐ°ÑÑÐ¸Ð½ÐºÐ¸ Ð¿Ð¾ Ð·Ð°Ð¿ÑÐ¾ÑÑ Ð¿ÑÐ¾Ð³ÑÐ°Ð¼Ð¼Ð° Ð¿Ð°ÑÑÐ¸Ð¸ Ð±Ð¾Ð»ÑÑÐµÐ²Ð¸ÐºÐ¾Ð²">
            <a:extLst>
              <a:ext uri="{FF2B5EF4-FFF2-40B4-BE49-F238E27FC236}">
                <a16:creationId xmlns:a16="http://schemas.microsoft.com/office/drawing/2014/main" id="{BE9DECBA-8E2A-4D0A-89C3-3FFEC53AE8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85263" y="376238"/>
            <a:ext cx="2016020" cy="259783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36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/>
      <p:bldP spid="15" grpId="0" animBg="1"/>
      <p:bldP spid="13" grpId="0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9FF50D-0006-482E-9148-CC8BF2711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8774" y="1932793"/>
            <a:ext cx="5416138" cy="1277914"/>
            <a:chOff x="358774" y="2246502"/>
            <a:chExt cx="5416138" cy="1277914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775" y="2246502"/>
              <a:ext cx="4470776" cy="64633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685749"/>
              <a:r>
                <a:rPr lang="ru-RU" sz="3400" dirty="0">
                  <a:solidFill>
                    <a:srgbClr val="FFDC5A"/>
                  </a:solidFill>
                  <a:latin typeface="Merriweather"/>
                </a:rPr>
                <a:t>Экспроприация </a:t>
              </a:r>
              <a:r>
                <a:rPr lang="ru-RU" sz="4200" dirty="0">
                  <a:solidFill>
                    <a:srgbClr val="FFDC5A"/>
                  </a:solidFill>
                  <a:latin typeface="Merriweather"/>
                </a:rPr>
                <a:t>—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774" y="2892833"/>
              <a:ext cx="5416138" cy="63158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4000"/>
                </a:lnSpc>
                <a:tabLst>
                  <a:tab pos="1439863" algn="l"/>
                </a:tabLst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принудительное отчуждение имущества индивидуальных собственников. 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 flipV="1">
            <a:off x="6192837" y="1735229"/>
            <a:ext cx="2951163" cy="1673043"/>
          </a:xfrm>
          <a:prstGeom prst="homePlate">
            <a:avLst>
              <a:gd name="adj" fmla="val 36292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86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ÐÐ°ÑÑÐ¸Ð½ÐºÐ¸ Ð¿Ð¾ Ð·Ð°Ð¿ÑÐ¾ÑÑ Ð Ð°Ð±Ð¾ÑÐ¸Ð¹ ÐºÐ¾Ð½ÑÑÐ¾Ð»Ñ">
            <a:extLst>
              <a:ext uri="{FF2B5EF4-FFF2-40B4-BE49-F238E27FC236}">
                <a16:creationId xmlns:a16="http://schemas.microsoft.com/office/drawing/2014/main" id="{38098121-8A6E-4E76-BFC2-54D8745A35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0"/>
            <a:ext cx="3775166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ÐÐ°ÑÑÐ¸Ð½ÐºÐ¸ Ð¿Ð¾ Ð·Ð°Ð¿ÑÐ¾ÑÑ Ð Ð°Ð±Ð¾ÑÐ¸Ð¹ ÐºÐ¾Ð½ÑÑÐ¾Ð»Ñ">
            <a:extLst>
              <a:ext uri="{FF2B5EF4-FFF2-40B4-BE49-F238E27FC236}">
                <a16:creationId xmlns:a16="http://schemas.microsoft.com/office/drawing/2014/main" id="{59E568BE-4CAC-46F4-B9EA-7465D6B967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8657" y="0"/>
            <a:ext cx="8285343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0AEB5AF-FD27-4569-A332-2ED7D0EE3F5B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0742EFA-2CC7-4581-B33A-5FB6E84832CC}"/>
              </a:ext>
            </a:extLst>
          </p:cNvPr>
          <p:cNvSpPr/>
          <p:nvPr/>
        </p:nvSpPr>
        <p:spPr>
          <a:xfrm>
            <a:off x="298244" y="1153728"/>
            <a:ext cx="2688047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Рабочий контроль должен был создать условия для постепенного преобразования капиталистической экономики в социалистическую.</a:t>
            </a:r>
          </a:p>
        </p:txBody>
      </p:sp>
    </p:spTree>
    <p:extLst>
      <p:ext uri="{BB962C8B-B14F-4D97-AF65-F5344CB8AC3E}">
        <p14:creationId xmlns:p14="http://schemas.microsoft.com/office/powerpoint/2010/main" val="39742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577920"/>
            <a:ext cx="4033837" cy="1987661"/>
            <a:chOff x="358776" y="1577920"/>
            <a:chExt cx="4033837" cy="1987661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Декрет от 14 ноября 1917 года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9335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Рабочий контроль вводился на всех промышленных, торговых, транспортных, банковских и других предприятиях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с наёмными работниками.</a:t>
              </a:r>
            </a:p>
          </p:txBody>
        </p:sp>
      </p:grpSp>
      <p:pic>
        <p:nvPicPr>
          <p:cNvPr id="9" name="Picture 6" descr="http://www.rotfront.su/wp-content/uploads/2017/07/20170728_rabkontr.jpg">
            <a:extLst>
              <a:ext uri="{FF2B5EF4-FFF2-40B4-BE49-F238E27FC236}">
                <a16:creationId xmlns:a16="http://schemas.microsoft.com/office/drawing/2014/main" id="{321C04D6-4B0D-49A3-8F78-E823DB77D4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68069" y="1074987"/>
            <a:ext cx="4375931" cy="299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2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habartorg.ru/files/coins/8075/big_lot.jpg">
            <a:extLst>
              <a:ext uri="{FF2B5EF4-FFF2-40B4-BE49-F238E27FC236}">
                <a16:creationId xmlns:a16="http://schemas.microsoft.com/office/drawing/2014/main" id="{7CE4BF5D-C165-4C69-B119-3868229893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0"/>
            <a:ext cx="914398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92E6D7-42A0-432D-8443-C68D3444B95B}"/>
              </a:ext>
            </a:extLst>
          </p:cNvPr>
          <p:cNvSpPr txBox="1"/>
          <p:nvPr/>
        </p:nvSpPr>
        <p:spPr>
          <a:xfrm>
            <a:off x="0" y="3779652"/>
            <a:ext cx="3362325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Рабочий контроль осуществляли рабочие данного предприятия через выборные организации.</a:t>
            </a:r>
          </a:p>
        </p:txBody>
      </p:sp>
    </p:spTree>
    <p:extLst>
      <p:ext uri="{BB962C8B-B14F-4D97-AF65-F5344CB8AC3E}">
        <p14:creationId xmlns:p14="http://schemas.microsoft.com/office/powerpoint/2010/main" val="381803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6939" y="397235"/>
            <a:ext cx="861540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Полномочия рабочего контроля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92097" y="1355670"/>
            <a:ext cx="466577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Наблюдение за производством.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5" y="122417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51488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2097" y="2507885"/>
            <a:ext cx="487070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Контроль финансовой деятельности предприятий.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81057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92097" y="3942077"/>
            <a:ext cx="487906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Установление норм выработки.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8196" name="Picture 4" descr="ÐÐ¾ÑÐ¾Ð¶ÐµÐµ Ð¸Ð·Ð¾Ð±ÑÐ°Ð¶ÐµÐ½Ð¸Ðµ">
            <a:extLst>
              <a:ext uri="{FF2B5EF4-FFF2-40B4-BE49-F238E27FC236}">
                <a16:creationId xmlns:a16="http://schemas.microsoft.com/office/drawing/2014/main" id="{5A60898D-4B81-4DA5-AAB3-FED44EC607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72898" y="883069"/>
            <a:ext cx="2812327" cy="337736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05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691753-E462-4039-A88B-80EAB7D8BD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367667" cy="514349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2B7CBE-D526-4793-B57B-803B1C919A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7476" y="10"/>
            <a:ext cx="7856524" cy="514349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F7D5DF9-3119-4876-8B26-EF9EB0248951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09B6501-BD08-421F-9A2E-4F82E5409F1A}"/>
              </a:ext>
            </a:extLst>
          </p:cNvPr>
          <p:cNvSpPr/>
          <p:nvPr/>
        </p:nvSpPr>
        <p:spPr>
          <a:xfrm>
            <a:off x="358774" y="1673107"/>
            <a:ext cx="2685509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Решения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органов рабочего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контроля были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обязательны для предпринимателей.</a:t>
            </a:r>
          </a:p>
        </p:txBody>
      </p:sp>
    </p:spTree>
    <p:extLst>
      <p:ext uri="{BB962C8B-B14F-4D97-AF65-F5344CB8AC3E}">
        <p14:creationId xmlns:p14="http://schemas.microsoft.com/office/powerpoint/2010/main" val="243803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Многие предприниматели были недовольны рабочим контролем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Они стали закрывать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свои фабрики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заводы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 В ответ большевики начали экспроприацию частных предприятий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Экономическая политика большевиков</a:t>
            </a:r>
          </a:p>
        </p:txBody>
      </p:sp>
    </p:spTree>
    <p:extLst>
      <p:ext uri="{BB962C8B-B14F-4D97-AF65-F5344CB8AC3E}">
        <p14:creationId xmlns:p14="http://schemas.microsoft.com/office/powerpoint/2010/main" val="2591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459426"/>
            <a:ext cx="4033837" cy="2224649"/>
            <a:chOff x="358776" y="1577920"/>
            <a:chExt cx="4033837" cy="2224649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Экспроприация предприятий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11705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За ноябрь-декабрь 1917 года было национализировано несколько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предприятий на Урале, Путиловский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завод в Петрограде, </a:t>
              </a:r>
              <a:r>
                <a:rPr lang="ru-RU" sz="1400" dirty="0" err="1">
                  <a:solidFill>
                    <a:prstClr val="white"/>
                  </a:solidFill>
                </a:rPr>
                <a:t>Ликинская</a:t>
              </a:r>
              <a:r>
                <a:rPr lang="ru-RU" sz="1400" dirty="0">
                  <a:solidFill>
                    <a:prstClr val="white"/>
                  </a:solidFill>
                </a:rPr>
                <a:t>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мануфактура.</a:t>
              </a:r>
            </a:p>
          </p:txBody>
        </p:sp>
      </p:grpSp>
      <p:pic>
        <p:nvPicPr>
          <p:cNvPr id="13" name="Picture 4" descr="ÐÐ°ÑÑÐ¸Ð½ÐºÐ¸ Ð¿Ð¾ Ð·Ð°Ð¿ÑÐ¾ÑÑ Ð¿ÑÑÐ¸Ð»Ð¾Ð²ÑÐºÐ¸Ð¹ Ð·Ð°Ð²Ð¾Ð´ Ð² Ð¿ÐµÑÐµÑÐ±ÑÑÐ³Ðµ">
            <a:extLst>
              <a:ext uri="{FF2B5EF4-FFF2-40B4-BE49-F238E27FC236}">
                <a16:creationId xmlns:a16="http://schemas.microsoft.com/office/drawing/2014/main" id="{B93EF83E-F0CB-4C72-B7B9-7D56D572DD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92612" y="1026752"/>
            <a:ext cx="4751388" cy="308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31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img-fotki.yandex.ru/get/4511/51667439.4e9/0_102ced_99c3c8d6_XXL.jpg">
            <a:extLst>
              <a:ext uri="{FF2B5EF4-FFF2-40B4-BE49-F238E27FC236}">
                <a16:creationId xmlns:a16="http://schemas.microsoft.com/office/drawing/2014/main" id="{4B201E5F-0FFB-4A29-82E0-A3A540021D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0"/>
            <a:ext cx="914400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7E0C5EA5-C259-4300-A46C-81D5D6B4BA1E}"/>
              </a:ext>
            </a:extLst>
          </p:cNvPr>
          <p:cNvSpPr/>
          <p:nvPr/>
        </p:nvSpPr>
        <p:spPr>
          <a:xfrm>
            <a:off x="6987391" y="39122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6AEDED-FAE1-477C-9022-F9EAE76E4B98}"/>
              </a:ext>
            </a:extLst>
          </p:cNvPr>
          <p:cNvSpPr txBox="1"/>
          <p:nvPr/>
        </p:nvSpPr>
        <p:spPr>
          <a:xfrm>
            <a:off x="6987391" y="1060395"/>
            <a:ext cx="180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Максим Горький </a:t>
            </a:r>
          </a:p>
          <a:p>
            <a:pPr algn="ctr"/>
            <a:r>
              <a:rPr lang="ru-RU" sz="1200" dirty="0"/>
              <a:t>и Герберт Уэллс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04FC0C-B34F-4FDE-9B09-FED9C9B958EF}"/>
              </a:ext>
            </a:extLst>
          </p:cNvPr>
          <p:cNvSpPr txBox="1"/>
          <p:nvPr/>
        </p:nvSpPr>
        <p:spPr>
          <a:xfrm>
            <a:off x="0" y="3767356"/>
            <a:ext cx="3091543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1920 году Россию посетил известный писатель-фантаст Герберт Уэллс. </a:t>
            </a:r>
          </a:p>
        </p:txBody>
      </p:sp>
    </p:spTree>
    <p:extLst>
      <p:ext uri="{BB962C8B-B14F-4D97-AF65-F5344CB8AC3E}">
        <p14:creationId xmlns:p14="http://schemas.microsoft.com/office/powerpoint/2010/main" val="11607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240483" y="3157995"/>
            <a:ext cx="2060284" cy="73866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879929" y="2304278"/>
            <a:ext cx="2037229" cy="958688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26842" y="1653709"/>
            <a:ext cx="2087566" cy="73866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cxnSpLocks/>
            <a:stCxn id="19" idx="3"/>
            <a:endCxn id="22" idx="1"/>
          </p:cNvCxnSpPr>
          <p:nvPr/>
        </p:nvCxnSpPr>
        <p:spPr>
          <a:xfrm>
            <a:off x="3314408" y="2023041"/>
            <a:ext cx="245798" cy="76058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cxnSpLocks/>
            <a:stCxn id="24" idx="3"/>
            <a:endCxn id="22" idx="1"/>
          </p:cNvCxnSpPr>
          <p:nvPr/>
        </p:nvCxnSpPr>
        <p:spPr>
          <a:xfrm flipV="1">
            <a:off x="3300767" y="2783622"/>
            <a:ext cx="259439" cy="743705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856874" y="2414290"/>
            <a:ext cx="20602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Принятие решения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о национализации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банков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40483" y="1653709"/>
            <a:ext cx="20602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Необходимость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 укрепления контроля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над производством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40844" y="3157995"/>
            <a:ext cx="18595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Необходимость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национализации промышленности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483059-0856-4183-9DF6-613B4FC84140}"/>
              </a:ext>
            </a:extLst>
          </p:cNvPr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Экономическая политика большевиков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B97019-8194-457F-9122-5AD019317496}"/>
              </a:ext>
            </a:extLst>
          </p:cNvPr>
          <p:cNvSpPr txBox="1"/>
          <p:nvPr/>
        </p:nvSpPr>
        <p:spPr>
          <a:xfrm>
            <a:off x="3560206" y="2414290"/>
            <a:ext cx="2060284" cy="73866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3" name="Скругленная соединительная линия 30">
            <a:extLst>
              <a:ext uri="{FF2B5EF4-FFF2-40B4-BE49-F238E27FC236}">
                <a16:creationId xmlns:a16="http://schemas.microsoft.com/office/drawing/2014/main" id="{37FC0D37-DFF8-4E7C-BBB5-2F23CDAF2CB5}"/>
              </a:ext>
            </a:extLst>
          </p:cNvPr>
          <p:cNvCxnSpPr>
            <a:cxnSpLocks/>
            <a:stCxn id="22" idx="3"/>
            <a:endCxn id="29" idx="1"/>
          </p:cNvCxnSpPr>
          <p:nvPr/>
        </p:nvCxnSpPr>
        <p:spPr>
          <a:xfrm>
            <a:off x="5620490" y="2783622"/>
            <a:ext cx="259439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F143DEF-9533-44B6-81C8-EEFF2DC9EC99}"/>
              </a:ext>
            </a:extLst>
          </p:cNvPr>
          <p:cNvSpPr txBox="1"/>
          <p:nvPr/>
        </p:nvSpPr>
        <p:spPr>
          <a:xfrm>
            <a:off x="3660567" y="2414290"/>
            <a:ext cx="18595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Потребность в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подрыве денежной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 мощи буржуазии</a:t>
            </a:r>
          </a:p>
        </p:txBody>
      </p:sp>
    </p:spTree>
    <p:extLst>
      <p:ext uri="{BB962C8B-B14F-4D97-AF65-F5344CB8AC3E}">
        <p14:creationId xmlns:p14="http://schemas.microsoft.com/office/powerpoint/2010/main" val="10004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9" grpId="0" animBg="1"/>
      <p:bldP spid="19" grpId="0" animBg="1"/>
      <p:bldP spid="13" grpId="0"/>
      <p:bldP spid="14" grpId="0"/>
      <p:bldP spid="15" grpId="0"/>
      <p:bldP spid="22" grpId="0" animBg="1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8"/>
            <a:ext cx="73755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Национализация банков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95235" y="1154231"/>
            <a:ext cx="627984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Банковское дело объявлялось монополией государства.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5" y="115532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5" y="207291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5235" y="2081809"/>
            <a:ext cx="538823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Все частные акционерные банки были объединены с Государственным банком.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7" y="303661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95235" y="3022619"/>
            <a:ext cx="483458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Был создан единый Народный банк РСФСР.</a:t>
            </a:r>
          </a:p>
        </p:txBody>
      </p:sp>
      <p:sp>
        <p:nvSpPr>
          <p:cNvPr id="18" name="Овал 17"/>
          <p:cNvSpPr/>
          <p:nvPr/>
        </p:nvSpPr>
        <p:spPr>
          <a:xfrm>
            <a:off x="367135" y="400032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95235" y="3993324"/>
            <a:ext cx="564484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Народный банк РСФСР подчинялся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только правительству республики.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7ABEFE4-18B5-4564-A433-EF25ABB42D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0164" y="2418352"/>
            <a:ext cx="3273836" cy="272514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5C9594B-7B0E-4F68-ADE6-D01773199D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3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  <p:bldP spid="18" grpId="0" animBg="1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970304"/>
            <a:ext cx="5159372" cy="1202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 концу 1919 года в РСФСР действовал только Народный банк.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Все остальные банки были упразднены.</a:t>
            </a:r>
          </a:p>
        </p:txBody>
      </p:sp>
      <p:pic>
        <p:nvPicPr>
          <p:cNvPr id="6" name="Picture 2" descr="ÐÐ°ÑÑÐ¸Ð½ÐºÐ¸ Ð¿Ð¾ Ð·Ð°Ð¿ÑÐ¾ÑÑ Ð±Ð°Ð½Ðº ÑÐ¾ÑÑÐ¸Ð¸ ÑÑÐ°ÑÐ¾Ðµ ÑÐ¾ÑÐ¾">
            <a:extLst>
              <a:ext uri="{FF2B5EF4-FFF2-40B4-BE49-F238E27FC236}">
                <a16:creationId xmlns:a16="http://schemas.microsoft.com/office/drawing/2014/main" id="{A50F6003-43A0-46E6-BCDB-2C342016A3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940031"/>
            <a:ext cx="2905883" cy="326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28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696414"/>
            <a:ext cx="4033837" cy="1750673"/>
            <a:chOff x="358776" y="1577920"/>
            <a:chExt cx="4033837" cy="1750673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Декрет о ревизии банковских сейфов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пользу государства были изъяты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денежные средства, ценные бумаги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и драгоценности буржуазии.</a:t>
              </a:r>
            </a:p>
          </p:txBody>
        </p:sp>
      </p:grpSp>
      <p:pic>
        <p:nvPicPr>
          <p:cNvPr id="13314" name="Picture 2" descr="ÐÐ°ÑÑÐ¸Ð½ÐºÐ¸ Ð¿Ð¾ Ð·Ð°Ð¿ÑÐ¾ÑÑ Ð¾Ð±Ð»Ð¸Ð³Ð°ÑÐ¸Ð¸ 1919">
            <a:extLst>
              <a:ext uri="{FF2B5EF4-FFF2-40B4-BE49-F238E27FC236}">
                <a16:creationId xmlns:a16="http://schemas.microsoft.com/office/drawing/2014/main" id="{7654394C-839B-4CC4-B135-8D6DE47E51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44090" y="1213424"/>
            <a:ext cx="4399910" cy="271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20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8" name="Picture 8" descr="ÐÐ°ÑÑÐ¸Ð½ÐºÐ¸ Ð¿Ð¾ Ð·Ð°Ð¿ÑÐ¾ÑÑ ÐÐ°ÑÐ¾Ð²Ð¾Ð·">
            <a:extLst>
              <a:ext uri="{FF2B5EF4-FFF2-40B4-BE49-F238E27FC236}">
                <a16:creationId xmlns:a16="http://schemas.microsoft.com/office/drawing/2014/main" id="{1EF6ACE7-907C-4E52-930B-E1243AC7F5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4EEC5E2-EBF1-4551-B4C6-04B49FFF3880}"/>
              </a:ext>
            </a:extLst>
          </p:cNvPr>
          <p:cNvSpPr txBox="1"/>
          <p:nvPr/>
        </p:nvSpPr>
        <p:spPr>
          <a:xfrm>
            <a:off x="0" y="3757417"/>
            <a:ext cx="4160017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К лету 1918 года железнодорожный 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и водный транспорт, а также внешняя торговля находились в руках государства.</a:t>
            </a:r>
          </a:p>
        </p:txBody>
      </p:sp>
    </p:spTree>
    <p:extLst>
      <p:ext uri="{BB962C8B-B14F-4D97-AF65-F5344CB8AC3E}">
        <p14:creationId xmlns:p14="http://schemas.microsoft.com/office/powerpoint/2010/main" val="77078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47577" y="2357057"/>
            <a:ext cx="3043808" cy="958688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44032" y="1623418"/>
            <a:ext cx="3043808" cy="73866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18650" y="3316512"/>
            <a:ext cx="3043808" cy="73866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cxnSpLocks/>
            <a:stCxn id="29" idx="3"/>
            <a:endCxn id="19" idx="1"/>
          </p:cNvCxnSpPr>
          <p:nvPr/>
        </p:nvCxnSpPr>
        <p:spPr>
          <a:xfrm flipV="1">
            <a:off x="4391385" y="1992750"/>
            <a:ext cx="352647" cy="84365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cxnSpLocks/>
            <a:stCxn id="29" idx="3"/>
            <a:endCxn id="21" idx="1"/>
          </p:cNvCxnSpPr>
          <p:nvPr/>
        </p:nvCxnSpPr>
        <p:spPr>
          <a:xfrm>
            <a:off x="4391385" y="2836401"/>
            <a:ext cx="327265" cy="849443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76757" y="2467069"/>
            <a:ext cx="29892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Наличие рабочего контроля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и национализированной банковской системы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54831" y="1618393"/>
            <a:ext cx="2832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Возможность контролировать ещё не национализированную промышленность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48050" y="3424234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Возможность контролировать движение капиталов в стране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046D18-CC6C-46C1-B8FC-C9D1C7B00536}"/>
              </a:ext>
            </a:extLst>
          </p:cNvPr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Экономическая политика большевиков</a:t>
            </a:r>
          </a:p>
        </p:txBody>
      </p:sp>
    </p:spTree>
    <p:extLst>
      <p:ext uri="{BB962C8B-B14F-4D97-AF65-F5344CB8AC3E}">
        <p14:creationId xmlns:p14="http://schemas.microsoft.com/office/powerpoint/2010/main" val="19048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970304"/>
            <a:ext cx="5159372" cy="1202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3 февраля 1918 года было принято постановление об отказе от долгов царского режима и Временного правительства.</a:t>
            </a:r>
          </a:p>
        </p:txBody>
      </p:sp>
      <p:pic>
        <p:nvPicPr>
          <p:cNvPr id="17414" name="Picture 6" descr="ÐÐ°ÑÑÐ¸Ð½ÐºÐ¸ Ð¿Ð¾ Ð·Ð°Ð¿ÑÐ¾ÑÑ">
            <a:extLst>
              <a:ext uri="{FF2B5EF4-FFF2-40B4-BE49-F238E27FC236}">
                <a16:creationId xmlns:a16="http://schemas.microsoft.com/office/drawing/2014/main" id="{8AE156E5-E43A-4C9A-BED1-9C48E5ADC4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8297" y="413484"/>
            <a:ext cx="2908303" cy="431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790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Декретом ВЦИК было отменено наследование </a:t>
            </a:r>
          </a:p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по закону и по завещанию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После смерти владельца имущество переходило в собственность государства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 Супруг или ближайшие родственники получали только часть наследства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Экономическая политика большевиков</a:t>
            </a:r>
          </a:p>
        </p:txBody>
      </p:sp>
    </p:spTree>
    <p:extLst>
      <p:ext uri="{BB962C8B-B14F-4D97-AF65-F5344CB8AC3E}">
        <p14:creationId xmlns:p14="http://schemas.microsoft.com/office/powerpoint/2010/main" val="41468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s://www.gazprom-neft.ru/img/sibneft/142/71-1-big.png">
            <a:extLst>
              <a:ext uri="{FF2B5EF4-FFF2-40B4-BE49-F238E27FC236}">
                <a16:creationId xmlns:a16="http://schemas.microsoft.com/office/drawing/2014/main" id="{91332C03-2D1A-45DF-88A0-D553F04749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1" y="0"/>
            <a:ext cx="178011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gazprom-neft.ru/img/sibneft/142/71-1-big.png">
            <a:extLst>
              <a:ext uri="{FF2B5EF4-FFF2-40B4-BE49-F238E27FC236}">
                <a16:creationId xmlns:a16="http://schemas.microsoft.com/office/drawing/2014/main" id="{EC185B64-8FF8-4E7C-8B19-86ADF3E240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80115" y="0"/>
            <a:ext cx="736388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C928449-14E8-4125-AB42-E365565D70FA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E147EBB-036F-4A0B-93BB-195258DF0BAA}"/>
              </a:ext>
            </a:extLst>
          </p:cNvPr>
          <p:cNvSpPr/>
          <p:nvPr/>
        </p:nvSpPr>
        <p:spPr>
          <a:xfrm>
            <a:off x="299513" y="1499982"/>
            <a:ext cx="2685509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28 июня 1918 года СНК принял декрет о национализации всех важных отраслей промышленности.</a:t>
            </a:r>
          </a:p>
        </p:txBody>
      </p:sp>
    </p:spTree>
    <p:extLst>
      <p:ext uri="{BB962C8B-B14F-4D97-AF65-F5344CB8AC3E}">
        <p14:creationId xmlns:p14="http://schemas.microsoft.com/office/powerpoint/2010/main" val="278601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696414"/>
            <a:ext cx="4033837" cy="1750673"/>
            <a:chOff x="358776" y="1577920"/>
            <a:chExt cx="4033837" cy="1750673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Декрет СНК </a:t>
              </a:r>
            </a:p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от 28 июня 1918 года 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Собственностью РСФСР были объявлены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не отдельные предприятия, а целые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отрасли хозяйства.</a:t>
              </a:r>
            </a:p>
          </p:txBody>
        </p:sp>
      </p:grpSp>
      <p:pic>
        <p:nvPicPr>
          <p:cNvPr id="14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38E0B7F3-0E10-4B17-9E4E-2901879001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751386" y="538272"/>
            <a:ext cx="4392613" cy="358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ÐÐ°ÑÑÐ¸Ð½ÐºÐ¸ Ð¿Ð¾ Ð·Ð°Ð¿ÑÐ¾ÑÑ Ð½Ð°ÑÐ¸Ð¾Ð½Ð°Ð»Ð¸Ð·Ð°ÑÐ¸Ñ Ð¿ÑÐ¾Ð¼ÑÑÐ»ÐµÐ½Ð½Ð¾ÑÑÐ¸">
            <a:extLst>
              <a:ext uri="{FF2B5EF4-FFF2-40B4-BE49-F238E27FC236}">
                <a16:creationId xmlns:a16="http://schemas.microsoft.com/office/drawing/2014/main" id="{F73C9337-0302-4151-8597-D65BC0889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98" y="1113167"/>
            <a:ext cx="4383002" cy="289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480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817954"/>
            <a:ext cx="5159372" cy="15075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Уэллса ознакомили с планами широкой электрификации России.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Но он посчитал такие грандиозные планы утопичными.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4D9338-A207-4804-8DC7-CB2D2D476D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1" r="2545"/>
          <a:stretch/>
        </p:blipFill>
        <p:spPr>
          <a:xfrm>
            <a:off x="358774" y="915122"/>
            <a:ext cx="2908303" cy="331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94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970304"/>
            <a:ext cx="5159372" cy="1202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соответствии с декретом от 28 июня 1918 года владельцы национализируемых предприятий могли временно финансировать их и получать прибыль.</a:t>
            </a:r>
          </a:p>
        </p:txBody>
      </p:sp>
      <p:pic>
        <p:nvPicPr>
          <p:cNvPr id="20482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5BAAD9E5-6705-4648-A1D1-200425BB0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813893"/>
            <a:ext cx="2917825" cy="351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84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ÐÐ°ÑÑÐ¸Ð½ÐºÐ¸ Ð¿Ð¾ Ð·Ð°Ð¿ÑÐ¾ÑÑ">
            <a:extLst>
              <a:ext uri="{FF2B5EF4-FFF2-40B4-BE49-F238E27FC236}">
                <a16:creationId xmlns:a16="http://schemas.microsoft.com/office/drawing/2014/main" id="{FA654BC4-D8CC-4CFB-96BB-8C0FDD50C8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6992746" y="389301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92746" y="1058468"/>
            <a:ext cx="180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Интерьер гостиной </a:t>
            </a:r>
          </a:p>
          <a:p>
            <a:pPr algn="ctr"/>
            <a:r>
              <a:rPr lang="ru-RU" sz="1200" dirty="0"/>
              <a:t>в 1910-е годы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2509CD-61DF-4C06-9FE4-077B3A50930F}"/>
              </a:ext>
            </a:extLst>
          </p:cNvPr>
          <p:cNvSpPr txBox="1"/>
          <p:nvPr/>
        </p:nvSpPr>
        <p:spPr>
          <a:xfrm>
            <a:off x="0" y="3757417"/>
            <a:ext cx="3095897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Вся городская недвижимость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августе 1918 года перешла 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в собственность государства.</a:t>
            </a:r>
          </a:p>
        </p:txBody>
      </p:sp>
    </p:spTree>
    <p:extLst>
      <p:ext uri="{BB962C8B-B14F-4D97-AF65-F5344CB8AC3E}">
        <p14:creationId xmlns:p14="http://schemas.microsoft.com/office/powerpoint/2010/main" val="339187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ÐÐ°ÑÑÐ¸Ð½ÐºÐ¸ Ð¿Ð¾ Ð·Ð°Ð¿ÑÐ¾ÑÑ Ð´ÐµÑÐµÐ²Ð½Ñ 1917">
            <a:extLst>
              <a:ext uri="{FF2B5EF4-FFF2-40B4-BE49-F238E27FC236}">
                <a16:creationId xmlns:a16="http://schemas.microsoft.com/office/drawing/2014/main" id="{A1DE5BAA-65FC-4067-9DA8-3F4EE4B997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1" y="-10"/>
            <a:ext cx="91441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ÐÐ°ÑÑÐ¸Ð½ÐºÐ¸ Ð¿Ð¾ Ð·Ð°Ð¿ÑÐ¾ÑÑ Ð´ÐµÑÐµÐ²Ð½Ñ 1917">
            <a:extLst>
              <a:ext uri="{FF2B5EF4-FFF2-40B4-BE49-F238E27FC236}">
                <a16:creationId xmlns:a16="http://schemas.microsoft.com/office/drawing/2014/main" id="{4695D07A-40A6-4F11-90BB-12524E0CC4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4419" y="-20"/>
            <a:ext cx="8229581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C928449-14E8-4125-AB42-E365565D70FA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E147EBB-036F-4A0B-93BB-195258DF0BAA}"/>
              </a:ext>
            </a:extLst>
          </p:cNvPr>
          <p:cNvSpPr/>
          <p:nvPr/>
        </p:nvSpPr>
        <p:spPr>
          <a:xfrm>
            <a:off x="180217" y="1326833"/>
            <a:ext cx="2924101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Закон о социализации земли от 19 февраля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1918 года положил начало социалистическому преобразованию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сельском хозяйстве.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06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513255"/>
            <a:ext cx="5159372" cy="2116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19 февраля 1918 года земля перешла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собственность РСФСР и стала общенародным достоянием.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Государство безвозмездно и навечно наделяло землёй крестьян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 уравнительно-трудовой норме.</a:t>
            </a:r>
          </a:p>
        </p:txBody>
      </p:sp>
      <p:pic>
        <p:nvPicPr>
          <p:cNvPr id="6" name="Picture 8" descr="http://www.geo.ru/sites/default/files/inline-images/RIAN_00548713.HR_.ru_.jpg">
            <a:extLst>
              <a:ext uri="{FF2B5EF4-FFF2-40B4-BE49-F238E27FC236}">
                <a16:creationId xmlns:a16="http://schemas.microsoft.com/office/drawing/2014/main" id="{9549360F-18AE-445A-9F59-2100FC6046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25805"/>
            <a:ext cx="2921300" cy="369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7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>
            <a:extLst>
              <a:ext uri="{FF2B5EF4-FFF2-40B4-BE49-F238E27FC236}">
                <a16:creationId xmlns:a16="http://schemas.microsoft.com/office/drawing/2014/main" id="{1E4542C1-D73B-4072-8560-C9D5547B7DF1}"/>
              </a:ext>
            </a:extLst>
          </p:cNvPr>
          <p:cNvSpPr txBox="1"/>
          <p:nvPr/>
        </p:nvSpPr>
        <p:spPr>
          <a:xfrm>
            <a:off x="4730152" y="2364328"/>
            <a:ext cx="2783869" cy="950644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46691" y="1703012"/>
            <a:ext cx="2783870" cy="95064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646691" y="3000606"/>
            <a:ext cx="2783869" cy="95064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32179" y="1809002"/>
            <a:ext cx="26128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Крестьяне не хотели продавать государству зерно по низким ценам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34085" y="3016591"/>
            <a:ext cx="26292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Россия лишилась своих хлеборобных районов после подписания Брестского мира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13E603D-53B8-4282-8DC9-A9A7FF193AB9}"/>
              </a:ext>
            </a:extLst>
          </p:cNvPr>
          <p:cNvSpPr txBox="1"/>
          <p:nvPr/>
        </p:nvSpPr>
        <p:spPr>
          <a:xfrm>
            <a:off x="4784384" y="2578040"/>
            <a:ext cx="2675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>
                <a:solidFill>
                  <a:prstClr val="black"/>
                </a:solidFill>
              </a:rPr>
              <a:t>В городах сократилось количество хлебного пайка</a:t>
            </a:r>
          </a:p>
        </p:txBody>
      </p:sp>
      <p:cxnSp>
        <p:nvCxnSpPr>
          <p:cNvPr id="31" name="Скругленная соединительная линия 30"/>
          <p:cNvCxnSpPr>
            <a:cxnSpLocks/>
            <a:stCxn id="54" idx="1"/>
            <a:endCxn id="17" idx="3"/>
          </p:cNvCxnSpPr>
          <p:nvPr/>
        </p:nvCxnSpPr>
        <p:spPr>
          <a:xfrm rot="10800000">
            <a:off x="4430562" y="2178334"/>
            <a:ext cx="299591" cy="661316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Скругленная соединительная линия 33"/>
          <p:cNvCxnSpPr>
            <a:cxnSpLocks/>
            <a:stCxn id="54" idx="1"/>
            <a:endCxn id="35" idx="3"/>
          </p:cNvCxnSpPr>
          <p:nvPr/>
        </p:nvCxnSpPr>
        <p:spPr>
          <a:xfrm rot="10800000" flipV="1">
            <a:off x="4430560" y="2839650"/>
            <a:ext cx="299592" cy="636278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548B6D8-7B9A-4832-A16F-F4CA91ADDA5D}"/>
              </a:ext>
            </a:extLst>
          </p:cNvPr>
          <p:cNvSpPr txBox="1"/>
          <p:nvPr/>
        </p:nvSpPr>
        <p:spPr>
          <a:xfrm>
            <a:off x="0" y="386416"/>
            <a:ext cx="914400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Продовольственный вопрос </a:t>
            </a:r>
          </a:p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весной 1918 года</a:t>
            </a:r>
          </a:p>
        </p:txBody>
      </p:sp>
    </p:spTree>
    <p:extLst>
      <p:ext uri="{BB962C8B-B14F-4D97-AF65-F5344CB8AC3E}">
        <p14:creationId xmlns:p14="http://schemas.microsoft.com/office/powerpoint/2010/main" val="21363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17" grpId="0" animBg="1"/>
      <p:bldP spid="35" grpId="0" animBg="1"/>
      <p:bldP spid="25" grpId="0"/>
      <p:bldP spid="5" grpId="0"/>
      <p:bldP spid="2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64971" y="3234423"/>
            <a:ext cx="1731096" cy="101583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31460" y="2470989"/>
            <a:ext cx="1736688" cy="1015839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71076" y="1600321"/>
            <a:ext cx="1731096" cy="1012118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cxnSpLocks/>
            <a:stCxn id="36" idx="3"/>
            <a:endCxn id="17" idx="1"/>
          </p:cNvCxnSpPr>
          <p:nvPr/>
        </p:nvCxnSpPr>
        <p:spPr>
          <a:xfrm flipV="1">
            <a:off x="6543241" y="2106380"/>
            <a:ext cx="427835" cy="87066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cxnSpLocks/>
            <a:stCxn id="36" idx="3"/>
            <a:endCxn id="22" idx="1"/>
          </p:cNvCxnSpPr>
          <p:nvPr/>
        </p:nvCxnSpPr>
        <p:spPr>
          <a:xfrm>
            <a:off x="6543241" y="2977049"/>
            <a:ext cx="421730" cy="76529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971075" y="1851910"/>
            <a:ext cx="1731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12 пудов зерна </a:t>
            </a:r>
          </a:p>
          <a:p>
            <a:pPr lvl="0" algn="ctr"/>
            <a:r>
              <a:rPr lang="ru-RU" sz="1400" dirty="0">
                <a:solidFill>
                  <a:prstClr val="black"/>
                </a:solidFill>
              </a:rPr>
              <a:t>в год на человека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6393" y="2621468"/>
            <a:ext cx="16296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В городах возникла угроза голода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64970" y="3504607"/>
            <a:ext cx="1746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1 пуд крупы в год на человека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26066" y="2470989"/>
            <a:ext cx="1750491" cy="1015839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37308" y="2498500"/>
            <a:ext cx="17378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В Москве </a:t>
            </a:r>
          </a:p>
          <a:p>
            <a:pPr lvl="0" algn="ctr"/>
            <a:r>
              <a:rPr lang="ru-RU" sz="1400" dirty="0">
                <a:solidFill>
                  <a:prstClr val="black"/>
                </a:solidFill>
              </a:rPr>
              <a:t>и Петрограде начались голодные бунты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18" name="Скругленная соединительная линия 17"/>
          <p:cNvCxnSpPr>
            <a:stCxn id="29" idx="3"/>
            <a:endCxn id="19" idx="1"/>
          </p:cNvCxnSpPr>
          <p:nvPr/>
        </p:nvCxnSpPr>
        <p:spPr>
          <a:xfrm>
            <a:off x="2168148" y="2978909"/>
            <a:ext cx="357918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687334" y="2470989"/>
            <a:ext cx="1855907" cy="1012119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629777" y="2498499"/>
            <a:ext cx="19710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>
                <a:solidFill>
                  <a:prstClr val="black"/>
                </a:solidFill>
              </a:rPr>
              <a:t>13 мая 1918 года СНК установил нормы потребления продовольствия 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79" name="Скругленная соединительная линия 78"/>
          <p:cNvCxnSpPr>
            <a:cxnSpLocks/>
            <a:stCxn id="36" idx="1"/>
            <a:endCxn id="19" idx="3"/>
          </p:cNvCxnSpPr>
          <p:nvPr/>
        </p:nvCxnSpPr>
        <p:spPr>
          <a:xfrm flipH="1">
            <a:off x="4276557" y="2977049"/>
            <a:ext cx="410777" cy="186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7EFD6F66-E5B8-4769-8E49-4C9B292CCE54}"/>
              </a:ext>
            </a:extLst>
          </p:cNvPr>
          <p:cNvSpPr txBox="1"/>
          <p:nvPr/>
        </p:nvSpPr>
        <p:spPr>
          <a:xfrm>
            <a:off x="0" y="386416"/>
            <a:ext cx="914400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Продовольственный вопрос </a:t>
            </a:r>
          </a:p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весной 1918 года</a:t>
            </a:r>
          </a:p>
        </p:txBody>
      </p:sp>
    </p:spTree>
    <p:extLst>
      <p:ext uri="{BB962C8B-B14F-4D97-AF65-F5344CB8AC3E}">
        <p14:creationId xmlns:p14="http://schemas.microsoft.com/office/powerpoint/2010/main" val="165522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9" grpId="0" animBg="1"/>
      <p:bldP spid="17" grpId="0" animBg="1"/>
      <p:bldP spid="5" grpId="0"/>
      <p:bldP spid="13" grpId="0"/>
      <p:bldP spid="24" grpId="0"/>
      <p:bldP spid="19" grpId="0" animBg="1"/>
      <p:bldP spid="20" grpId="0"/>
      <p:bldP spid="36" grpId="0" animBg="1"/>
      <p:bldP spid="3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9FF50D-0006-482E-9148-CC8BF2711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8774" y="1784227"/>
            <a:ext cx="5416138" cy="1575047"/>
            <a:chOff x="358774" y="2246502"/>
            <a:chExt cx="5416138" cy="1575047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775" y="2246502"/>
              <a:ext cx="1649491" cy="64633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685749"/>
              <a:r>
                <a:rPr lang="ru-RU" sz="3400" dirty="0">
                  <a:solidFill>
                    <a:srgbClr val="FFDC5A"/>
                  </a:solidFill>
                  <a:latin typeface="Merriweather"/>
                </a:rPr>
                <a:t>Пуд </a:t>
              </a:r>
              <a:r>
                <a:rPr lang="ru-RU" sz="4200" dirty="0">
                  <a:solidFill>
                    <a:srgbClr val="FFDC5A"/>
                  </a:solidFill>
                  <a:latin typeface="Merriweather"/>
                </a:rPr>
                <a:t>—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774" y="2892833"/>
              <a:ext cx="5416138" cy="92871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4000"/>
                </a:lnSpc>
                <a:tabLst>
                  <a:tab pos="1439863" algn="l"/>
                </a:tabLst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устаревшая единица измерения массы русской системы мер, равная </a:t>
              </a:r>
            </a:p>
            <a:p>
              <a:pPr defTabSz="685749">
                <a:lnSpc>
                  <a:spcPct val="114000"/>
                </a:lnSpc>
                <a:tabLst>
                  <a:tab pos="1439863" algn="l"/>
                </a:tabLst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16 килограммам.  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60"/>
          <a:stretch/>
        </p:blipFill>
        <p:spPr bwMode="auto">
          <a:xfrm rot="10800000" flipV="1">
            <a:off x="6264794" y="1350269"/>
            <a:ext cx="2879206" cy="2442963"/>
          </a:xfrm>
          <a:prstGeom prst="homePlate">
            <a:avLst>
              <a:gd name="adj" fmla="val 1976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34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Установление норм потребления продовольствия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Объявление излишками всего, что было сверх обозначенной нормы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 Изъятие вооружёнными продотрядами излишков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счёт государства</a:t>
            </a:r>
          </a:p>
          <a:p>
            <a:pPr algn="ctr" defTabSz="685766"/>
            <a:endParaRPr lang="ru-RU" sz="1400" dirty="0">
              <a:solidFill>
                <a:prstClr val="black"/>
              </a:solidFill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480724-9C2E-473E-A6FA-CDD95BA83DC2}"/>
              </a:ext>
            </a:extLst>
          </p:cNvPr>
          <p:cNvSpPr txBox="1"/>
          <p:nvPr/>
        </p:nvSpPr>
        <p:spPr>
          <a:xfrm>
            <a:off x="0" y="386416"/>
            <a:ext cx="914400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Продовольственный вопрос</a:t>
            </a:r>
          </a:p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летом и осенью 1918 года </a:t>
            </a:r>
          </a:p>
        </p:txBody>
      </p:sp>
    </p:spTree>
    <p:extLst>
      <p:ext uri="{BB962C8B-B14F-4D97-AF65-F5344CB8AC3E}">
        <p14:creationId xmlns:p14="http://schemas.microsoft.com/office/powerpoint/2010/main" val="384509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3" grpId="0" animBg="1"/>
      <p:bldP spid="2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va-sk.ru/uploads/posts/2013-06/1370935636_11.jpg">
            <a:extLst>
              <a:ext uri="{FF2B5EF4-FFF2-40B4-BE49-F238E27FC236}">
                <a16:creationId xmlns:a16="http://schemas.microsoft.com/office/drawing/2014/main" id="{4F95D2B8-7B1C-4987-8EEB-3E6E823D2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9"/>
            <a:ext cx="9143980" cy="514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370205" y="29672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0205" y="3451764"/>
            <a:ext cx="1800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70205" y="3636430"/>
            <a:ext cx="180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Заседание </a:t>
            </a:r>
          </a:p>
          <a:p>
            <a:pPr algn="ctr"/>
            <a:r>
              <a:rPr lang="ru-RU" sz="1200" dirty="0"/>
              <a:t>комитета бедноты</a:t>
            </a:r>
          </a:p>
        </p:txBody>
      </p:sp>
    </p:spTree>
    <p:extLst>
      <p:ext uri="{BB962C8B-B14F-4D97-AF65-F5344CB8AC3E}">
        <p14:creationId xmlns:p14="http://schemas.microsoft.com/office/powerpoint/2010/main" val="112059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5676" y="1708264"/>
            <a:ext cx="687007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Деятельность комитетов</a:t>
            </a:r>
          </a:p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бедноты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774" y="3923178"/>
            <a:ext cx="403383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Распределение хлеба, предметов первой необходимости, 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с/х орудий среди бедняков.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98654" y="3923177"/>
            <a:ext cx="362593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Помощь продотрядам 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 изъятии излишков 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у кулаков.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5298654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pic>
        <p:nvPicPr>
          <p:cNvPr id="30722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BCE503E3-8889-4856-BB63-2C32768911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52261" y="389326"/>
            <a:ext cx="2136063" cy="274146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24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BF7DB5-E9B2-4B9D-A4FC-0ED74E278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35151" y="376239"/>
            <a:ext cx="6412378" cy="19358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4000"/>
              </a:lnSpc>
            </a:pPr>
            <a:r>
              <a:rPr lang="ru-RU" sz="2800" dirty="0">
                <a:solidFill>
                  <a:prstClr val="white"/>
                </a:solidFill>
                <a:latin typeface="Merriweather"/>
              </a:rPr>
              <a:t>«...Осуществление таких проектов в России можно</a:t>
            </a:r>
          </a:p>
          <a:p>
            <a:pPr defTabSz="685766">
              <a:lnSpc>
                <a:spcPct val="114000"/>
              </a:lnSpc>
            </a:pPr>
            <a:r>
              <a:rPr lang="ru-RU" sz="2800" dirty="0">
                <a:solidFill>
                  <a:prstClr val="white"/>
                </a:solidFill>
                <a:latin typeface="Merriweather"/>
              </a:rPr>
              <a:t>представить себе только </a:t>
            </a:r>
          </a:p>
          <a:p>
            <a:pPr defTabSz="685766">
              <a:lnSpc>
                <a:spcPct val="114000"/>
              </a:lnSpc>
            </a:pPr>
            <a:r>
              <a:rPr lang="ru-RU" sz="2800" dirty="0">
                <a:solidFill>
                  <a:prstClr val="white"/>
                </a:solidFill>
                <a:latin typeface="Merriweather"/>
              </a:rPr>
              <a:t>с помощью </a:t>
            </a:r>
            <a:r>
              <a:rPr lang="ru-RU" sz="2800" dirty="0" err="1">
                <a:solidFill>
                  <a:prstClr val="white"/>
                </a:solidFill>
                <a:latin typeface="Merriweather"/>
              </a:rPr>
              <a:t>сверхфантазии</a:t>
            </a:r>
            <a:r>
              <a:rPr lang="ru-RU" sz="2800" dirty="0">
                <a:solidFill>
                  <a:prstClr val="white"/>
                </a:solidFill>
                <a:latin typeface="Merriweather"/>
              </a:rPr>
              <a:t>…»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835151" y="3918393"/>
            <a:ext cx="3330800" cy="617744"/>
            <a:chOff x="358776" y="3438832"/>
            <a:chExt cx="3330800" cy="617743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58776" y="3438832"/>
              <a:ext cx="3330800" cy="31995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31">
                <a:lnSpc>
                  <a:spcPct val="125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Герберт Уэллс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58776" y="3809713"/>
              <a:ext cx="2559047" cy="24686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31">
                <a:lnSpc>
                  <a:spcPct val="125000"/>
                </a:lnSpc>
              </a:pPr>
              <a:r>
                <a:rPr lang="ru-RU" sz="1400" dirty="0">
                  <a:solidFill>
                    <a:srgbClr val="FFDC5A"/>
                  </a:solidFill>
                </a:rPr>
                <a:t>1866–1946 </a:t>
              </a:r>
            </a:p>
          </p:txBody>
        </p:sp>
      </p:grpSp>
      <p:pic>
        <p:nvPicPr>
          <p:cNvPr id="11" name="Picture 4" descr="H.G. Wells by Beresford.jpg">
            <a:extLst>
              <a:ext uri="{FF2B5EF4-FFF2-40B4-BE49-F238E27FC236}">
                <a16:creationId xmlns:a16="http://schemas.microsoft.com/office/drawing/2014/main" id="{B9770AEE-CF6D-4416-A4A8-4FE466C098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3687264"/>
            <a:ext cx="1080000" cy="108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50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346682" y="2469012"/>
            <a:ext cx="4450636" cy="61998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46682" y="1579868"/>
            <a:ext cx="4450637" cy="61998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59382" y="3358156"/>
            <a:ext cx="4437935" cy="61998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93063" y="1618130"/>
            <a:ext cx="4557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Постепенно комбеды начали конфликтовать с местными Советами и перенимать их полномочия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cxnSp>
        <p:nvCxnSpPr>
          <p:cNvPr id="10" name="Скругленная соединительная линия 25">
            <a:extLst>
              <a:ext uri="{FF2B5EF4-FFF2-40B4-BE49-F238E27FC236}">
                <a16:creationId xmlns:a16="http://schemas.microsoft.com/office/drawing/2014/main" id="{8799600B-307B-455B-8936-2761D4643A30}"/>
              </a:ext>
            </a:extLst>
          </p:cNvPr>
          <p:cNvCxnSpPr>
            <a:cxnSpLocks/>
            <a:stCxn id="15" idx="1"/>
            <a:endCxn id="17" idx="1"/>
          </p:cNvCxnSpPr>
          <p:nvPr/>
        </p:nvCxnSpPr>
        <p:spPr>
          <a:xfrm rot="10800000">
            <a:off x="2346682" y="1889859"/>
            <a:ext cx="12700" cy="889144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Скругленная соединительная линия 31">
            <a:extLst>
              <a:ext uri="{FF2B5EF4-FFF2-40B4-BE49-F238E27FC236}">
                <a16:creationId xmlns:a16="http://schemas.microsoft.com/office/drawing/2014/main" id="{02A7F955-98BC-4176-8877-B8502B90360F}"/>
              </a:ext>
            </a:extLst>
          </p:cNvPr>
          <p:cNvCxnSpPr>
            <a:cxnSpLocks/>
            <a:stCxn id="8" idx="3"/>
            <a:endCxn id="15" idx="3"/>
          </p:cNvCxnSpPr>
          <p:nvPr/>
        </p:nvCxnSpPr>
        <p:spPr>
          <a:xfrm flipH="1">
            <a:off x="6797318" y="1879740"/>
            <a:ext cx="53620" cy="899263"/>
          </a:xfrm>
          <a:prstGeom prst="curvedConnector3">
            <a:avLst>
              <a:gd name="adj1" fmla="val -426333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286000" y="2524618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Комитеты бедноты стали одной из причин крестьянских выступлений против большевиков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54790" y="3406537"/>
            <a:ext cx="3771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2 декабря 1918 года комбеды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были распущены </a:t>
            </a:r>
          </a:p>
        </p:txBody>
      </p:sp>
      <p:cxnSp>
        <p:nvCxnSpPr>
          <p:cNvPr id="22" name="Скругленная соединительная линия 25">
            <a:extLst>
              <a:ext uri="{FF2B5EF4-FFF2-40B4-BE49-F238E27FC236}">
                <a16:creationId xmlns:a16="http://schemas.microsoft.com/office/drawing/2014/main" id="{8799600B-307B-455B-8936-2761D4643A30}"/>
              </a:ext>
            </a:extLst>
          </p:cNvPr>
          <p:cNvCxnSpPr>
            <a:cxnSpLocks/>
            <a:stCxn id="14" idx="1"/>
            <a:endCxn id="15" idx="1"/>
          </p:cNvCxnSpPr>
          <p:nvPr/>
        </p:nvCxnSpPr>
        <p:spPr>
          <a:xfrm rot="10800000">
            <a:off x="2346682" y="2779003"/>
            <a:ext cx="12700" cy="889144"/>
          </a:xfrm>
          <a:prstGeom prst="curvedConnector3">
            <a:avLst>
              <a:gd name="adj1" fmla="val 19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кругленная соединительная линия 31">
            <a:extLst>
              <a:ext uri="{FF2B5EF4-FFF2-40B4-BE49-F238E27FC236}">
                <a16:creationId xmlns:a16="http://schemas.microsoft.com/office/drawing/2014/main" id="{02A7F955-98BC-4176-8877-B8502B90360F}"/>
              </a:ext>
            </a:extLst>
          </p:cNvPr>
          <p:cNvCxnSpPr>
            <a:cxnSpLocks/>
            <a:stCxn id="15" idx="3"/>
            <a:endCxn id="14" idx="3"/>
          </p:cNvCxnSpPr>
          <p:nvPr/>
        </p:nvCxnSpPr>
        <p:spPr>
          <a:xfrm flipH="1">
            <a:off x="6797317" y="2779003"/>
            <a:ext cx="1" cy="889144"/>
          </a:xfrm>
          <a:prstGeom prst="curvedConnector3">
            <a:avLst>
              <a:gd name="adj1" fmla="val -228600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BF9AFAD-8D53-4630-8C2F-A37AE131F0AD}"/>
              </a:ext>
            </a:extLst>
          </p:cNvPr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Продовольственный вопрос</a:t>
            </a:r>
          </a:p>
        </p:txBody>
      </p:sp>
    </p:spTree>
    <p:extLst>
      <p:ext uri="{BB962C8B-B14F-4D97-AF65-F5344CB8AC3E}">
        <p14:creationId xmlns:p14="http://schemas.microsoft.com/office/powerpoint/2010/main" val="245140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4" grpId="0" animBg="1"/>
      <p:bldP spid="8" grpId="0"/>
      <p:bldP spid="9" grpId="0"/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http://politika-v-rashke.ru/wp-content/uploads/2018/02/orig-45-1.jpg">
            <a:extLst>
              <a:ext uri="{FF2B5EF4-FFF2-40B4-BE49-F238E27FC236}">
                <a16:creationId xmlns:a16="http://schemas.microsoft.com/office/drawing/2014/main" id="{C04FB697-350A-42FE-BE9C-CEA1709D3D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10"/>
            <a:ext cx="149733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4" name="Picture 16" descr="http://politika-v-rashke.ru/wp-content/uploads/2018/02/orig-45-1.jpg">
            <a:extLst>
              <a:ext uri="{FF2B5EF4-FFF2-40B4-BE49-F238E27FC236}">
                <a16:creationId xmlns:a16="http://schemas.microsoft.com/office/drawing/2014/main" id="{4DB3783D-42FD-42E0-9592-9623B46E8C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97330" y="-1461"/>
            <a:ext cx="77266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C928449-14E8-4125-AB42-E365565D70FA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E147EBB-036F-4A0B-93BB-195258DF0BAA}"/>
              </a:ext>
            </a:extLst>
          </p:cNvPr>
          <p:cNvSpPr/>
          <p:nvPr/>
        </p:nvSpPr>
        <p:spPr>
          <a:xfrm>
            <a:off x="299513" y="1498516"/>
            <a:ext cx="2685509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  <a:spcAft>
                <a:spcPts val="600"/>
              </a:spcAft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Роспуск комбедов стал первым шагом в новом «политическом курсе» советской власти.</a:t>
            </a:r>
          </a:p>
        </p:txBody>
      </p:sp>
    </p:spTree>
    <p:extLst>
      <p:ext uri="{BB962C8B-B14F-4D97-AF65-F5344CB8AC3E}">
        <p14:creationId xmlns:p14="http://schemas.microsoft.com/office/powerpoint/2010/main" val="73194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513255"/>
            <a:ext cx="5159372" cy="2116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Основная масса хлеба была сосредоточена в руках крестьян-середняков.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Поэтому новый политический курс советской власти был направлен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союз со средним крестьянством.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16898D-B8EB-49C4-87C4-98AE187606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749339"/>
            <a:ext cx="2908303" cy="364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7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ACBC1E3-AE64-4EBA-A3A5-C9F15017A4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5804"/>
          <a:stretch/>
        </p:blipFill>
        <p:spPr>
          <a:xfrm flipH="1">
            <a:off x="-1" y="0"/>
            <a:ext cx="358775" cy="51435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B07F64-BB33-4F39-8403-919F5B00FC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775" y="0"/>
            <a:ext cx="8785225" cy="51435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81612" y="1673106"/>
            <a:ext cx="2721311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11 января 1919 года СНК принял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декрет о продовольственной развёрстке. </a:t>
            </a:r>
          </a:p>
        </p:txBody>
      </p:sp>
    </p:spTree>
    <p:extLst>
      <p:ext uri="{BB962C8B-B14F-4D97-AF65-F5344CB8AC3E}">
        <p14:creationId xmlns:p14="http://schemas.microsoft.com/office/powerpoint/2010/main" val="198241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459426"/>
            <a:ext cx="4033837" cy="2224649"/>
            <a:chOff x="358776" y="1577920"/>
            <a:chExt cx="4033837" cy="2224649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Декрет </a:t>
              </a:r>
            </a:p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о продразвёрстке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11705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Всё количество необходимого для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государства хлеба и фуража распределялось между губерниями, уездами, волостями, деревнями и крестьянскими дворами в виде плана хлебозаготовок.</a:t>
              </a:r>
            </a:p>
          </p:txBody>
        </p:sp>
      </p:grpSp>
      <p:pic>
        <p:nvPicPr>
          <p:cNvPr id="32770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25137A0C-A612-4C55-84A4-FB64E66DCE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88" y="960014"/>
            <a:ext cx="4386697" cy="322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94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5676" y="1708264"/>
            <a:ext cx="687007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Декрет </a:t>
            </a:r>
          </a:p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о продразвёрстке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774" y="3923178"/>
            <a:ext cx="403383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Выполнение плана хлебозаготовок было обязательным.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58712" y="3923177"/>
            <a:ext cx="362593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У крестьян, кроме излишек, изымали необходимые для жизни запасы.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4758712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pic>
        <p:nvPicPr>
          <p:cNvPr id="33794" name="Picture 2" descr="ÐÐ°ÑÑÐ¸Ð½ÐºÐ¸ Ð¿Ð¾ Ð·Ð°Ð¿ÑÐ¾ÑÑ Ð¿ÑÐ¾Ð´Ð¾Ð²Ð¾Ð»ÑÑÑÐ²ÐµÐ½Ð½ÑÐµ Ð¾ÑÑÑÐ´Ñ">
            <a:extLst>
              <a:ext uri="{FF2B5EF4-FFF2-40B4-BE49-F238E27FC236}">
                <a16:creationId xmlns:a16="http://schemas.microsoft.com/office/drawing/2014/main" id="{BC0E6087-97F1-4F48-9847-B11706880F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65303" y="380633"/>
            <a:ext cx="3823021" cy="269630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93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/>
      <p:bldP spid="1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513255"/>
            <a:ext cx="5159372" cy="2116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При проведении продразвёрстки учитывалось социальное положение крестьян.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Больше всего зерна изымалось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у богатых крестьян, при этом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 бедных ничего не брали.</a:t>
            </a:r>
          </a:p>
        </p:txBody>
      </p:sp>
      <p:pic>
        <p:nvPicPr>
          <p:cNvPr id="35842" name="Picture 2" descr="http://www.pravoslavie.ru/sas/image/102774/277482.p.jpg?mtime=1510064905">
            <a:extLst>
              <a:ext uri="{FF2B5EF4-FFF2-40B4-BE49-F238E27FC236}">
                <a16:creationId xmlns:a16="http://schemas.microsoft.com/office/drawing/2014/main" id="{17682F6C-9C8F-4778-82C4-2CF7FD4652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48470"/>
            <a:ext cx="2917825" cy="364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03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ÐÐ°ÑÑÐ¸Ð½ÐºÐ¸ Ð¿Ð¾ Ð·Ð°Ð¿ÑÐ¾ÑÑ ÑÐ±Ð¾ÑÐºÐ° ÐºÐ°ÑÑÐ¾ÑÐµÐ»Ñ 1920-Ðµ Ð³Ð¾Ð´Ñ">
            <a:extLst>
              <a:ext uri="{FF2B5EF4-FFF2-40B4-BE49-F238E27FC236}">
                <a16:creationId xmlns:a16="http://schemas.microsoft.com/office/drawing/2014/main" id="{0DDB2DBB-3290-44A6-A153-6E78958D4C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784861-1E10-4327-8F36-BB5FA49577AE}"/>
              </a:ext>
            </a:extLst>
          </p:cNvPr>
          <p:cNvSpPr txBox="1"/>
          <p:nvPr/>
        </p:nvSpPr>
        <p:spPr>
          <a:xfrm>
            <a:off x="0" y="3757417"/>
            <a:ext cx="3352800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1920 году продразвёрстка распространилась на картофель 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и другие сельхозпродукты.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3ED5B173-F13B-4EE0-BCF1-1A100465D63A}"/>
              </a:ext>
            </a:extLst>
          </p:cNvPr>
          <p:cNvSpPr/>
          <p:nvPr/>
        </p:nvSpPr>
        <p:spPr>
          <a:xfrm>
            <a:off x="6985225" y="390752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995BB95-3575-4A38-BCD8-7A9F15EFF1AC}"/>
              </a:ext>
            </a:extLst>
          </p:cNvPr>
          <p:cNvSpPr/>
          <p:nvPr/>
        </p:nvSpPr>
        <p:spPr>
          <a:xfrm>
            <a:off x="6985225" y="1059919"/>
            <a:ext cx="180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Уборка </a:t>
            </a:r>
          </a:p>
          <a:p>
            <a:pPr algn="ctr"/>
            <a:r>
              <a:rPr lang="ru-RU" sz="1200" dirty="0"/>
              <a:t>картофеля</a:t>
            </a:r>
          </a:p>
        </p:txBody>
      </p:sp>
    </p:spTree>
    <p:extLst>
      <p:ext uri="{BB962C8B-B14F-4D97-AF65-F5344CB8AC3E}">
        <p14:creationId xmlns:p14="http://schemas.microsoft.com/office/powerpoint/2010/main" val="345518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6939" y="397235"/>
            <a:ext cx="861540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Последствия введения продразвёрстки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92097" y="1072854"/>
            <a:ext cx="634382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Решение проблемы снабжения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продовольствием Красной Армии 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и жителей городов.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5" y="122417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51488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2097" y="2507885"/>
            <a:ext cx="634382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Значительное сокращение посевных 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площадей в деревне.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81057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92097" y="3665078"/>
            <a:ext cx="625973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Незаинтересованность крестьян 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выращивать хлеб, который у них 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практически отбирался.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C6A1EC-35A2-4497-B525-59162508AC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920" t="21700" r="20053" b="12459"/>
          <a:stretch/>
        </p:blipFill>
        <p:spPr>
          <a:xfrm>
            <a:off x="6474372" y="1121393"/>
            <a:ext cx="2169559" cy="3326982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29007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9FF50D-0006-482E-9148-CC8BF2711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8774" y="1784227"/>
            <a:ext cx="5841344" cy="1259256"/>
            <a:chOff x="358774" y="2246502"/>
            <a:chExt cx="5841344" cy="1259256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775" y="2246502"/>
              <a:ext cx="5841343" cy="64633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685749"/>
              <a:r>
                <a:rPr lang="ru-RU" sz="3400" dirty="0">
                  <a:solidFill>
                    <a:srgbClr val="FFDC5A"/>
                  </a:solidFill>
                  <a:latin typeface="Merriweather"/>
                </a:rPr>
                <a:t>Военный коммунизм </a:t>
              </a:r>
              <a:r>
                <a:rPr lang="ru-RU" sz="4200" dirty="0">
                  <a:solidFill>
                    <a:srgbClr val="FFDC5A"/>
                  </a:solidFill>
                  <a:latin typeface="Merriweather"/>
                </a:rPr>
                <a:t>—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774" y="2892833"/>
              <a:ext cx="5416138" cy="61292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4000"/>
                </a:lnSpc>
                <a:tabLst>
                  <a:tab pos="1439863" algn="l"/>
                </a:tabLst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экономическая и социальная политика</a:t>
              </a:r>
            </a:p>
            <a:p>
              <a:pPr defTabSz="685749">
                <a:lnSpc>
                  <a:spcPct val="114000"/>
                </a:lnSpc>
                <a:tabLst>
                  <a:tab pos="1439863" algn="l"/>
                </a:tabLst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в Советской России 1918–1921 годов.  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 flipV="1">
            <a:off x="6244000" y="1619895"/>
            <a:ext cx="2900000" cy="1903710"/>
          </a:xfrm>
          <a:prstGeom prst="homePlate">
            <a:avLst>
              <a:gd name="adj" fmla="val 3025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73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ÐÐ°ÑÑÐ¸Ð½ÐºÐ¸ Ð¿Ð¾ Ð·Ð°Ð¿ÑÐ¾ÑÑ Ð³ÐµÑÐ±ÐµÑÑ ÑÑÐ»Ð»Ñ Ð¸ ÑÑÐ°Ð»Ð¸Ð½">
            <a:extLst>
              <a:ext uri="{FF2B5EF4-FFF2-40B4-BE49-F238E27FC236}">
                <a16:creationId xmlns:a16="http://schemas.microsoft.com/office/drawing/2014/main" id="{70139042-8FE5-4989-AB77-840EBB1950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985225" y="3889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757417"/>
            <a:ext cx="3763108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1934 году Уэллс был поражён тем, что план был не просто выполнен, но 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и перевыполнен по ряду показателей.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1961E10-723D-4327-A7A5-334F7256CE47}"/>
              </a:ext>
            </a:extLst>
          </p:cNvPr>
          <p:cNvSpPr/>
          <p:nvPr/>
        </p:nvSpPr>
        <p:spPr>
          <a:xfrm>
            <a:off x="6985225" y="965772"/>
            <a:ext cx="180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000000"/>
                </a:solidFill>
              </a:rPr>
              <a:t>Герберт Уэллс</a:t>
            </a:r>
          </a:p>
          <a:p>
            <a:pPr algn="ctr"/>
            <a:r>
              <a:rPr lang="ru-RU" sz="1200" dirty="0">
                <a:solidFill>
                  <a:srgbClr val="000000"/>
                </a:solidFill>
              </a:rPr>
              <a:t>во время пребывания</a:t>
            </a:r>
          </a:p>
          <a:p>
            <a:pPr algn="ctr"/>
            <a:r>
              <a:rPr lang="ru-RU" sz="1200" dirty="0">
                <a:solidFill>
                  <a:srgbClr val="000000"/>
                </a:solidFill>
              </a:rPr>
              <a:t>в СССР в 1934 году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41761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3" y="2357057"/>
            <a:ext cx="1998387" cy="958688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71913" y="1694079"/>
            <a:ext cx="1998387" cy="958688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71913" y="2947936"/>
            <a:ext cx="1998387" cy="958408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cxnSpLocks/>
            <a:stCxn id="29" idx="3"/>
            <a:endCxn id="19" idx="1"/>
          </p:cNvCxnSpPr>
          <p:nvPr/>
        </p:nvCxnSpPr>
        <p:spPr>
          <a:xfrm flipV="1">
            <a:off x="3363310" y="2173423"/>
            <a:ext cx="508603" cy="662978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cxnSpLocks/>
            <a:stCxn id="29" idx="3"/>
            <a:endCxn id="21" idx="1"/>
          </p:cNvCxnSpPr>
          <p:nvPr/>
        </p:nvCxnSpPr>
        <p:spPr>
          <a:xfrm>
            <a:off x="3363310" y="2836401"/>
            <a:ext cx="508603" cy="59073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64923" y="2574791"/>
            <a:ext cx="1998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Политика военного коммунизма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61132" y="2019534"/>
            <a:ext cx="19876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«Военный»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78016" y="3295884"/>
            <a:ext cx="1998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«Коммунизм»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73226D-33A2-4184-8926-B56ED0E92B4C}"/>
              </a:ext>
            </a:extLst>
          </p:cNvPr>
          <p:cNvSpPr txBox="1"/>
          <p:nvPr/>
        </p:nvSpPr>
        <p:spPr>
          <a:xfrm>
            <a:off x="6373068" y="1694079"/>
            <a:ext cx="1998387" cy="958688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BC7B48-6C41-4FA7-9345-6BC45D179AB8}"/>
              </a:ext>
            </a:extLst>
          </p:cNvPr>
          <p:cNvSpPr txBox="1"/>
          <p:nvPr/>
        </p:nvSpPr>
        <p:spPr>
          <a:xfrm>
            <a:off x="6368122" y="2947936"/>
            <a:ext cx="1998387" cy="958408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5" name="Скругленная соединительная линия 25">
            <a:extLst>
              <a:ext uri="{FF2B5EF4-FFF2-40B4-BE49-F238E27FC236}">
                <a16:creationId xmlns:a16="http://schemas.microsoft.com/office/drawing/2014/main" id="{AD1DB50D-1826-45C0-9313-C3636E25356F}"/>
              </a:ext>
            </a:extLst>
          </p:cNvPr>
          <p:cNvCxnSpPr>
            <a:cxnSpLocks/>
            <a:stCxn id="19" idx="3"/>
            <a:endCxn id="23" idx="1"/>
          </p:cNvCxnSpPr>
          <p:nvPr/>
        </p:nvCxnSpPr>
        <p:spPr>
          <a:xfrm>
            <a:off x="5870300" y="2173423"/>
            <a:ext cx="502768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кругленная соединительная линия 30">
            <a:extLst>
              <a:ext uri="{FF2B5EF4-FFF2-40B4-BE49-F238E27FC236}">
                <a16:creationId xmlns:a16="http://schemas.microsoft.com/office/drawing/2014/main" id="{E9237722-8571-46FF-99C4-F912568EC124}"/>
              </a:ext>
            </a:extLst>
          </p:cNvPr>
          <p:cNvCxnSpPr>
            <a:cxnSpLocks/>
            <a:stCxn id="21" idx="3"/>
            <a:endCxn id="24" idx="1"/>
          </p:cNvCxnSpPr>
          <p:nvPr/>
        </p:nvCxnSpPr>
        <p:spPr>
          <a:xfrm>
            <a:off x="5870300" y="3427140"/>
            <a:ext cx="497822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9AAD62E-A25E-4B7A-9584-1E75160166D3}"/>
              </a:ext>
            </a:extLst>
          </p:cNvPr>
          <p:cNvSpPr txBox="1"/>
          <p:nvPr/>
        </p:nvSpPr>
        <p:spPr>
          <a:xfrm>
            <a:off x="6294780" y="1799096"/>
            <a:ext cx="21403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Проводилась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в условиях Гражданской войны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0FF6CD6-225D-4776-99CA-889D769EF1B2}"/>
              </a:ext>
            </a:extLst>
          </p:cNvPr>
          <p:cNvSpPr txBox="1"/>
          <p:nvPr/>
        </p:nvSpPr>
        <p:spPr>
          <a:xfrm>
            <a:off x="6324777" y="3062943"/>
            <a:ext cx="20850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Основывалась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на коммунистической идеологии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E2B8B9D-288B-4802-B60F-46A87174DB28}"/>
              </a:ext>
            </a:extLst>
          </p:cNvPr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Экономическая политика большевиков</a:t>
            </a:r>
          </a:p>
        </p:txBody>
      </p:sp>
    </p:spTree>
    <p:extLst>
      <p:ext uri="{BB962C8B-B14F-4D97-AF65-F5344CB8AC3E}">
        <p14:creationId xmlns:p14="http://schemas.microsoft.com/office/powerpoint/2010/main" val="383872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4" grpId="0"/>
      <p:bldP spid="15" grpId="0"/>
      <p:bldP spid="23" grpId="0" animBg="1"/>
      <p:bldP spid="24" grpId="0" animBg="1"/>
      <p:bldP spid="30" grpId="0"/>
      <p:bldP spid="3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8"/>
            <a:ext cx="73755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Коммунистическое общество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95235" y="1284754"/>
            <a:ext cx="627984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Труд должен быть всеобщим.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5" y="115532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5" y="207291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5235" y="2072911"/>
            <a:ext cx="538823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Материальные блага распространяются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по уравнительной системе.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7" y="303661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95235" y="3022619"/>
            <a:ext cx="483458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Производство подчинено единому плану.</a:t>
            </a:r>
          </a:p>
        </p:txBody>
      </p:sp>
      <p:sp>
        <p:nvSpPr>
          <p:cNvPr id="18" name="Овал 17"/>
          <p:cNvSpPr/>
          <p:nvPr/>
        </p:nvSpPr>
        <p:spPr>
          <a:xfrm>
            <a:off x="367135" y="400032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95235" y="3854824"/>
            <a:ext cx="663219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Пропадает необходимость в частной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собственности, торговле, рыночных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отношениях. 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5C9594B-7B0E-4F68-ADE6-D01773199D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E1A8AA2-817C-4BDE-A892-76B7207230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838" y="1014878"/>
            <a:ext cx="2593174" cy="325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24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  <p:bldP spid="18" grpId="0" animBg="1"/>
      <p:bldP spid="1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459426"/>
            <a:ext cx="4033837" cy="2224649"/>
            <a:chOff x="358776" y="1577920"/>
            <a:chExt cx="4033837" cy="2224649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Военный коммунизм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11705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Должен был обеспечить население промышленных городов и Красную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Армию оружием, продовольствием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и другими ресурсами в условиях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Гражданской войны.</a:t>
              </a:r>
            </a:p>
          </p:txBody>
        </p:sp>
      </p:grpSp>
      <p:pic>
        <p:nvPicPr>
          <p:cNvPr id="43010" name="Picture 2" descr="http://s49.radikal.ru/i123/1104/81/53e29a6b5d17.jpg">
            <a:extLst>
              <a:ext uri="{FF2B5EF4-FFF2-40B4-BE49-F238E27FC236}">
                <a16:creationId xmlns:a16="http://schemas.microsoft.com/office/drawing/2014/main" id="{53999FA6-96E3-4CED-9C71-7851DD2B98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92615" y="926086"/>
            <a:ext cx="4751386" cy="329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65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8"/>
            <a:ext cx="73755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Военный коммунизм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95235" y="1148321"/>
            <a:ext cx="627984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Ликвидация частных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банков.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5" y="115532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5" y="207291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5235" y="2193940"/>
            <a:ext cx="538823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Конфискация вкладов.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7" y="303661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95235" y="3022619"/>
            <a:ext cx="483458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Национализация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промышленности.</a:t>
            </a:r>
          </a:p>
        </p:txBody>
      </p:sp>
      <p:sp>
        <p:nvSpPr>
          <p:cNvPr id="18" name="Овал 17"/>
          <p:cNvSpPr/>
          <p:nvPr/>
        </p:nvSpPr>
        <p:spPr>
          <a:xfrm>
            <a:off x="367135" y="400032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95235" y="3980860"/>
            <a:ext cx="663219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Монополия на внешнюю </a:t>
            </a:r>
          </a:p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торговлю. 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5C9594B-7B0E-4F68-ADE6-D01773199D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3" name="Picture 6" descr="ÐÐ°ÑÑÐ¸Ð½ÐºÐ¸ Ð¿Ð¾ Ð·Ð°Ð¿ÑÐ¾ÑÑ Ð²ÑÐµÐ¾Ð±ÑÐ°Ñ ÑÑÑÐ´Ð¾Ð²Ð°Ñ Ð¿Ð¾Ð²Ð¸Ð½Ð½Ð¾ÑÑÑ">
            <a:extLst>
              <a:ext uri="{FF2B5EF4-FFF2-40B4-BE49-F238E27FC236}">
                <a16:creationId xmlns:a16="http://schemas.microsoft.com/office/drawing/2014/main" id="{DDBCBCEC-AD18-4D62-8279-5F65438B71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49205" y="1094630"/>
            <a:ext cx="3994796" cy="295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74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  <p:bldP spid="18" grpId="0" animBg="1"/>
      <p:bldP spid="1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92097" y="1210172"/>
            <a:ext cx="634382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Продовольственная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диктатура.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5" y="122417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51488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2097" y="2507885"/>
            <a:ext cx="634382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Всеобщая трудовая 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повинность.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81057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97959" y="3665078"/>
            <a:ext cx="625973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Трудовая мобилизация 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населения в возрасте 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от 16 до 50 лет.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9" name="Picture 6" descr="ÐÐ°ÑÑÐ¸Ð½ÐºÐ¸ Ð¿Ð¾ Ð·Ð°Ð¿ÑÐ¾ÑÑ Ð²ÑÐµÐ¾Ð±ÑÐ°Ñ ÑÑÑÐ´Ð¾Ð²Ð°Ñ Ð¿Ð¾Ð²Ð¸Ð½Ð½Ð¾ÑÑÑ">
            <a:extLst>
              <a:ext uri="{FF2B5EF4-FFF2-40B4-BE49-F238E27FC236}">
                <a16:creationId xmlns:a16="http://schemas.microsoft.com/office/drawing/2014/main" id="{1C411037-3559-4C93-964B-2B0B06ED39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49205" y="1094630"/>
            <a:ext cx="3994796" cy="295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E6A01EF-8E96-4280-8328-8A387A455AC1}"/>
              </a:ext>
            </a:extLst>
          </p:cNvPr>
          <p:cNvSpPr txBox="1"/>
          <p:nvPr/>
        </p:nvSpPr>
        <p:spPr>
          <a:xfrm>
            <a:off x="358777" y="395078"/>
            <a:ext cx="73755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Военный коммунизм</a:t>
            </a:r>
          </a:p>
        </p:txBody>
      </p:sp>
    </p:spTree>
    <p:extLst>
      <p:ext uri="{BB962C8B-B14F-4D97-AF65-F5344CB8AC3E}">
        <p14:creationId xmlns:p14="http://schemas.microsoft.com/office/powerpoint/2010/main" val="252706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1E5713-A0F8-47CF-85D1-BCE299C38A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985225" y="875253"/>
            <a:ext cx="1800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-1" y="3972860"/>
            <a:ext cx="3692769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>
              <a:spcAft>
                <a:spcPts val="600"/>
              </a:spcAft>
            </a:pPr>
            <a:r>
              <a:rPr lang="ru-RU" sz="1400" dirty="0">
                <a:solidFill>
                  <a:prstClr val="white"/>
                </a:solidFill>
              </a:rPr>
              <a:t>Большевиками был провозглашён лозунг «Кто не работает, тот не ест!».</a:t>
            </a:r>
          </a:p>
        </p:txBody>
      </p:sp>
    </p:spTree>
    <p:extLst>
      <p:ext uri="{BB962C8B-B14F-4D97-AF65-F5344CB8AC3E}">
        <p14:creationId xmlns:p14="http://schemas.microsoft.com/office/powerpoint/2010/main" val="357285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04997" y="1122217"/>
            <a:ext cx="4734008" cy="495929"/>
          </a:xfrm>
          <a:prstGeom prst="roundRect">
            <a:avLst/>
          </a:prstGeom>
          <a:noFill/>
          <a:ln w="15875" cap="rnd">
            <a:solidFill>
              <a:srgbClr val="A6A608"/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50765" y="1114091"/>
            <a:ext cx="4090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>
                <a:solidFill>
                  <a:prstClr val="black"/>
                </a:solidFill>
              </a:rPr>
              <a:t>Ускоренная национализация всех отраслей промышленности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50762" y="1883908"/>
            <a:ext cx="4090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К 1 января 1919 года было национализировано 3668 предприятий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60540" y="2659229"/>
            <a:ext cx="4822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К 20 ноября 1920 года были национализированы все частные промышленные предприятия, даже мелкие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04997" y="1895549"/>
            <a:ext cx="4734008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5" name="Скругленная соединительная линия 4"/>
          <p:cNvCxnSpPr>
            <a:cxnSpLocks/>
            <a:stCxn id="11" idx="1"/>
            <a:endCxn id="14" idx="1"/>
          </p:cNvCxnSpPr>
          <p:nvPr/>
        </p:nvCxnSpPr>
        <p:spPr>
          <a:xfrm rot="10800000">
            <a:off x="2160540" y="2920839"/>
            <a:ext cx="44456" cy="769340"/>
          </a:xfrm>
          <a:prstGeom prst="curvedConnector3">
            <a:avLst>
              <a:gd name="adj1" fmla="val 614216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Скругленная соединительная линия 5"/>
          <p:cNvCxnSpPr>
            <a:cxnSpLocks/>
            <a:stCxn id="14" idx="1"/>
            <a:endCxn id="4" idx="1"/>
          </p:cNvCxnSpPr>
          <p:nvPr/>
        </p:nvCxnSpPr>
        <p:spPr>
          <a:xfrm rot="10800000" flipH="1">
            <a:off x="2160539" y="2143515"/>
            <a:ext cx="44457" cy="777325"/>
          </a:xfrm>
          <a:prstGeom prst="curvedConnector3">
            <a:avLst>
              <a:gd name="adj1" fmla="val -514205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Скругленная соединительная линия 6"/>
          <p:cNvCxnSpPr>
            <a:cxnSpLocks/>
            <a:stCxn id="3" idx="1"/>
            <a:endCxn id="4" idx="1"/>
          </p:cNvCxnSpPr>
          <p:nvPr/>
        </p:nvCxnSpPr>
        <p:spPr>
          <a:xfrm rot="10800000" flipV="1">
            <a:off x="2204997" y="1370182"/>
            <a:ext cx="12700" cy="773332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Скругленная соединительная линия 7"/>
          <p:cNvCxnSpPr>
            <a:cxnSpLocks/>
            <a:stCxn id="11" idx="1"/>
            <a:endCxn id="12" idx="1"/>
          </p:cNvCxnSpPr>
          <p:nvPr/>
        </p:nvCxnSpPr>
        <p:spPr>
          <a:xfrm rot="10800000" flipV="1">
            <a:off x="2204996" y="3690179"/>
            <a:ext cx="12700" cy="773332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04996" y="2668882"/>
            <a:ext cx="4734009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04996" y="3442214"/>
            <a:ext cx="4734009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04996" y="4215546"/>
            <a:ext cx="4734009" cy="495929"/>
          </a:xfrm>
          <a:prstGeom prst="roundRect">
            <a:avLst/>
          </a:prstGeom>
          <a:noFill/>
          <a:ln w="15875" cap="rnd">
            <a:solidFill>
              <a:srgbClr val="A6A608"/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52542" y="3429030"/>
            <a:ext cx="3689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Вся промышленность стала подчиняться нуждам фронта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52542" y="4199272"/>
            <a:ext cx="3886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>
                <a:solidFill>
                  <a:prstClr val="black"/>
                </a:solidFill>
              </a:rPr>
              <a:t>Предприятия, не связанные с этим, закрывались</a:t>
            </a:r>
          </a:p>
        </p:txBody>
      </p:sp>
      <p:cxnSp>
        <p:nvCxnSpPr>
          <p:cNvPr id="25" name="Скругленная соединительная линия 24"/>
          <p:cNvCxnSpPr>
            <a:cxnSpLocks/>
            <a:stCxn id="11" idx="3"/>
            <a:endCxn id="14" idx="3"/>
          </p:cNvCxnSpPr>
          <p:nvPr/>
        </p:nvCxnSpPr>
        <p:spPr>
          <a:xfrm flipV="1">
            <a:off x="6939005" y="2920839"/>
            <a:ext cx="44455" cy="769340"/>
          </a:xfrm>
          <a:prstGeom prst="curvedConnector3">
            <a:avLst>
              <a:gd name="adj1" fmla="val 614228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cxnSpLocks/>
            <a:stCxn id="14" idx="3"/>
            <a:endCxn id="4" idx="3"/>
          </p:cNvCxnSpPr>
          <p:nvPr/>
        </p:nvCxnSpPr>
        <p:spPr>
          <a:xfrm flipH="1" flipV="1">
            <a:off x="6939005" y="2143514"/>
            <a:ext cx="44455" cy="777325"/>
          </a:xfrm>
          <a:prstGeom prst="curvedConnector3">
            <a:avLst>
              <a:gd name="adj1" fmla="val -514228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кругленная соединительная линия 26"/>
          <p:cNvCxnSpPr>
            <a:cxnSpLocks/>
            <a:stCxn id="3" idx="3"/>
            <a:endCxn id="4" idx="3"/>
          </p:cNvCxnSpPr>
          <p:nvPr/>
        </p:nvCxnSpPr>
        <p:spPr>
          <a:xfrm>
            <a:off x="6939005" y="1370182"/>
            <a:ext cx="12700" cy="773332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Скругленная соединительная линия 27"/>
          <p:cNvCxnSpPr>
            <a:cxnSpLocks/>
            <a:stCxn id="11" idx="3"/>
            <a:endCxn id="12" idx="3"/>
          </p:cNvCxnSpPr>
          <p:nvPr/>
        </p:nvCxnSpPr>
        <p:spPr>
          <a:xfrm>
            <a:off x="6939005" y="3690179"/>
            <a:ext cx="12700" cy="773332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0EDBB32-703D-4B1C-A0E5-AA5E3BBB30EC}"/>
              </a:ext>
            </a:extLst>
          </p:cNvPr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Экономическая политика большевиков</a:t>
            </a:r>
          </a:p>
        </p:txBody>
      </p:sp>
    </p:spTree>
    <p:extLst>
      <p:ext uri="{BB962C8B-B14F-4D97-AF65-F5344CB8AC3E}">
        <p14:creationId xmlns:p14="http://schemas.microsoft.com/office/powerpoint/2010/main" val="110946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4" grpId="0" animBg="1"/>
      <p:bldP spid="10" grpId="0" animBg="1"/>
      <p:bldP spid="11" grpId="0" animBg="1"/>
      <p:bldP spid="12" grpId="0" animBg="1"/>
      <p:bldP spid="15" grpId="0"/>
      <p:bldP spid="1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ÐÐ°ÑÑÐ¸Ð½ÐºÐ¸ Ð¿Ð¾ Ð·Ð°Ð¿ÑÐ¾ÑÑ david riazanov">
            <a:extLst>
              <a:ext uri="{FF2B5EF4-FFF2-40B4-BE49-F238E27FC236}">
                <a16:creationId xmlns:a16="http://schemas.microsoft.com/office/drawing/2014/main" id="{FB750DE0-3E0D-460F-961F-C5934D8DB6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B02B8440-C6A5-471A-ACC6-92745A3F5E54}"/>
              </a:ext>
            </a:extLst>
          </p:cNvPr>
          <p:cNvSpPr/>
          <p:nvPr/>
        </p:nvSpPr>
        <p:spPr>
          <a:xfrm>
            <a:off x="6985225" y="390752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1204D0C-91CB-4062-8F49-076E5563C5AE}"/>
              </a:ext>
            </a:extLst>
          </p:cNvPr>
          <p:cNvSpPr/>
          <p:nvPr/>
        </p:nvSpPr>
        <p:spPr>
          <a:xfrm>
            <a:off x="6985225" y="875253"/>
            <a:ext cx="1800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2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75F0FA0-2A35-43F3-B349-910F8598D298}"/>
              </a:ext>
            </a:extLst>
          </p:cNvPr>
          <p:cNvSpPr/>
          <p:nvPr/>
        </p:nvSpPr>
        <p:spPr>
          <a:xfrm>
            <a:off x="6985225" y="1059919"/>
            <a:ext cx="180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Делегаты VIII съезда РКП(б)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B391E7-C338-4658-B6C9-422AE16EC8C5}"/>
              </a:ext>
            </a:extLst>
          </p:cNvPr>
          <p:cNvSpPr txBox="1"/>
          <p:nvPr/>
        </p:nvSpPr>
        <p:spPr>
          <a:xfrm>
            <a:off x="0" y="3972860"/>
            <a:ext cx="2752164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С 1918 года РСДРП(б) стала называться РКП(б).</a:t>
            </a:r>
          </a:p>
        </p:txBody>
      </p:sp>
    </p:spTree>
    <p:extLst>
      <p:ext uri="{BB962C8B-B14F-4D97-AF65-F5344CB8AC3E}">
        <p14:creationId xmlns:p14="http://schemas.microsoft.com/office/powerpoint/2010/main" val="342768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ÐÐ°ÑÑÐ¸Ð½ÐºÐ¸ Ð¿Ð¾ Ð·Ð°Ð¿ÑÐ¾ÑÑ vintage clothing">
            <a:extLst>
              <a:ext uri="{FF2B5EF4-FFF2-40B4-BE49-F238E27FC236}">
                <a16:creationId xmlns:a16="http://schemas.microsoft.com/office/drawing/2014/main" id="{BEFB30B5-7677-4867-B534-4BC6E9F780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29852" y="1153734"/>
            <a:ext cx="2821820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Программа партии 1919 года напрямую связывала «военно-коммунистические меры»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 теоретическими представлениями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 коммунизме. </a:t>
            </a:r>
          </a:p>
        </p:txBody>
      </p:sp>
    </p:spTree>
    <p:extLst>
      <p:ext uri="{BB962C8B-B14F-4D97-AF65-F5344CB8AC3E}">
        <p14:creationId xmlns:p14="http://schemas.microsoft.com/office/powerpoint/2010/main" val="35164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911057"/>
            <a:ext cx="4033837" cy="1321387"/>
            <a:chOff x="358776" y="1770218"/>
            <a:chExt cx="4033837" cy="1321387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770218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Программа РКП(б)</a:t>
              </a:r>
            </a:p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1919 года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45961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Определила задачи партии на переходный период от капитализма к социализму.</a:t>
              </a:r>
            </a:p>
          </p:txBody>
        </p:sp>
      </p:grpSp>
      <p:pic>
        <p:nvPicPr>
          <p:cNvPr id="51202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B463E962-3F35-4C16-B23E-AB4AC0E166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92613" y="977205"/>
            <a:ext cx="4751386" cy="318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37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6DF804A-ACF3-42BB-B572-94675CA751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0" t="17883" r="1528" b="10543"/>
          <a:stretch/>
        </p:blipFill>
        <p:spPr>
          <a:xfrm>
            <a:off x="-282833" y="0"/>
            <a:ext cx="10068441" cy="514349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19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817953"/>
            <a:ext cx="5159372" cy="15075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Российская коммунистическая партия должна была продолжать курс, направленный на общегосударственное распределение продуктов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уничтожение денег. </a:t>
            </a:r>
          </a:p>
        </p:txBody>
      </p:sp>
      <p:pic>
        <p:nvPicPr>
          <p:cNvPr id="52226" name="Picture 2" descr="ÐÐ°ÑÑÐ¸Ð½ÐºÐ¸ Ð¿Ð¾ Ð·Ð°Ð¿ÑÐ¾ÑÑ Ð¿ÑÐ¾Ð³ÑÐ°Ð¼Ð¼Ð° ÑÐºÐ¿ 1919 Ð³Ð¾Ð´Ð° Ð¾Ð±Ð»Ð¾Ð¶ÐºÐ° 8 ÑÑÐµÐ·Ð´">
            <a:extLst>
              <a:ext uri="{FF2B5EF4-FFF2-40B4-BE49-F238E27FC236}">
                <a16:creationId xmlns:a16="http://schemas.microsoft.com/office/drawing/2014/main" id="{E7909A3B-C904-4382-9A72-3FCBB837E9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2804" y="783874"/>
            <a:ext cx="2540421" cy="357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90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5676" y="1708264"/>
            <a:ext cx="687007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Итоги военного коммунизма </a:t>
            </a:r>
          </a:p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 РСФСР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774" y="3923178"/>
            <a:ext cx="352156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Упразднение товарно-денежных отношений.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54806" y="3923177"/>
            <a:ext cx="403041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Распределение государством продуктов и товаров широкого потребления.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4754806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pic>
        <p:nvPicPr>
          <p:cNvPr id="53250" name="Picture 2" descr="ÐÐ°ÑÑÐ¸Ð½ÐºÐ¸ Ð¿Ð¾ Ð·Ð°Ð¿ÑÐ¾ÑÑ Â«ÐÑÐ¾Ð´Ð¾ÑÑÑÐ´. ÐÐ²ÑÐ¾Ñ: ÐÐ°ÑÐµÐ´ÐºÐ¸Ð½ Ð.Â»">
            <a:extLst>
              <a:ext uri="{FF2B5EF4-FFF2-40B4-BE49-F238E27FC236}">
                <a16:creationId xmlns:a16="http://schemas.microsoft.com/office/drawing/2014/main" id="{227BF155-3A8A-4350-84C9-029AA6DEB0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52332" y="418172"/>
            <a:ext cx="2332893" cy="270769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96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/>
      <p:bldP spid="1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ÐÐ°ÑÑÐ¸Ð½ÐºÐ¸ Ð¿Ð¾ Ð·Ð°Ð¿ÑÐ¾ÑÑ Ð±Ð¾Ð»ÑÑÐµÐ²Ð¸ÐºÐ¸ 1919 Ð³Ð¾Ð´">
            <a:extLst>
              <a:ext uri="{FF2B5EF4-FFF2-40B4-BE49-F238E27FC236}">
                <a16:creationId xmlns:a16="http://schemas.microsoft.com/office/drawing/2014/main" id="{78BDB607-4FBA-4A04-BCBE-39FCB92D7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 bwMode="auto">
          <a:xfrm>
            <a:off x="0" y="10"/>
            <a:ext cx="914400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7B391E7-C338-4658-B6C9-422AE16EC8C5}"/>
              </a:ext>
            </a:extLst>
          </p:cNvPr>
          <p:cNvSpPr txBox="1"/>
          <p:nvPr/>
        </p:nvSpPr>
        <p:spPr>
          <a:xfrm>
            <a:off x="-1" y="3984583"/>
            <a:ext cx="4220310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Большевики отменили плату за жильё, транспорт, коммунальные и прочие услуги.</a:t>
            </a:r>
          </a:p>
        </p:txBody>
      </p:sp>
    </p:spTree>
    <p:extLst>
      <p:ext uri="{BB962C8B-B14F-4D97-AF65-F5344CB8AC3E}">
        <p14:creationId xmlns:p14="http://schemas.microsoft.com/office/powerpoint/2010/main" val="360805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55078" y="2489743"/>
            <a:ext cx="2867962" cy="79705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74607" y="1530634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5679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3595767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cxnSpLocks/>
            <a:stCxn id="29" idx="3"/>
            <a:endCxn id="17" idx="1"/>
          </p:cNvCxnSpPr>
          <p:nvPr/>
        </p:nvCxnSpPr>
        <p:spPr>
          <a:xfrm flipV="1">
            <a:off x="3923040" y="1850910"/>
            <a:ext cx="351567" cy="1037362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cxnSpLocks/>
            <a:stCxn id="29" idx="3"/>
            <a:endCxn id="19" idx="1"/>
          </p:cNvCxnSpPr>
          <p:nvPr/>
        </p:nvCxnSpPr>
        <p:spPr>
          <a:xfrm>
            <a:off x="3923040" y="2888272"/>
            <a:ext cx="358774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cxnSpLocks/>
            <a:stCxn id="29" idx="3"/>
            <a:endCxn id="21" idx="1"/>
          </p:cNvCxnSpPr>
          <p:nvPr/>
        </p:nvCxnSpPr>
        <p:spPr>
          <a:xfrm>
            <a:off x="3923040" y="2888272"/>
            <a:ext cx="358774" cy="102777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965121" y="2626661"/>
            <a:ext cx="30478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prstClr val="black"/>
                </a:solidFill>
              </a:rPr>
              <a:t>Рабочие находились на полном довольствии у государства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281812" y="1586123"/>
            <a:ext cx="34972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Им выдавались предметы первой необходимости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281812" y="2623485"/>
            <a:ext cx="34972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Им выдавались талоны на питание</a:t>
            </a:r>
          </a:p>
          <a:p>
            <a:pPr lvl="0" algn="ctr"/>
            <a:r>
              <a:rPr lang="ru-RU" sz="1400" dirty="0">
                <a:solidFill>
                  <a:prstClr val="black"/>
                </a:solidFill>
              </a:rPr>
              <a:t>в столовой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268745" y="3676724"/>
            <a:ext cx="34972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Вместо заработной планы они получали продуктовый паёк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C59F15-5599-4D87-809F-D417F01CA83C}"/>
              </a:ext>
            </a:extLst>
          </p:cNvPr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Экономическая политика большевиков</a:t>
            </a:r>
          </a:p>
        </p:txBody>
      </p:sp>
    </p:spTree>
    <p:extLst>
      <p:ext uri="{BB962C8B-B14F-4D97-AF65-F5344CB8AC3E}">
        <p14:creationId xmlns:p14="http://schemas.microsoft.com/office/powerpoint/2010/main" val="236023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7" grpId="0" animBg="1"/>
      <p:bldP spid="19" grpId="0" animBg="1"/>
      <p:bldP spid="21" grpId="0" animBg="1"/>
      <p:bldP spid="2" grpId="0"/>
      <p:bldP spid="25" grpId="0"/>
      <p:bldP spid="27" grpId="0"/>
      <p:bldP spid="30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5" y="2743439"/>
            <a:ext cx="28368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Необходимость в руководстве национализированной промышленностью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6527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Введение </a:t>
            </a:r>
            <a:r>
              <a:rPr lang="ru-RU" sz="1400" dirty="0" err="1">
                <a:solidFill>
                  <a:prstClr val="black"/>
                </a:solidFill>
              </a:rPr>
              <a:t>сверхцентрализованного</a:t>
            </a:r>
            <a:r>
              <a:rPr lang="ru-RU" sz="1400" dirty="0">
                <a:solidFill>
                  <a:prstClr val="black"/>
                </a:solidFill>
              </a:rPr>
              <a:t> управления производствами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Создание 1 декабря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1917 года Высшего совета народного хозяйства 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C8A7E3-0478-4DA4-B13F-0E781AD41C78}"/>
              </a:ext>
            </a:extLst>
          </p:cNvPr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Экономическая политика большевиков</a:t>
            </a:r>
          </a:p>
        </p:txBody>
      </p:sp>
    </p:spTree>
    <p:extLst>
      <p:ext uri="{BB962C8B-B14F-4D97-AF65-F5344CB8AC3E}">
        <p14:creationId xmlns:p14="http://schemas.microsoft.com/office/powerpoint/2010/main" val="221597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92097" y="1315679"/>
            <a:ext cx="634382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Был органом осуществления экономической диктатуры пролетариата.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5" y="132967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62039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2097" y="2613392"/>
            <a:ext cx="634382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Вырабатывал общие нормы регулирования экономической жизни страны.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91608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92097" y="3911105"/>
            <a:ext cx="625973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Согласовывал деятельность центральных 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и местных учреждений.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E6A01EF-8E96-4280-8328-8A387A455AC1}"/>
              </a:ext>
            </a:extLst>
          </p:cNvPr>
          <p:cNvSpPr txBox="1"/>
          <p:nvPr/>
        </p:nvSpPr>
        <p:spPr>
          <a:xfrm>
            <a:off x="358777" y="395078"/>
            <a:ext cx="73755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Высший совет народного хозяйства </a:t>
            </a:r>
          </a:p>
        </p:txBody>
      </p:sp>
      <p:pic>
        <p:nvPicPr>
          <p:cNvPr id="55298" name="Picture 2" descr="ÐÐ°ÑÑÐ¸Ð½ÐºÐ¸ Ð¿Ð¾ Ð·Ð°Ð¿ÑÐ¾ÑÑ ÐÑÑÑÐ¸Ð¹ ÑÐ¾Ð²ÐµÑ Ð½Ð°ÑÐ¾Ð´Ð½Ð¾Ð³Ð¾ ÑÐ¾Ð·ÑÐ¹ÑÑÐ²Ð°">
            <a:extLst>
              <a:ext uri="{FF2B5EF4-FFF2-40B4-BE49-F238E27FC236}">
                <a16:creationId xmlns:a16="http://schemas.microsoft.com/office/drawing/2014/main" id="{D1F1EEE0-7F4F-4933-A124-1300FF88E7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39624" y="1536856"/>
            <a:ext cx="1945601" cy="270707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08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A7F986D2-AB7E-4FE1-9C99-91DBB04645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63228" y="0"/>
            <a:ext cx="588077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31358" y="1499982"/>
            <a:ext cx="2821820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Ключевую роль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социальном преобразовании общества Ленин отводил электричеству. </a:t>
            </a:r>
          </a:p>
        </p:txBody>
      </p:sp>
    </p:spTree>
    <p:extLst>
      <p:ext uri="{BB962C8B-B14F-4D97-AF65-F5344CB8AC3E}">
        <p14:creationId xmlns:p14="http://schemas.microsoft.com/office/powerpoint/2010/main" val="223349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BF7DB5-E9B2-4B9D-A4FC-0ED74E278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35151" y="376239"/>
            <a:ext cx="6950074" cy="24270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4000"/>
              </a:lnSpc>
            </a:pPr>
            <a:r>
              <a:rPr lang="ru-RU" sz="2800" dirty="0">
                <a:solidFill>
                  <a:prstClr val="white"/>
                </a:solidFill>
                <a:latin typeface="Merriweather"/>
              </a:rPr>
              <a:t>«Коммунизм есть Советская власть</a:t>
            </a:r>
          </a:p>
          <a:p>
            <a:pPr defTabSz="685766">
              <a:lnSpc>
                <a:spcPct val="114000"/>
              </a:lnSpc>
            </a:pPr>
            <a:r>
              <a:rPr lang="ru-RU" sz="2800" dirty="0">
                <a:solidFill>
                  <a:prstClr val="white"/>
                </a:solidFill>
                <a:latin typeface="Merriweather"/>
              </a:rPr>
              <a:t>плюс электрификация всей</a:t>
            </a:r>
          </a:p>
          <a:p>
            <a:pPr defTabSz="685766">
              <a:lnSpc>
                <a:spcPct val="114000"/>
              </a:lnSpc>
            </a:pPr>
            <a:r>
              <a:rPr lang="ru-RU" sz="2800" dirty="0">
                <a:solidFill>
                  <a:prstClr val="white"/>
                </a:solidFill>
                <a:latin typeface="Merriweather"/>
              </a:rPr>
              <a:t>страны, ибо без электрификации</a:t>
            </a:r>
          </a:p>
          <a:p>
            <a:pPr defTabSz="685766">
              <a:lnSpc>
                <a:spcPct val="114000"/>
              </a:lnSpc>
            </a:pPr>
            <a:r>
              <a:rPr lang="ru-RU" sz="2800" dirty="0">
                <a:solidFill>
                  <a:prstClr val="white"/>
                </a:solidFill>
                <a:latin typeface="Merriweather"/>
              </a:rPr>
              <a:t>поднять промышленность</a:t>
            </a:r>
          </a:p>
          <a:p>
            <a:pPr defTabSz="685766">
              <a:lnSpc>
                <a:spcPct val="114000"/>
              </a:lnSpc>
            </a:pPr>
            <a:r>
              <a:rPr lang="ru-RU" sz="2800" dirty="0">
                <a:solidFill>
                  <a:prstClr val="white"/>
                </a:solidFill>
                <a:latin typeface="Merriweather"/>
              </a:rPr>
              <a:t>невозможно».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835151" y="3918393"/>
            <a:ext cx="3330800" cy="617744"/>
            <a:chOff x="358776" y="3438832"/>
            <a:chExt cx="3330800" cy="617743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58776" y="3438832"/>
              <a:ext cx="3330800" cy="31995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31">
                <a:lnSpc>
                  <a:spcPct val="125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Владимир Ленин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58776" y="3809713"/>
              <a:ext cx="2559047" cy="24686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31">
                <a:lnSpc>
                  <a:spcPct val="125000"/>
                </a:lnSpc>
              </a:pPr>
              <a:r>
                <a:rPr lang="ru-RU" sz="1400" dirty="0">
                  <a:solidFill>
                    <a:srgbClr val="FFDC5A"/>
                  </a:solidFill>
                </a:rPr>
                <a:t>1870–1924</a:t>
              </a:r>
            </a:p>
          </p:txBody>
        </p:sp>
      </p:grpSp>
      <p:pic>
        <p:nvPicPr>
          <p:cNvPr id="10" name="Picture 2" descr="ÐÐ°ÑÑÐ¸Ð½ÐºÐ¸ Ð¿Ð¾ Ð·Ð°Ð¿ÑÐ¾ÑÑ ÐÐµÐ½Ð¸Ð½">
            <a:extLst>
              <a:ext uri="{FF2B5EF4-FFF2-40B4-BE49-F238E27FC236}">
                <a16:creationId xmlns:a16="http://schemas.microsoft.com/office/drawing/2014/main" id="{5BD6F1BE-F0A2-4A82-9903-DC6682A2A5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3687264"/>
            <a:ext cx="1080000" cy="108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3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79969" y="3077213"/>
            <a:ext cx="3921553" cy="928033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79970" y="1547538"/>
            <a:ext cx="3921552" cy="928033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23708" y="3171899"/>
            <a:ext cx="40340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Ленин отдал распоряжение о начале строительства Шатурской электростанции, работающей на торфе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79966" y="1732991"/>
            <a:ext cx="3921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К началу 1918 года в России ощущалась нехватка нефтяного и угольного топлива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cxnSp>
        <p:nvCxnSpPr>
          <p:cNvPr id="10" name="Скругленная соединительная линия 25">
            <a:extLst>
              <a:ext uri="{FF2B5EF4-FFF2-40B4-BE49-F238E27FC236}">
                <a16:creationId xmlns:a16="http://schemas.microsoft.com/office/drawing/2014/main" id="{8799600B-307B-455B-8936-2761D4643A30}"/>
              </a:ext>
            </a:extLst>
          </p:cNvPr>
          <p:cNvCxnSpPr>
            <a:cxnSpLocks/>
            <a:stCxn id="4" idx="1"/>
            <a:endCxn id="6" idx="1"/>
          </p:cNvCxnSpPr>
          <p:nvPr/>
        </p:nvCxnSpPr>
        <p:spPr>
          <a:xfrm rot="10800000" flipH="1">
            <a:off x="2679968" y="2011556"/>
            <a:ext cx="1" cy="1529675"/>
          </a:xfrm>
          <a:prstGeom prst="curvedConnector3">
            <a:avLst>
              <a:gd name="adj1" fmla="val -228600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Скругленная соединительная линия 31">
            <a:extLst>
              <a:ext uri="{FF2B5EF4-FFF2-40B4-BE49-F238E27FC236}">
                <a16:creationId xmlns:a16="http://schemas.microsoft.com/office/drawing/2014/main" id="{02A7F955-98BC-4176-8877-B8502B90360F}"/>
              </a:ext>
            </a:extLst>
          </p:cNvPr>
          <p:cNvCxnSpPr>
            <a:cxnSpLocks/>
            <a:stCxn id="6" idx="3"/>
            <a:endCxn id="4" idx="3"/>
          </p:cNvCxnSpPr>
          <p:nvPr/>
        </p:nvCxnSpPr>
        <p:spPr>
          <a:xfrm>
            <a:off x="6601522" y="2011555"/>
            <a:ext cx="12700" cy="1529675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8DF1128-DA39-4BCA-B7C3-2479775A16B4}"/>
              </a:ext>
            </a:extLst>
          </p:cNvPr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Электрификация</a:t>
            </a:r>
          </a:p>
        </p:txBody>
      </p:sp>
    </p:spTree>
    <p:extLst>
      <p:ext uri="{BB962C8B-B14F-4D97-AF65-F5344CB8AC3E}">
        <p14:creationId xmlns:p14="http://schemas.microsoft.com/office/powerpoint/2010/main" val="154661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/>
      <p:bldP spid="8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9398" name="Picture 6" descr="ÐÐ°ÑÑÐ¸Ð½ÐºÐ¸ Ð¿Ð¾ Ð·Ð°Ð¿ÑÐ¾ÑÑ ÐÐ»ÐµÐ± ÐÐ°ÐºÑÐ¸Ð¼Ð¸Ð»Ð¸Ð°Ð½Ð¾Ð²Ð¸Ñ ÐÑÐ¶Ð¸Ð¶Ð°Ð½Ð¾Ð²ÑÐºÐ¸Ð¹">
            <a:extLst>
              <a:ext uri="{FF2B5EF4-FFF2-40B4-BE49-F238E27FC236}">
                <a16:creationId xmlns:a16="http://schemas.microsoft.com/office/drawing/2014/main" id="{E7092F2B-E997-4FB6-BACA-A57F0A0144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8297" y="745492"/>
            <a:ext cx="2917825" cy="365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665605"/>
            <a:ext cx="5159372" cy="18122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феврале 1920 года Ленин поручил создать Государственную комиссию электрификации России (ГОЭЛРО).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Её возглавил инженер-энергетик Глеб Максимилианович Кржижановский.</a:t>
            </a:r>
          </a:p>
        </p:txBody>
      </p:sp>
      <p:pic>
        <p:nvPicPr>
          <p:cNvPr id="59396" name="Picture 4" descr="ÐÐ°ÑÑÐ¸Ð½ÐºÐ¸ Ð¿Ð¾ Ð·Ð°Ð¿ÑÐ¾ÑÑ Ð¾Ð±ÑÐ°Ð·Ð¾Ð²Ð°Ð½Ð° Ð³Ð¾ÑÑÐ´Ð°ÑÑÑÐ²ÐµÐ½Ð½Ð°Ñ ÐºÐ¾Ð¼Ð¸ÑÑÐ¸Ñ Ð¿Ð¾ ÑÐ»ÐµÐºÑÑÐ¸ÑÐ¸ÐºÐ°ÑÐ¸Ð¸ ÑÐ¾ÑÑÐ¸Ð¸ Ð³Ð¾ÑÐ»ÑÐ¾">
            <a:extLst>
              <a:ext uri="{FF2B5EF4-FFF2-40B4-BE49-F238E27FC236}">
                <a16:creationId xmlns:a16="http://schemas.microsoft.com/office/drawing/2014/main" id="{1A7DEF4D-A843-411F-8A77-8EA9C1FEB7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8297" y="745492"/>
            <a:ext cx="2917825" cy="365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08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396155"/>
            <a:ext cx="335348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3289" y="1268580"/>
            <a:ext cx="5576452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Национализация промышленности. 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3288" y="113752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73288" y="212359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73288" y="414049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3288" y="2251321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Политика в деревне.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3288" y="4271991"/>
            <a:ext cx="5063875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План ГОЭЛРО. </a:t>
            </a:r>
          </a:p>
        </p:txBody>
      </p:sp>
      <p:sp>
        <p:nvSpPr>
          <p:cNvPr id="21" name="Овал 20"/>
          <p:cNvSpPr/>
          <p:nvPr/>
        </p:nvSpPr>
        <p:spPr>
          <a:xfrm>
            <a:off x="373288" y="313393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13288" y="3265434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Военный коммунизм. </a:t>
            </a:r>
          </a:p>
        </p:txBody>
      </p:sp>
    </p:spTree>
    <p:extLst>
      <p:ext uri="{BB962C8B-B14F-4D97-AF65-F5344CB8AC3E}">
        <p14:creationId xmlns:p14="http://schemas.microsoft.com/office/powerpoint/2010/main" val="307483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21" grpId="0" animBg="1"/>
      <p:bldP spid="2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BE9BC00-5844-4100-BFE8-DD7C2D9EB6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98" t="9458" r="2654" b="15975"/>
          <a:stretch/>
        </p:blipFill>
        <p:spPr>
          <a:xfrm flipH="1">
            <a:off x="0" y="0"/>
            <a:ext cx="9143999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40B4977-DE13-44F5-B030-B0E5E17EDA52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70A394A-0CFA-4E80-B3AA-80AA274893A5}"/>
              </a:ext>
            </a:extLst>
          </p:cNvPr>
          <p:cNvSpPr/>
          <p:nvPr/>
        </p:nvSpPr>
        <p:spPr>
          <a:xfrm>
            <a:off x="231358" y="1326858"/>
            <a:ext cx="2821820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Комиссия разработала план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 электрификации России и созданию новых предприятий и промышленных районов. </a:t>
            </a:r>
          </a:p>
        </p:txBody>
      </p:sp>
    </p:spTree>
    <p:extLst>
      <p:ext uri="{BB962C8B-B14F-4D97-AF65-F5344CB8AC3E}">
        <p14:creationId xmlns:p14="http://schemas.microsoft.com/office/powerpoint/2010/main" val="353854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69CAEC27-2D39-437A-A0C8-D499B8ED80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B02B8440-C6A5-471A-ACC6-92745A3F5E54}"/>
              </a:ext>
            </a:extLst>
          </p:cNvPr>
          <p:cNvSpPr/>
          <p:nvPr/>
        </p:nvSpPr>
        <p:spPr>
          <a:xfrm>
            <a:off x="6985225" y="38766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1204D0C-91CB-4062-8F49-076E5563C5AE}"/>
              </a:ext>
            </a:extLst>
          </p:cNvPr>
          <p:cNvSpPr/>
          <p:nvPr/>
        </p:nvSpPr>
        <p:spPr>
          <a:xfrm>
            <a:off x="6985225" y="860739"/>
            <a:ext cx="1800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2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75F0FA0-2A35-43F3-B349-910F8598D298}"/>
              </a:ext>
            </a:extLst>
          </p:cNvPr>
          <p:cNvSpPr/>
          <p:nvPr/>
        </p:nvSpPr>
        <p:spPr>
          <a:xfrm>
            <a:off x="6985225" y="1045405"/>
            <a:ext cx="180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В. И. Ленин </a:t>
            </a:r>
          </a:p>
          <a:p>
            <a:pPr algn="ctr"/>
            <a:r>
              <a:rPr lang="ru-RU" sz="1200" dirty="0"/>
              <a:t>у карты ГОЭЛРО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A652B3-311B-4C32-A943-24D96AD80AB8}"/>
              </a:ext>
            </a:extLst>
          </p:cNvPr>
          <p:cNvSpPr txBox="1"/>
          <p:nvPr/>
        </p:nvSpPr>
        <p:spPr>
          <a:xfrm>
            <a:off x="1" y="3759337"/>
            <a:ext cx="4309109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План ГОЭЛРО стал первым перспективным планом развития российской экономики, который был реализован после революции.</a:t>
            </a:r>
          </a:p>
        </p:txBody>
      </p:sp>
    </p:spTree>
    <p:extLst>
      <p:ext uri="{BB962C8B-B14F-4D97-AF65-F5344CB8AC3E}">
        <p14:creationId xmlns:p14="http://schemas.microsoft.com/office/powerpoint/2010/main" val="58221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4" y="425180"/>
            <a:ext cx="816111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Экономическая политика советской власти. Военный коммунизм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4" y="1558885"/>
            <a:ext cx="7886451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РСФСР были национализированы частные предприятия, банки, железнодорожный и водный транспорт.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56935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39874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2246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393507"/>
            <a:ext cx="6459968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Вводилась монополия государства на внешнюю торговлю.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5" y="3233364"/>
            <a:ext cx="668083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Земля в Советской России перешла в собственность республики и стала общенародным достоянием.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6BB78009-F9D7-48D3-8392-669544BCD99A}"/>
              </a:ext>
            </a:extLst>
          </p:cNvPr>
          <p:cNvSpPr/>
          <p:nvPr/>
        </p:nvSpPr>
        <p:spPr>
          <a:xfrm>
            <a:off x="358774" y="406798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59E873-F22F-4C87-AC8D-62DA478C4FD6}"/>
              </a:ext>
            </a:extLst>
          </p:cNvPr>
          <p:cNvSpPr txBox="1"/>
          <p:nvPr/>
        </p:nvSpPr>
        <p:spPr>
          <a:xfrm>
            <a:off x="898774" y="4076749"/>
            <a:ext cx="668083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государстве действовала продовольственная диктатура.</a:t>
            </a:r>
          </a:p>
        </p:txBody>
      </p:sp>
    </p:spTree>
    <p:extLst>
      <p:ext uri="{BB962C8B-B14F-4D97-AF65-F5344CB8AC3E}">
        <p14:creationId xmlns:p14="http://schemas.microsoft.com/office/powerpoint/2010/main" val="122324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20" grpId="0" animBg="1"/>
      <p:bldP spid="21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4" y="425180"/>
            <a:ext cx="816111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Экономическая политика советской власти. Военный коммунизм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423856"/>
            <a:ext cx="6328290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Была объявлена всеобщая трудовая повинность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и трудовая мобилизация населения в возрасте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от 16 до 50 лет. 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56935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7568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6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94777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749802"/>
            <a:ext cx="6459968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Создавались государственные органы для управления экономикой на основе планирования.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5" y="3802277"/>
            <a:ext cx="7418960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Первым перспективным планом развития российской экономики, который был реализован после революции, стал план ГОЭЛРО.</a:t>
            </a:r>
          </a:p>
        </p:txBody>
      </p:sp>
    </p:spTree>
    <p:extLst>
      <p:ext uri="{BB962C8B-B14F-4D97-AF65-F5344CB8AC3E}">
        <p14:creationId xmlns:p14="http://schemas.microsoft.com/office/powerpoint/2010/main" val="345830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ÐÐ°ÑÑÐ¸Ð½ÐºÐ¸ Ð¿Ð¾ Ð·Ð°Ð¿ÑÐ¾ÑÑ Ð±Ð¾Ð»ÑÑÐµÐ²Ð¸ÐºÐ¸">
            <a:extLst>
              <a:ext uri="{FF2B5EF4-FFF2-40B4-BE49-F238E27FC236}">
                <a16:creationId xmlns:a16="http://schemas.microsoft.com/office/drawing/2014/main" id="{183FB1D7-8F2F-475D-8B95-DE4970D6E2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8775" y="1499982"/>
            <a:ext cx="2573338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октябре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1917 года власть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Российском государстве перешла в руки большевиков. </a:t>
            </a:r>
          </a:p>
        </p:txBody>
      </p:sp>
    </p:spTree>
    <p:extLst>
      <p:ext uri="{BB962C8B-B14F-4D97-AF65-F5344CB8AC3E}">
        <p14:creationId xmlns:p14="http://schemas.microsoft.com/office/powerpoint/2010/main" val="381541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817954"/>
            <a:ext cx="5159372" cy="15075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Программа партии большевиков изначально предполагала захват власти.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Экономические проблемы в ней были рассмотрены лишь в общих чертах. </a:t>
            </a:r>
          </a:p>
        </p:txBody>
      </p:sp>
      <p:pic>
        <p:nvPicPr>
          <p:cNvPr id="2052" name="Picture 4" descr="Bolhevism1.jpg">
            <a:extLst>
              <a:ext uri="{FF2B5EF4-FFF2-40B4-BE49-F238E27FC236}">
                <a16:creationId xmlns:a16="http://schemas.microsoft.com/office/drawing/2014/main" id="{4C385827-D8D3-404F-BD7F-BC8B72D937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654674"/>
            <a:ext cx="2908303" cy="383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12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1639</Words>
  <Application>Microsoft Office PowerPoint</Application>
  <PresentationFormat>Экран (16:9)</PresentationFormat>
  <Paragraphs>438</Paragraphs>
  <Slides>73</Slides>
  <Notes>73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73</vt:i4>
      </vt:variant>
    </vt:vector>
  </HeadingPairs>
  <TitlesOfParts>
    <vt:vector size="83" baseType="lpstr">
      <vt:lpstr>Roboto Slab</vt:lpstr>
      <vt:lpstr>Roboto</vt:lpstr>
      <vt:lpstr>Merriweather</vt:lpstr>
      <vt:lpstr>Calibri</vt:lpstr>
      <vt:lpstr>Arial</vt:lpstr>
      <vt:lpstr>1_Тема Office</vt:lpstr>
      <vt:lpstr>3_Тема Office</vt:lpstr>
      <vt:lpstr>5_Тема Office</vt:lpstr>
      <vt:lpstr>6_Тема Office</vt:lpstr>
      <vt:lpstr>7_Тема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2019-04-04T13:12:24Z</dcterms:created>
  <dcterms:modified xsi:type="dcterms:W3CDTF">2019-04-19T15:43:29Z</dcterms:modified>
</cp:coreProperties>
</file>