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67"/>
  </p:notesMasterIdLst>
  <p:sldIdLst>
    <p:sldId id="322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Merriweather" panose="00000500000000000000" pitchFamily="2" charset="-52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Roboto Slab" pitchFamily="2" charset="0"/>
      <p:regular r:id="rId80"/>
      <p:bold r:id="rId8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29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11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62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48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34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92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2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5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9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7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23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9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06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70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21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36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05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30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02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7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68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23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64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44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851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02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577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44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5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71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09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20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98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98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3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66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67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93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38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5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94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94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306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82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435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01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220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602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259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3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5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578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21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253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197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70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8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9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3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2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38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1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96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25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8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8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95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11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4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3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±Ð¾Ð»ÑÑÐµÐ²Ð¸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343547"/>
            <a:ext cx="6245225" cy="4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Первые революционные преобразования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196814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72000" r="-5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946099"/>
            <a:ext cx="483781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Декрет о земле основывался на 242 крестьянских наказах </a:t>
            </a:r>
            <a:r>
              <a:rPr lang="en-US" sz="1400" dirty="0">
                <a:solidFill>
                  <a:prstClr val="white"/>
                </a:solidFill>
              </a:rPr>
              <a:t>I</a:t>
            </a:r>
            <a:r>
              <a:rPr lang="ru-RU" sz="1400" dirty="0">
                <a:solidFill>
                  <a:prstClr val="white"/>
                </a:solidFill>
              </a:rPr>
              <a:t> съезду Советов.</a:t>
            </a:r>
          </a:p>
        </p:txBody>
      </p:sp>
    </p:spTree>
    <p:extLst>
      <p:ext uri="{BB962C8B-B14F-4D97-AF65-F5344CB8AC3E}">
        <p14:creationId xmlns:p14="http://schemas.microsoft.com/office/powerpoint/2010/main" val="8127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Декрет о земле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3952" y="1134233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Отменить частную собственность на землю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Требования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крестьян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5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Установить уравнительное землепользование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49113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Запретить наёмный труд</a:t>
            </a:r>
          </a:p>
        </p:txBody>
      </p:sp>
    </p:spTree>
    <p:extLst>
      <p:ext uri="{BB962C8B-B14F-4D97-AF65-F5344CB8AC3E}">
        <p14:creationId xmlns:p14="http://schemas.microsoft.com/office/powerpoint/2010/main" val="3579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487531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Ленин осознавал, что без поддержки со стороны крестьян не получится сохранить власть.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воспользовался программой эсеров, чтобы крестьяне приняли сторону большевиков.</a:t>
            </a:r>
          </a:p>
        </p:txBody>
      </p:sp>
      <p:pic>
        <p:nvPicPr>
          <p:cNvPr id="5122" name="Picture 2" descr="ÐÐ°ÑÑÐ¸Ð½ÐºÐ¸ Ð¿Ð¾ Ð·Ð°Ð¿ÑÐ¾ÑÑ ÐºÑÐµÑÑÑÑÐ½Ðµ ÑÐ¾ÑÑÐ¸Ñ 20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83445"/>
            <a:ext cx="2908304" cy="33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946099"/>
            <a:ext cx="451883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 ноября 1917 года Ленин и Сталин подписали Декларацию прав народов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6734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Декларация прав народов России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Декларация прав народов России провозглашала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3682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Равенство всех народов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Право народов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самоопределение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006601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Отмена национальных привилегий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3942320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>
                <a:solidFill>
                  <a:prstClr val="black"/>
                </a:solidFill>
              </a:rPr>
              <a:t>Развитие </a:t>
            </a:r>
            <a:r>
              <a:rPr lang="ru-RU" sz="1400" dirty="0">
                <a:solidFill>
                  <a:prstClr val="black"/>
                </a:solidFill>
              </a:rPr>
              <a:t>национальных меньшинств</a:t>
            </a:r>
          </a:p>
        </p:txBody>
      </p:sp>
    </p:spTree>
    <p:extLst>
      <p:ext uri="{BB962C8B-B14F-4D97-AF65-F5344CB8AC3E}">
        <p14:creationId xmlns:p14="http://schemas.microsoft.com/office/powerpoint/2010/main" val="33835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504818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Ликвидировал сословное деление общества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08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 издан в ноябре 1917 года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537808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Вводил статус гражданина Российской Советской Республики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56968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Уравнивал мужчин и женщин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правах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Декрет об уничтожении сословий </a:t>
            </a:r>
          </a:p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 гражданских чинов</a:t>
            </a:r>
          </a:p>
        </p:txBody>
      </p:sp>
    </p:spTree>
    <p:extLst>
      <p:ext uri="{BB962C8B-B14F-4D97-AF65-F5344CB8AC3E}">
        <p14:creationId xmlns:p14="http://schemas.microsoft.com/office/powerpoint/2010/main" val="7368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504818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Устанавливал светский характер государственной власти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08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 издан 23 января 1918 года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537808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Провозглашал свободу совести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вероисповедания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56968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Лишал религиозные организации прав собственности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Декрет об отделении церкви </a:t>
            </a:r>
          </a:p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 государства и школы от церкви</a:t>
            </a:r>
          </a:p>
        </p:txBody>
      </p:sp>
    </p:spTree>
    <p:extLst>
      <p:ext uri="{BB962C8B-B14F-4D97-AF65-F5344CB8AC3E}">
        <p14:creationId xmlns:p14="http://schemas.microsoft.com/office/powerpoint/2010/main" val="20421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" r="-4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46099"/>
            <a:ext cx="388133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1 февраля 1918 года Россия перешла на григорианский календарь.</a:t>
            </a:r>
          </a:p>
        </p:txBody>
      </p:sp>
    </p:spTree>
    <p:extLst>
      <p:ext uri="{BB962C8B-B14F-4D97-AF65-F5344CB8AC3E}">
        <p14:creationId xmlns:p14="http://schemas.microsoft.com/office/powerpoint/2010/main" val="4030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" r="-4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ru/6/62/%D0%9E%D0%B1%D0%BB%D0%B8%D0%B3%D0%B0%D1%86%D0%B8%D1%8F034574%D0%9F%D0%B5%D1%82%D1%80%D0%BE%D0%B3%D1%80%D0%B0%D0%B4%D0%93%D0%BE%D1%80%D0%9A%D1%80%D0%B5%D0%B4%D0%9E-%D0%B2%D0%BE19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847" y="1"/>
            <a:ext cx="4590153" cy="51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https://upload.wikimedia.org/wikipedia/commons/6/67/SPetersburgCityBond1913_1000ru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4572000" cy="51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2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0854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не стали отменять выборы в Учредительное собрание.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итоги этих выборов большевикам не понравились.</a:t>
            </a:r>
          </a:p>
        </p:txBody>
      </p:sp>
      <p:pic>
        <p:nvPicPr>
          <p:cNvPr id="2050" name="Picture 2" descr="ÐÐ°ÑÑÐ¸Ð½ÐºÐ¸ Ð¿Ð¾ Ð·Ð°Ð¿ÑÐ¾ÑÑ Ð²ÑÐµÑÐ¾ÑÑÐ¸Ð¹ÑÐºÐ¾Ðµ ÑÑÑÐµÐ´Ð¸ÑÐµÐ»ÑÐ½Ð¾Ðµ ÑÐ¾Ð±Ñ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883445"/>
            <a:ext cx="2908304" cy="33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Всероссийское Учредительное собрание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03" y="1575881"/>
            <a:ext cx="5151168" cy="2647128"/>
          </a:xfrm>
          <a:prstGeom prst="rect">
            <a:avLst/>
          </a:prstGeom>
        </p:spPr>
      </p:pic>
      <p:sp>
        <p:nvSpPr>
          <p:cNvPr id="31" name="Прямоугольная выноска 30"/>
          <p:cNvSpPr/>
          <p:nvPr/>
        </p:nvSpPr>
        <p:spPr>
          <a:xfrm>
            <a:off x="6893788" y="1575881"/>
            <a:ext cx="1437294" cy="598053"/>
          </a:xfrm>
          <a:prstGeom prst="wedgeRectCallout">
            <a:avLst>
              <a:gd name="adj1" fmla="val -93818"/>
              <a:gd name="adj2" fmla="val 7812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Большевики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898863" y="1575881"/>
            <a:ext cx="1437294" cy="598053"/>
          </a:xfrm>
          <a:prstGeom prst="wedgeRectCallout">
            <a:avLst>
              <a:gd name="adj1" fmla="val 82828"/>
              <a:gd name="adj2" fmla="val 1122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Правые эсеры</a:t>
            </a:r>
          </a:p>
        </p:txBody>
      </p:sp>
    </p:spTree>
    <p:extLst>
      <p:ext uri="{BB962C8B-B14F-4D97-AF65-F5344CB8AC3E}">
        <p14:creationId xmlns:p14="http://schemas.microsoft.com/office/powerpoint/2010/main" val="15537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79"/>
            <a:ext cx="4154857" cy="1528048"/>
            <a:chOff x="358776" y="1577920"/>
            <a:chExt cx="4154857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Учредительное собрание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15485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28 ноября в Петрограде провели демонстрацию в поддержку Учредительного собрания. </a:t>
              </a:r>
            </a:p>
          </p:txBody>
        </p:sp>
      </p:grpSp>
      <p:pic>
        <p:nvPicPr>
          <p:cNvPr id="3074" name="Picture 2" descr="ÐÐµÐ¼Ð¾Ð½ÑÑÑÐ°Ð½ÑÑ ÑÑÐµÐ±ÑÑÑ Ð¿ÑÐ¸Ð·Ð½Ð°Ð½Ð¸Ñ Ð£ÑÑÐµÐ´Ð¸ÑÐµÐ»ÑÐ½ÑÐ¼ ÑÐ¾Ð±ÑÐ°Ð½Ð¸ÐµÐ¼ Ð¡Ð¾Ð²ÐµÑÑÐºÐ¾Ð³Ð¾ Ð¿ÑÐ°Ð²Ð¸ÑÐµÐ»ÑÑÑÐ²Ð°, Ð´ÐµÐºÐ°Ð±ÑÑ 1917, Ð³. ÐÐµÑÑÐ¾Ð³ÑÐ°Ð´. ÐÐ°Ð´Ð¿Ð¸ÑÑ Ð½Ð° ÑÑÐ°Ð½ÑÐ¿Ð°ÑÐ°Ð½ÑÐµ: Â«Ð¢ÑÐµÐ±ÑÐµÐ¼ Ð¾Ñ Ð£. Ð¡. Ð¿ÑÐ¸Ð·Ð½Ð°Ð½Ð¸Ñ ÑÐ¾Ð²ÐµÑÑÐºÐ¾Ð¹ Ð²Ð»Ð°ÑÑÐ¸ Ð¸ ÑÐ¾Ð²ÐµÑÑÐºÐ¾Ð³Ð¾ Ð¿ÑÐ°Ð²Ð¸ÑÐµÐ»ÑÑÑÐ²Ð°Â».Ð¡ÐµÐ¹ÑÐ°Ñ Ð¡Ð°Ð½ÐºÑ-ÐÐµÑÐµÑÐ±ÑÑÐ³.&amp;nbsp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642" y="842340"/>
            <a:ext cx="4416357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r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13713"/>
            <a:ext cx="26927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28 ноября 1917 года Ленин подписал Декрет «об аресте вождей гражданской войны против революции». </a:t>
            </a:r>
          </a:p>
        </p:txBody>
      </p:sp>
    </p:spTree>
    <p:extLst>
      <p:ext uri="{BB962C8B-B14F-4D97-AF65-F5344CB8AC3E}">
        <p14:creationId xmlns:p14="http://schemas.microsoft.com/office/powerpoint/2010/main" val="2078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Учредительное собрание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5 января 1918 года начало работать Учредительное собрание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Петрограде эсеры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меньшевики организовали демонстрацию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приказу властей демонстрация была расстреляна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46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5231"/>
            <a:ext cx="451883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Для охраны Учредительного собрания большевики приставили вооружённый отряд.</a:t>
            </a:r>
          </a:p>
        </p:txBody>
      </p:sp>
      <p:pic>
        <p:nvPicPr>
          <p:cNvPr id="4098" name="Picture 2" descr="Anatoli Jelezniak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11" y="405231"/>
            <a:ext cx="3070605" cy="41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9312" y="1209562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Свердлов зачитал Декларацию прав трудящегося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эксплуатируемого народа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Одобрение этой Декларации делало советскую власть законной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Большинство депутатов отказались утвердить Декларацию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Началась дискуссия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проектам эсеров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9787" y="276438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За большевиками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Учредительного собрания ушли левые эсеры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ночь с 5 на 6 января большевики объявили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своём уходе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Учредительное собрание</a:t>
            </a:r>
          </a:p>
        </p:txBody>
      </p:sp>
    </p:spTree>
    <p:extLst>
      <p:ext uri="{BB962C8B-B14F-4D97-AF65-F5344CB8AC3E}">
        <p14:creationId xmlns:p14="http://schemas.microsoft.com/office/powerpoint/2010/main" val="12104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7199"/>
            <a:ext cx="4154857" cy="1765036"/>
            <a:chOff x="358776" y="1577920"/>
            <a:chExt cx="415485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Учредительное собрание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15485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Обсуждение проектов затягивалось, в итоге Железняков вошёл в зал и произнёс слова: «Караул устал».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915" y="842340"/>
            <a:ext cx="4430374" cy="348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6985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следующий день, когда депутаты вернулись к Таврическому дворцу,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то обнаружили его запертым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под охраной.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этому времени ВЦИК принял Декрет о роспуске Учредительного собрания.</a:t>
            </a:r>
          </a:p>
        </p:txBody>
      </p:sp>
      <p:pic>
        <p:nvPicPr>
          <p:cNvPr id="5122" name="Picture 2" descr="Ð¢Ð°Ð²ÑÐ¸ÑÐµÑÐºÐ¸Ð¹ Ð´Ð²Ð¾ÑÐµÑ, 1900-Ðµ, Ð³. Ð¡Ð°Ð½ÐºÑ-ÐÐµÑÐµÑÐ±ÑÑÐ³. ÐÐµÑÐµÑÐ±ÑÑÐ³ÑÐºÐ°Ñ ÑÐµÐ·Ð¸Ð´ÐµÐ½ÑÐ¸Ñ ÐºÐ½ÑÐ·Ñ ÐÑÐ¸Ð³Ð¾ÑÐ¸Ñ ÐÐ¾ÑÐµÐ¼ÐºÐ¸Ð½Ð°-Ð¢Ð°Ð²ÑÐ¸ÑÐµÑÐºÐ¾Ð³Ð¾. ÐÐ¾Ð·Ð²ÐµÐ´ÐµÐ½ Ð² ÑÑÐ¸Ð»Ðµ ÐºÐ»Ð°ÑÑÐ¸ÑÐ¸Ð·Ð¼ Ð² Ð¿ÐµÑÐ¸Ð¾Ð´ Ñ 1783 Ð¿Ð¾ 1789 Ð³Ð¾Ð´ Ð¿Ð¾ Ð¿ÑÐ¾ÐµÐºÑÑ Ð°ÑÑÐ¸ÑÐµÐºÑÐ¾ÑÐ° ÐÐ²Ð°Ð½Ð° Ð¡ÑÐ°ÑÐ¾Ð²Ð°. Ð 1906â1910 Ð³Ð¾Ð´Ð°Ñ Ð¸Ð½ÑÐµÑÑÐµÑÑ Ð·Ð´Ð°Ð½Ð¸Ñ Ð¸Ð·Ð¼ÐµÐ½Ð¸Ð»Ð¸ Ð² ÑÐ²ÑÐ·Ð¸ Ñ ÑÐ°Ð·Ð¼ÐµÑÐµÐ½Ð¸ÐµÐ¼ Ð² Ð½ÑÐ¼ ÐÐ¾ÑÑÐ´Ð°ÑÑÑÐ²ÐµÐ½Ð½Ð¾Ð¹ Ð´ÑÐ¼Ñ.Ð¡ Ð½Ð°ÑÐ°Ð»Ð¾Ð¼ Ð¤ÐµÐ²ÑÐ°Ð»ÑÑÐºÐ¾Ð¹ ÑÐµÐ²Ð¾Ð»ÑÑÐ¸Ð¸ Ð² Ð¢Ð°Ð²ÑÐ¸ÑÐµÑÐºÐ¾Ð¼ Ð´Ð²Ð¾ÑÑÐµ ÑÐ°Ð·Ð¼ÐµÑÑÐ¸Ð»Ð¸ÑÑ ÐÑÐµÐ¼ÐµÐ½Ð½ÑÐ¹ ÐºÐ¾Ð¼Ð¸ÑÐµÑ ÐÐ¾ÑÑÐ´Ð°ÑÑÑÐ²ÐµÐ½Ð½Ð¾Ð¹ Ð´ÑÐ¼Ñ, Ð° Ð·Ð°ÑÐµÐ¼ Ð¸ ÐÑÐµÐ¼ÐµÐ½Ð½Ð¾Ðµ Ð¿ÑÐ°Ð²Ð¸ÑÐµÐ»ÑÑÑÐ²Ð¾ (Ð´Ð¾ Ð¸ÑÐ»Ñ 1917), Ð·Ð´ÐµÑÑ Ð¶Ðµ Ð²Ð¾Ð·Ð½Ð¸Ðº ÐÐµÑÑÐ¾Ð³ÑÐ°Ð´ÑÐºÐ¸Ð¹ ÑÐ¾Ð²ÐµÑ ÑÐ°Ð±Ð¾ÑÐ¸Ñ Ð´ÐµÐ¿ÑÑÐ°ÑÐ¾Ð². Ð Ð¢Ð°Ð²ÑÐ¸ÑÐµÑÐºÐ¾Ð¼ Ð´Ð²Ð¾ÑÑÐµ Ð¿ÑÐ¾ÑÐ¾Ð´Ð¸Ð» I ÐÑÐµÑÐ¾ÑÑÐ¸Ð¹ÑÐºÐ¸Ð¹ ÑÑÐµÐ·Ð´ Ð¡Ð¾Ð²ÐµÑÐ¾Ð² ÑÐ°Ð±Ð¾ÑÐ¸Ñ Ð¸ ÑÐ¾Ð»Ð´Ð°ÑÑÐºÐ¸Ñ Ð´ÐµÐ¿ÑÑÐ°ÑÐ¾Ð² 3â24 Ð¸ÑÐ½Ñ 1917 Ð³Ð¾Ð´Ð°. ÐÐ¾ Ð¿ÐµÑÐµÐµÐ·Ð´Ð° Ð² Ð°Ð²Ð³ÑÑÑÐµ 1917 Ð³Ð¾Ð´Ð° Ð² Ð¡Ð¼Ð¾Ð»ÑÐ½ÑÐ¹ Ð² Ð¢Ð°Ð²ÑÐ¸ÑÐµÑÐºÐ¾Ð¼ Ð´Ð²Ð¾ÑÑÐµ Ð·Ð°ÑÐµÐ´Ð°Ð» ÐÐ¦ÐÐ Ð¡Ð¾Ð²ÐµÑÐ¾Ð².5(18) ÑÐ½Ð²Ð°ÑÑ 1918 Ð³Ð¾Ð´Ð° Ð² Ð¢Ð°Ð²ÑÐ¸ÑÐµÑÐºÐ¾Ð¼ Ð´Ð²Ð¾ÑÑÐµ ÑÐ¾Ð±ÑÐ°Ð»Ð¾ÑÑ ÐÑÐµÑÐ¾ÑÑÐ¸Ð¹ÑÐºÐ¾Ðµ ÑÑÑÐµÐ´Ð¸ÑÐµÐ»ÑÐ½Ð¾Ðµ ÑÐ¾Ð±ÑÐ°Ð½Ð¸Ðµ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883445"/>
            <a:ext cx="2908306" cy="33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Революционная власть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Полномочия Учредительного собрания были переданы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III Всероссийскому съезду Советов рабочих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солдатских депутатов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нему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присоединились делегаты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III Всероссийского съезда Советов крестьянских депутатов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Вместе они одобрили Декларацию прав трудящегося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эксплуатируемого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народа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13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Декларация прав трудящегося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эксплуатируемого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652393"/>
            <a:ext cx="454859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была объявлена Российской Советской Федеративной Социалистической Республикой.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7978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15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708484"/>
            <a:ext cx="42081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ВЦИКу было поручено составить проект Конституции.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791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661763"/>
            <a:ext cx="44707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Советам на местах были переданы функции земских учреждений.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170" name="Picture 2" descr="ÐÐ°ÑÑÐ¸Ð½ÐºÐ¸ Ð¿Ð¾ Ð·Ð°Ð¿ÑÐ¾ÑÑ ÐÐµÐºÐ»Ð°ÑÐ°ÑÐ¸Ñ Ð¿ÑÐ°Ð² ÑÑÑÐ´ÑÑÐµÐ³Ð¾ÑÑ Ð¸ ÑÐºÑÐ¿Ð»ÑÐ°ÑÐ¸ÑÑÐµÐ¼Ð¾Ð³Ð¾ Ð½Ð°ÑÐ¾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6958" y="1334672"/>
            <a:ext cx="2102861" cy="31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Новому государству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необходима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новая армия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Ленин придерживался мнения, что регулярная армия – атрибут буржуазного общества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решил заменить её народным ополчением, которое бы собиралось в случае военных действий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331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1738" y="1486837"/>
            <a:ext cx="28610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участились случаи антибольшевистских восстаний,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которыми нужно было бороться. </a:t>
            </a:r>
          </a:p>
        </p:txBody>
      </p:sp>
    </p:spTree>
    <p:extLst>
      <p:ext uri="{BB962C8B-B14F-4D97-AF65-F5344CB8AC3E}">
        <p14:creationId xmlns:p14="http://schemas.microsoft.com/office/powerpoint/2010/main" val="3906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6000" r="-18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5827"/>
            <a:ext cx="464982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15 января 1918 года было провозглашено создание Рабоче-крестьянской Красной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12120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5827"/>
            <a:ext cx="369651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29 января 1918 года был образован Рабоче-крестьянский Красный Флот.</a:t>
            </a:r>
          </a:p>
        </p:txBody>
      </p:sp>
    </p:spTree>
    <p:extLst>
      <p:ext uri="{BB962C8B-B14F-4D97-AF65-F5344CB8AC3E}">
        <p14:creationId xmlns:p14="http://schemas.microsoft.com/office/powerpoint/2010/main" val="34580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 комплектовании Красной Армии применялся добровольческий принцип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101838"/>
            <a:ext cx="27411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привело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разобщённости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отсутствию централизованного управления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Ситуация отразилась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боеспособности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дисциплине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22882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Ленин решил вернуться к «буржуазным» принципам комплектования армии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</a:t>
            </a:r>
          </a:p>
        </p:txBody>
      </p:sp>
    </p:spTree>
    <p:extLst>
      <p:ext uri="{BB962C8B-B14F-4D97-AF65-F5344CB8AC3E}">
        <p14:creationId xmlns:p14="http://schemas.microsoft.com/office/powerpoint/2010/main" val="42562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6654" y="2314104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Вышел Декрет о всеобщей воинской повинности мужского населения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возрасте от 18 до 40 лет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 осени 1918 года в Красную Армию мобилизовали 300 тысяч человек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0454" y="2898879"/>
            <a:ext cx="340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 1920 году количество красноармейцев достигло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5,5 миллиона человек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</a:t>
            </a:r>
          </a:p>
        </p:txBody>
      </p:sp>
    </p:spTree>
    <p:extLst>
      <p:ext uri="{BB962C8B-B14F-4D97-AF65-F5344CB8AC3E}">
        <p14:creationId xmlns:p14="http://schemas.microsoft.com/office/powerpoint/2010/main" val="5024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2630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Командиров армии готовили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курсах ускоренной подготовки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 специальных школах.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высшие военные учебные заведения.</a:t>
            </a:r>
          </a:p>
        </p:txBody>
      </p:sp>
      <p:pic>
        <p:nvPicPr>
          <p:cNvPr id="8194" name="Picture 2" descr="ÐÐ°ÑÑÐ¸Ð½ÐºÐ¸ Ð¿Ð¾ Ð·Ð°Ð¿ÑÐ¾ÑÑ Ð ÐÐÐ° ÐºÐ¾Ð¼Ð°Ð½Ð´Ð¸ÑÑ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9" y="883444"/>
            <a:ext cx="2908308" cy="33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1918 года к службе стали привлекать специалистов, служивших в царской армии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1 января 1919 года больше 70 тысяч бывших царских офицеров вступили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Красную Армию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называли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военными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специалистами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027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r="-1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военспецами устанавливался контроль. В войсках и на флоте появились военные комиссары. </a:t>
            </a:r>
          </a:p>
        </p:txBody>
      </p:sp>
    </p:spTree>
    <p:extLst>
      <p:ext uri="{BB962C8B-B14F-4D97-AF65-F5344CB8AC3E}">
        <p14:creationId xmlns:p14="http://schemas.microsoft.com/office/powerpoint/2010/main" val="18629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Армия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Военные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комиссары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Осуществляли надзор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за командирами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4457" y="2070880"/>
            <a:ext cx="371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Занимались политическим воспитанием матросов и красноармейцев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006601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Участвовали в разработке планов боевых действий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54064" y="3942320"/>
            <a:ext cx="35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Могли принять на себя командование, отстранив командира от должности</a:t>
            </a:r>
          </a:p>
        </p:txBody>
      </p:sp>
    </p:spTree>
    <p:extLst>
      <p:ext uri="{BB962C8B-B14F-4D97-AF65-F5344CB8AC3E}">
        <p14:creationId xmlns:p14="http://schemas.microsoft.com/office/powerpoint/2010/main" val="42536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32640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9530" y="2012215"/>
            <a:ext cx="254700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9530" y="2947936"/>
            <a:ext cx="254700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5790755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5790755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54370" y="2314104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 главе каждого фронта был поставлен Революционный военный совет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6306" y="2070880"/>
            <a:ext cx="2213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Командующий фронтом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0308" y="3006595"/>
            <a:ext cx="224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 военных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комиссара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Структура управления армией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750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343" y="2421825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Высшее объединение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Красной Армии называлось фронтом</a:t>
            </a:r>
          </a:p>
        </p:txBody>
      </p:sp>
      <p:cxnSp>
        <p:nvCxnSpPr>
          <p:cNvPr id="22" name="Скругленная соединительная линия 21"/>
          <p:cNvCxnSpPr>
            <a:stCxn id="18" idx="3"/>
            <a:endCxn id="29" idx="1"/>
          </p:cNvCxnSpPr>
          <p:nvPr/>
        </p:nvCxnSpPr>
        <p:spPr>
          <a:xfrm>
            <a:off x="2873865" y="2800351"/>
            <a:ext cx="35877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9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  <p:bldP spid="18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1687"/>
            <a:ext cx="321985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Контроль над всеми военными учреждениями осуществлял Реввоенсовет Республики.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Лев Давидович Троцкий</a:t>
            </a:r>
          </a:p>
        </p:txBody>
      </p:sp>
    </p:spTree>
    <p:extLst>
      <p:ext uri="{BB962C8B-B14F-4D97-AF65-F5344CB8AC3E}">
        <p14:creationId xmlns:p14="http://schemas.microsoft.com/office/powerpoint/2010/main" val="29341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08544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Реввоенсовет наделялся чрезвычайными полномочиями.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представители могли расстрелять изменника без суда и следствия.</a:t>
            </a:r>
          </a:p>
        </p:txBody>
      </p:sp>
      <p:pic>
        <p:nvPicPr>
          <p:cNvPr id="11266" name="Picture 2" descr="ÐÐ°ÑÑÐ¸Ð½ÐºÐ¸ Ð¿Ð¾ Ð·Ð°Ð¿ÑÐ¾ÑÑ ÑÐµÐ²Ð²Ð¾ÐµÐ½ÑÐ¾Ð²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7" y="883444"/>
            <a:ext cx="2908310" cy="33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1687"/>
            <a:ext cx="449757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ноябре 1918 года был образован Совет Рабочей и Крестьянской Обороны, который обладал всей полнотой власти в государстве.</a:t>
            </a:r>
          </a:p>
        </p:txBody>
      </p:sp>
    </p:spTree>
    <p:extLst>
      <p:ext uri="{BB962C8B-B14F-4D97-AF65-F5344CB8AC3E}">
        <p14:creationId xmlns:p14="http://schemas.microsoft.com/office/powerpoint/2010/main" val="32725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Рост количества оппозиционных забастовок привёл к усилению чрезвычайных органов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209561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Была создана Всероссийская чрезвычайная комиссия по борьбе с контрреволюцией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саботажем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ВЧК возглавил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Феликс </a:t>
            </a:r>
            <a:r>
              <a:rPr lang="ru-RU" sz="1400" dirty="0" err="1">
                <a:solidFill>
                  <a:prstClr val="black"/>
                </a:solidFill>
              </a:rPr>
              <a:t>Эдмундович</a:t>
            </a:r>
            <a:r>
              <a:rPr lang="ru-RU" sz="1400" dirty="0">
                <a:solidFill>
                  <a:prstClr val="black"/>
                </a:solidFill>
              </a:rPr>
              <a:t> Дзержинский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Задачей чекистов было пресечение любых контрреволюционных действий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Чрезвычайные органы</a:t>
            </a:r>
          </a:p>
        </p:txBody>
      </p:sp>
    </p:spTree>
    <p:extLst>
      <p:ext uri="{BB962C8B-B14F-4D97-AF65-F5344CB8AC3E}">
        <p14:creationId xmlns:p14="http://schemas.microsoft.com/office/powerpoint/2010/main" val="10776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980609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сентября 1918 года чекисты получили право на расстрел «всех лиц, прикосновенных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белогвардейским организациям, заговорам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мятежам». </a:t>
            </a:r>
          </a:p>
        </p:txBody>
      </p:sp>
    </p:spTree>
    <p:extLst>
      <p:ext uri="{BB962C8B-B14F-4D97-AF65-F5344CB8AC3E}">
        <p14:creationId xmlns:p14="http://schemas.microsoft.com/office/powerpoint/2010/main" val="5600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Самым болезненным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 вопрос о продолжении войны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425005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Декрет о мире оправдывал ожидания людей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Большевики думали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первую очередь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революции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2764389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Хотели, чтобы социалистическую революцию поддержали европейские государства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Свои надежды большевики возлагали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основном на Германию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Возникла идея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 революционной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войне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720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Вопрос о мире</a:t>
            </a:r>
          </a:p>
        </p:txBody>
      </p:sp>
    </p:spTree>
    <p:extLst>
      <p:ext uri="{BB962C8B-B14F-4D97-AF65-F5344CB8AC3E}">
        <p14:creationId xmlns:p14="http://schemas.microsoft.com/office/powerpoint/2010/main" val="16626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7199"/>
            <a:ext cx="4154857" cy="1735549"/>
            <a:chOff x="358776" y="1577920"/>
            <a:chExt cx="4154857" cy="17355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Вопрос о мире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42892"/>
              <a:ext cx="415485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ноябре 1917 года Троцкий, занимавший пост народного комиссара по иностранным делам, обратился к правительствам воюющих государств с предложением о демократическом мире. </a:t>
              </a:r>
            </a:p>
          </p:txBody>
        </p:sp>
      </p:grpSp>
      <p:pic>
        <p:nvPicPr>
          <p:cNvPr id="12290" name="Picture 2" descr="ÐÐ°ÑÑÐ¸Ð½ÐºÐ¸ Ð¿Ð¾ Ð·Ð°Ð¿ÑÐ¾ÑÑ ÑÑÐ¾ÑÐºÐ¸Ð¹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916" y="842339"/>
            <a:ext cx="4426086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26436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Ленин отлично понимал,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 советское правительство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имеет сил, чтобы вести революционную войну.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приказал заключить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Германией сепаратный мир.</a:t>
            </a:r>
          </a:p>
        </p:txBody>
      </p:sp>
      <p:pic>
        <p:nvPicPr>
          <p:cNvPr id="1026" name="Picture 2" descr="ÐÐ°ÑÑÐ¸Ð½ÐºÐ¸ Ð¿Ð¾ Ð·Ð°Ð¿ÑÐ¾ÑÑ Ð»ÐµÐ½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5" y="883444"/>
            <a:ext cx="2908312" cy="33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419912"/>
            <a:ext cx="5416138" cy="2297381"/>
            <a:chOff x="358776" y="1723282"/>
            <a:chExt cx="5416138" cy="229738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726982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Сепаратный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мир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3073288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мир, заключённый одним из участников воюющей коалиции без согласия других союзников.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293779"/>
            <a:ext cx="3305176" cy="254864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Васнецов.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Богатыри.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1898</a:t>
            </a:r>
          </a:p>
        </p:txBody>
      </p:sp>
    </p:spTree>
    <p:extLst>
      <p:ext uri="{BB962C8B-B14F-4D97-AF65-F5344CB8AC3E}">
        <p14:creationId xmlns:p14="http://schemas.microsoft.com/office/powerpoint/2010/main" val="12515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2754" y="29489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Иванович Бухарин</a:t>
            </a:r>
          </a:p>
        </p:txBody>
      </p:sp>
    </p:spTree>
    <p:extLst>
      <p:ext uri="{BB962C8B-B14F-4D97-AF65-F5344CB8AC3E}">
        <p14:creationId xmlns:p14="http://schemas.microsoft.com/office/powerpoint/2010/main" val="35153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Вопрос о мире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Бухарин призывал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началу революционной войны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опасался,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европейские государства объединятся против большевиков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Мир с Германией Бухарин рассматривал как отказ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 мировой революции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43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Троцкий считал,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Германия уже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способна на крупные наступательные операции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Большевикам нет необходимости вести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Германией переговоры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Троцкий допускал сепаратный мир только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случае немецкого наступления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бы показало всем,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что мир стал вынужденной мерой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Вопрос о мире</a:t>
            </a:r>
          </a:p>
        </p:txBody>
      </p:sp>
    </p:spTree>
    <p:extLst>
      <p:ext uri="{BB962C8B-B14F-4D97-AF65-F5344CB8AC3E}">
        <p14:creationId xmlns:p14="http://schemas.microsoft.com/office/powerpoint/2010/main" val="33188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980609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20 ноября 1917 года переговоры начались в Брест-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Литовске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где находилась Ставка германского командования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Восточном фронте. </a:t>
            </a:r>
          </a:p>
        </p:txBody>
      </p:sp>
    </p:spTree>
    <p:extLst>
      <p:ext uri="{BB962C8B-B14F-4D97-AF65-F5344CB8AC3E}">
        <p14:creationId xmlns:p14="http://schemas.microsoft.com/office/powerpoint/2010/main" val="31773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2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00584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Между Россией и Германией было заключено перемирие.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Русская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германская делегации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 столом переговоров</a:t>
            </a:r>
          </a:p>
        </p:txBody>
      </p:sp>
    </p:spTree>
    <p:extLst>
      <p:ext uri="{BB962C8B-B14F-4D97-AF65-F5344CB8AC3E}">
        <p14:creationId xmlns:p14="http://schemas.microsoft.com/office/powerpoint/2010/main" val="21697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декабре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1917 года переговоры продолжились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987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Троцкий, возглавлявший советскую делегацию, старался их затянуть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Германия потребовала отторгнуть от России Польшу, Литву, Беларусь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часть Латвии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Троцкий остановил процесс переговоров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Германией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23 февраля 1918 года советскому правительству был выдвинут ультиматум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1998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Ответом стало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наступление германских войск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720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Переговоры в Брест-</a:t>
            </a:r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Литовске</a:t>
            </a:r>
            <a:endParaRPr lang="ru-RU" sz="2800" dirty="0">
              <a:solidFill>
                <a:srgbClr val="A6A60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2754" y="29489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Советская делегация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Брест-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Литовске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325" y="1504818"/>
            <a:ext cx="336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 России отторгались Польша, часть Беларуси, Латвии и Закавказья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2" y="2430086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3 марта 1918 года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 заключён Брестский мир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537808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Россия обязывалась вывести из Финляндии и Украины свои войска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56968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Россия признавала независимость Украинской народной республики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Брестский мир</a:t>
            </a:r>
          </a:p>
        </p:txBody>
      </p:sp>
    </p:spTree>
    <p:extLst>
      <p:ext uri="{BB962C8B-B14F-4D97-AF65-F5344CB8AC3E}">
        <p14:creationId xmlns:p14="http://schemas.microsoft.com/office/powerpoint/2010/main" val="39404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39495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июле 1918 года начал работу </a:t>
            </a:r>
          </a:p>
          <a:p>
            <a:pPr defTabSz="685783"/>
            <a:r>
              <a:rPr lang="en-US" sz="1400" dirty="0">
                <a:solidFill>
                  <a:prstClr val="white"/>
                </a:solidFill>
              </a:rPr>
              <a:t>V</a:t>
            </a:r>
            <a:r>
              <a:rPr lang="ru-RU" sz="1400" dirty="0">
                <a:solidFill>
                  <a:prstClr val="white"/>
                </a:solidFill>
              </a:rPr>
              <a:t> Всероссийский съезд Советов.</a:t>
            </a:r>
          </a:p>
        </p:txBody>
      </p:sp>
    </p:spTree>
    <p:extLst>
      <p:ext uri="{BB962C8B-B14F-4D97-AF65-F5344CB8AC3E}">
        <p14:creationId xmlns:p14="http://schemas.microsoft.com/office/powerpoint/2010/main" val="18717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Конституция РСФСР (10 июля 1918 года)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039547"/>
            <a:ext cx="43540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Законодательно подтверждала диктатуру пролетариата в форме советской власти.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26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095638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Закрепляла федеративное устройство государства и его название.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66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048917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Высшим органом власти был признан Всероссийский съезд Советов.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4030049"/>
            <a:ext cx="4713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Исполнительной властью наделялся Совет Народных Комиссаров. </a:t>
            </a:r>
          </a:p>
        </p:txBody>
      </p:sp>
      <p:pic>
        <p:nvPicPr>
          <p:cNvPr id="2050" name="Picture 2" descr="ÐÐ°ÑÑÐ¸Ð½ÐºÐ¸ Ð¿Ð¾ Ð·Ð°Ð¿ÑÐ¾ÑÑ ÐºÐ¾Ð½ÑÑÐ¸ÑÑÑÐ¸Ñ ÑÑÑÑÑ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3652" y="1206485"/>
            <a:ext cx="2062265" cy="32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158714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Первые декреты советской власти.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5232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Учредительное собрание.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2741969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Организация власти Советов и армии.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Брестский мир.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31822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Конституция 1918 года.</a:t>
            </a:r>
          </a:p>
        </p:txBody>
      </p:sp>
    </p:spTree>
    <p:extLst>
      <p:ext uri="{BB962C8B-B14F-4D97-AF65-F5344CB8AC3E}">
        <p14:creationId xmlns:p14="http://schemas.microsoft.com/office/powerpoint/2010/main" val="30465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51101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44615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766429"/>
            <a:ext cx="358775" cy="10339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0309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8325" y="1612539"/>
            <a:ext cx="33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Трудиться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2" y="2430086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Основные права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обязанности граждан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192" y="2645529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Охранять завоевания революции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569682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Защищать социалистическое Отечество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Конституция РСФСР </a:t>
            </a:r>
          </a:p>
        </p:txBody>
      </p:sp>
    </p:spTree>
    <p:extLst>
      <p:ext uri="{BB962C8B-B14F-4D97-AF65-F5344CB8AC3E}">
        <p14:creationId xmlns:p14="http://schemas.microsoft.com/office/powerpoint/2010/main" val="32377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26436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Избирательных прав лишались те,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кто использовал наёмный труд или жил на нетрудовые доходы.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Участвовать в выборах запрещалось бывшим служащим царской полиции и священникам.</a:t>
            </a:r>
          </a:p>
        </p:txBody>
      </p:sp>
      <p:pic>
        <p:nvPicPr>
          <p:cNvPr id="3074" name="Picture 2" descr="ÐÐ°ÑÑÐ¸Ð½ÐºÐ¸ Ð¿Ð¾ Ð·Ð°Ð¿ÑÐ¾ÑÑ Ð²ÑÐ±Ð¾ÑÑ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3" y="883443"/>
            <a:ext cx="2908314" cy="33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Coat of arms of the Russian Soviet Federative Socialist Republic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91" y="379267"/>
            <a:ext cx="3725309" cy="41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Первые революционные преобразования большевиков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6211"/>
            <a:ext cx="61931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Первые декреты советской власти были направлены на ломку старых традиций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установление новых.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5 января 1918 года начало работу Учредительное собрание.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2277"/>
            <a:ext cx="570404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декабре 1917 года была создана Всероссийская чрезвычайная комиссия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борьбе с контрреволюцией и саботажем.</a:t>
            </a:r>
          </a:p>
        </p:txBody>
      </p:sp>
    </p:spTree>
    <p:extLst>
      <p:ext uri="{BB962C8B-B14F-4D97-AF65-F5344CB8AC3E}">
        <p14:creationId xmlns:p14="http://schemas.microsoft.com/office/powerpoint/2010/main" val="27639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Первые революционные преобразования большевиков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15 января 1918 года было провозглашено создание Рабоче-крестьянской Красной Армии.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3 марта 1918 года был заключён Брестский сепаратный мир.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10 июля 1918 года была принята Конституция РСФСР.</a:t>
            </a:r>
          </a:p>
        </p:txBody>
      </p:sp>
    </p:spTree>
    <p:extLst>
      <p:ext uri="{BB962C8B-B14F-4D97-AF65-F5344CB8AC3E}">
        <p14:creationId xmlns:p14="http://schemas.microsoft.com/office/powerpoint/2010/main" val="35696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r="-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507562"/>
            <a:ext cx="2692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1917 года прошёл </a:t>
            </a: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съезд Советов рабочих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солдатских депутатов. </a:t>
            </a:r>
          </a:p>
        </p:txBody>
      </p:sp>
    </p:spTree>
    <p:extLst>
      <p:ext uri="{BB962C8B-B14F-4D97-AF65-F5344CB8AC3E}">
        <p14:creationId xmlns:p14="http://schemas.microsoft.com/office/powerpoint/2010/main" val="20449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79"/>
            <a:ext cx="4033837" cy="1528048"/>
            <a:chOff x="358776" y="1577920"/>
            <a:chExt cx="4033837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Второй съезд Советов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Владимир Ленин предложил утвердить Декреты о мире и земле. </a:t>
              </a:r>
            </a:p>
          </p:txBody>
        </p:sp>
      </p:grpSp>
      <p:pic>
        <p:nvPicPr>
          <p:cNvPr id="2050" name="Picture 2" descr="ÐÐ°ÑÑÐ¸Ð½ÐºÐ¸ Ð¿Ð¾ Ð·Ð°Ð¿ÑÐ¾ÑÑ Ð»ÐµÐ½Ð¸Ð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91" y="842341"/>
            <a:ext cx="4384672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646461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Декрет о мире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2449" y="2073943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Провозглашал выход России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из Первой мировой войны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Предлагал мир без аннексий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контрибуций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II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съезд Советов рабочих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 солдатских депутатов</a:t>
            </a:r>
          </a:p>
        </p:txBody>
      </p:sp>
    </p:spTree>
    <p:extLst>
      <p:ext uri="{BB962C8B-B14F-4D97-AF65-F5344CB8AC3E}">
        <p14:creationId xmlns:p14="http://schemas.microsoft.com/office/powerpoint/2010/main" val="5552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Экран (16:9)</PresentationFormat>
  <Paragraphs>363</Paragraphs>
  <Slides>64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Calibri</vt:lpstr>
      <vt:lpstr>Arial</vt:lpstr>
      <vt:lpstr>Roboto Slab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2019-04-23T08:02:11Z</dcterms:created>
  <dcterms:modified xsi:type="dcterms:W3CDTF">2019-04-23T08:02:21Z</dcterms:modified>
</cp:coreProperties>
</file>