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28" r:id="rId2"/>
    <p:sldMasterId id="2147483840" r:id="rId3"/>
  </p:sldMasterIdLst>
  <p:notesMasterIdLst>
    <p:notesMasterId r:id="rId75"/>
  </p:notesMasterIdLst>
  <p:sldIdLst>
    <p:sldId id="257" r:id="rId4"/>
    <p:sldId id="348" r:id="rId5"/>
    <p:sldId id="350" r:id="rId6"/>
    <p:sldId id="351" r:id="rId7"/>
    <p:sldId id="293" r:id="rId8"/>
    <p:sldId id="352" r:id="rId9"/>
    <p:sldId id="353" r:id="rId10"/>
    <p:sldId id="355" r:id="rId11"/>
    <p:sldId id="356" r:id="rId12"/>
    <p:sldId id="357" r:id="rId13"/>
    <p:sldId id="360" r:id="rId14"/>
    <p:sldId id="361" r:id="rId15"/>
    <p:sldId id="362" r:id="rId16"/>
    <p:sldId id="363" r:id="rId17"/>
    <p:sldId id="364" r:id="rId18"/>
    <p:sldId id="365" r:id="rId19"/>
    <p:sldId id="359" r:id="rId20"/>
    <p:sldId id="358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6" r:id="rId31"/>
    <p:sldId id="375" r:id="rId32"/>
    <p:sldId id="377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6" r:id="rId45"/>
    <p:sldId id="395" r:id="rId46"/>
    <p:sldId id="397" r:id="rId47"/>
    <p:sldId id="398" r:id="rId48"/>
    <p:sldId id="399" r:id="rId49"/>
    <p:sldId id="400" r:id="rId50"/>
    <p:sldId id="402" r:id="rId51"/>
    <p:sldId id="401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378" r:id="rId70"/>
    <p:sldId id="380" r:id="rId71"/>
    <p:sldId id="382" r:id="rId72"/>
    <p:sldId id="381" r:id="rId73"/>
    <p:sldId id="354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Roboto Slab" pitchFamily="2" charset="0"/>
      <p:regular r:id="rId88"/>
      <p:bold r:id="rId8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50" y="102"/>
      </p:cViewPr>
      <p:guideLst>
        <p:guide orient="horz" pos="259"/>
        <p:guide pos="226"/>
        <p:guide pos="5534"/>
        <p:guide orient="horz" pos="3003"/>
        <p:guide pos="2767"/>
        <p:guide pos="2993"/>
        <p:guide pos="1859"/>
        <p:guide pos="2069"/>
        <p:guide pos="3690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7.fntdata"/><Relationship Id="rId90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5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1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81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38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35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1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59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80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51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80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47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3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66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15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38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691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9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53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1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03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6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00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87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2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53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9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12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65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10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914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46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5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62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06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36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85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8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7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43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4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893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490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546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971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50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064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676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05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276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60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080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873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614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251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4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31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41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735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87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985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635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4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0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7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gif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lobodnyvyber.sk/wp-content/uploads/2017/11/%C3%9Atok-na-Zimn%C3%BD-pal%C3%A1c-7-novembra-1917.jpg">
            <a:extLst>
              <a:ext uri="{FF2B5EF4-FFF2-40B4-BE49-F238E27FC236}">
                <a16:creationId xmlns:a16="http://schemas.microsoft.com/office/drawing/2014/main" id="{BCD2ED3D-C9ED-4A2F-BD43-C0C748550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4613" y="370077"/>
            <a:ext cx="5037714" cy="46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Великая российская революция. Октябрь 1917 года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ovrhistory.ru/images/events/57b5dd904f0edeea4624a5e7/thumb/1479826391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9599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313713"/>
            <a:ext cx="280452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3 марта обер-прокурором Святейшего синода во Временном правительстве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назначен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В. Н. Львов.</a:t>
            </a:r>
          </a:p>
        </p:txBody>
      </p:sp>
    </p:spTree>
    <p:extLst>
      <p:ext uri="{BB962C8B-B14F-4D97-AF65-F5344CB8AC3E}">
        <p14:creationId xmlns:p14="http://schemas.microsoft.com/office/powerpoint/2010/main" val="1653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2730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Стороны договорились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 невмешательстве власти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церковные дела. </a:t>
            </a:r>
          </a:p>
        </p:txBody>
      </p:sp>
      <p:pic>
        <p:nvPicPr>
          <p:cNvPr id="10" name="Picture 2" descr="ÐÐ°ÑÑÐ¸Ð½ÐºÐ¸ Ð¿Ð¾ Ð·Ð°Ð¿ÑÐ¾ÑÑ ÑÐµÑÐºÐ¾Ð²Ñ Ð² 1917 Ð³Ð¾Ð´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8935"/>
            <a:ext cx="2925764" cy="33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01198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РПЦ и Временное правительство</a:t>
            </a:r>
          </a:p>
        </p:txBody>
      </p:sp>
      <p:pic>
        <p:nvPicPr>
          <p:cNvPr id="9" name="Picture 2" descr="ÐÐ°ÑÑÐ¸Ð½ÐºÐ¸ Ð¿Ð¾ Ð·Ð°Ð¿ÑÐ¾ÑÑ ÑÐµÑÐºÐ¾Ð²Ñ Ð² 1917 Ð³Ð¾Ð´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7" y="1010086"/>
            <a:ext cx="4392613" cy="31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7" y="2487506"/>
            <a:ext cx="4033837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Священнослужителям во время службы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было поручено возносить моление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«о </a:t>
            </a:r>
            <a:r>
              <a:rPr lang="ru-RU" sz="1400" dirty="0" err="1">
                <a:solidFill>
                  <a:prstClr val="white"/>
                </a:solidFill>
              </a:rPr>
              <a:t>богохранимой</a:t>
            </a:r>
            <a:r>
              <a:rPr lang="ru-RU" sz="1400" dirty="0">
                <a:solidFill>
                  <a:prstClr val="white"/>
                </a:solidFill>
              </a:rPr>
              <a:t> державе Российской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благоверном Временном правительстве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её», вместо прежнего поминовения царствовавшего дома. </a:t>
            </a:r>
          </a:p>
        </p:txBody>
      </p:sp>
    </p:spTree>
    <p:extLst>
      <p:ext uri="{BB962C8B-B14F-4D97-AF65-F5344CB8AC3E}">
        <p14:creationId xmlns:p14="http://schemas.microsoft.com/office/powerpoint/2010/main" val="6489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75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2730" y="1538452"/>
            <a:ext cx="542237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9 марта 1917 года Святейший синод обратился к верующим с посланием.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Оно начиналось словами: «Свершилась воля Божия. Россия вступила на путь новой государственной жизни».</a:t>
            </a:r>
          </a:p>
        </p:txBody>
      </p:sp>
      <p:pic>
        <p:nvPicPr>
          <p:cNvPr id="7" name="Picture 2" descr="Ð¦ÐµÑÐºÐ¾Ð²Ñ Ð² 1917-Ð¼ Ð³Ð¾Ð´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8935"/>
            <a:ext cx="2925763" cy="335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5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831178" cy="24560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«Каждому гражданину Российского государства обеспечивается свобода совести. Посему пользование гражданскими и политическими правами не зависит от принадлежности </a:t>
            </a:r>
          </a:p>
          <a:p>
            <a:pPr defTabSz="685766">
              <a:lnSpc>
                <a:spcPct val="114000"/>
              </a:lnSpc>
            </a:pPr>
            <a:r>
              <a:rPr lang="ru-RU" sz="2000" dirty="0">
                <a:solidFill>
                  <a:prstClr val="white"/>
                </a:solidFill>
                <a:latin typeface="Merriweather"/>
              </a:rPr>
              <a:t>к вероисповеданию, и никто не может быть преследуем и ограничиваем в каких бы </a:t>
            </a:r>
            <a:br>
              <a:rPr lang="ru-RU" sz="2000" dirty="0">
                <a:solidFill>
                  <a:prstClr val="white"/>
                </a:solidFill>
                <a:latin typeface="Merriweather"/>
              </a:rPr>
            </a:br>
            <a:r>
              <a:rPr lang="ru-RU" sz="2000" dirty="0">
                <a:solidFill>
                  <a:prstClr val="white"/>
                </a:solidFill>
                <a:latin typeface="Merriweather"/>
              </a:rPr>
              <a:t>то ни было правах за убеждения в делах веры».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6449040" cy="617744"/>
            <a:chOff x="358776" y="3438832"/>
            <a:chExt cx="644904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6449040" cy="34624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Постановление «О свободе совести»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14 июля 1917 года</a:t>
              </a:r>
            </a:p>
          </p:txBody>
        </p:sp>
      </p:grpSp>
      <p:pic>
        <p:nvPicPr>
          <p:cNvPr id="11" name="Picture 2" descr="https://upload.wikimedia.org/wikipedia/commons/d/dc/1917-VremennoePravitelstvo-Se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0" y="3687262"/>
            <a:ext cx="1103361" cy="11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РПЦ и Временное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правительство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5923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должности обер-прокурора Синода.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887" y="3923177"/>
            <a:ext cx="26582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Министерства исповеданий.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215887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242" name="Picture 2" descr="ÐÐ°ÑÑÐ¸Ð½ÐºÐ¸ Ð¿Ð¾ Ð·Ð°Ð¿ÑÐ¾ÑÑ ÐÐ¸Ð½Ð¸ÑÑÐµÑÑÑÐ²Ð° Ð¸ÑÐ¿Ð¾Ð²ÐµÐ´Ð°Ð½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838" y="1017900"/>
            <a:ext cx="2353456" cy="27731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РПЦ и Временное правительство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Решение вопроса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 зависимости Церкви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от властей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Февральская революция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11432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Упразднение монархии </a:t>
            </a:r>
          </a:p>
        </p:txBody>
      </p:sp>
    </p:spTree>
    <p:extLst>
      <p:ext uri="{BB962C8B-B14F-4D97-AF65-F5344CB8AC3E}">
        <p14:creationId xmlns:p14="http://schemas.microsoft.com/office/powerpoint/2010/main" val="25653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4/47/Highest_authority_of_Russian_Orthodox_Church_in_19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9629" y="967392"/>
            <a:ext cx="1069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Заседание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Поместного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собора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3972860"/>
            <a:ext cx="506331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При поддержке Временного правительства в августе 1917 года в Москве начал работу Поместный собор. </a:t>
            </a:r>
          </a:p>
        </p:txBody>
      </p:sp>
    </p:spTree>
    <p:extLst>
      <p:ext uri="{BB962C8B-B14F-4D97-AF65-F5344CB8AC3E}">
        <p14:creationId xmlns:p14="http://schemas.microsoft.com/office/powerpoint/2010/main" val="18219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3314" y="1817954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ноябре 1917 года было оглашено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имя патриарха. Им стал митрополит Московский и Коломенский Тихон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Русской православной церкви было восстановлено патриаршество.</a:t>
            </a:r>
          </a:p>
        </p:txBody>
      </p:sp>
      <p:pic>
        <p:nvPicPr>
          <p:cNvPr id="10" name="Picture 2" descr="ÐÐ°ÑÑÐ¸Ð°ÑÑ Ð¢Ð¸ÑÐ¾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5089"/>
            <a:ext cx="2930824" cy="33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3467" y="1122217"/>
            <a:ext cx="40902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Желание Керенского сплотить поддерживавшие правительство силы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3467" y="1895549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>
            <a:off x="2550766" y="2920839"/>
            <a:ext cx="12701" cy="769340"/>
          </a:xfrm>
          <a:prstGeom prst="curvedConnector3">
            <a:avLst>
              <a:gd name="adj1" fmla="val 18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 flipH="1">
            <a:off x="2550765" y="2143515"/>
            <a:ext cx="12702" cy="777325"/>
          </a:xfrm>
          <a:prstGeom prst="curvedConnector3">
            <a:avLst>
              <a:gd name="adj1" fmla="val -179971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563467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56346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3467" y="2668882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3466" y="3442214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3466" y="4215546"/>
            <a:ext cx="4090211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0762" y="1883908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Заявление о созыве в Москве Государственного совещания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0765" y="2659229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Приглашение представителей армии, ведущих организаций, депутатов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2542" y="3429030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Бойкотирование совещания большевиками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542" y="4199272"/>
            <a:ext cx="388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Организация забастовки 12 августа, парализовавшей всю Москву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Россия летом 1917 года 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H="1" flipV="1">
            <a:off x="6640975" y="2920839"/>
            <a:ext cx="12702" cy="769340"/>
          </a:xfrm>
          <a:prstGeom prst="curvedConnector3">
            <a:avLst>
              <a:gd name="adj1" fmla="val -179971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6640975" y="2143514"/>
            <a:ext cx="12703" cy="777325"/>
          </a:xfrm>
          <a:prstGeom prst="curvedConnector3">
            <a:avLst>
              <a:gd name="adj1" fmla="val 189957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653676" y="1370182"/>
            <a:ext cx="2" cy="773332"/>
          </a:xfrm>
          <a:prstGeom prst="curvedConnector3">
            <a:avLst>
              <a:gd name="adj1" fmla="val 1143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653677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">
            <a:extLst>
              <a:ext uri="{FF2B5EF4-FFF2-40B4-BE49-F238E27FC236}">
                <a16:creationId xmlns:a16="http://schemas.microsoft.com/office/drawing/2014/main" id="{ADA289ED-CB6A-4EB9-881B-EBD963660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6943" y="0"/>
            <a:ext cx="75270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75" y="1151524"/>
            <a:ext cx="257333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Летом-осенью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1917 года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агитационном арсенале большевиков снова появился лозунг «Вся власть Советам!». </a:t>
            </a:r>
          </a:p>
        </p:txBody>
      </p:sp>
    </p:spTree>
    <p:extLst>
      <p:ext uri="{BB962C8B-B14F-4D97-AF65-F5344CB8AC3E}">
        <p14:creationId xmlns:p14="http://schemas.microsoft.com/office/powerpoint/2010/main" val="25682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3/36/%D0%93%D0%B5%D0%BD%D0%B5%D1%80%D0%B0%D0%BB-%D0%BB%D0%B5%D0%B9%D1%82%D0%B5%D0%BD%D0%B0%D0%BD%D1%82_%D0%9B.%D0%93._%D0%9A%D0%BE%D1%80%D0%BD%D0%B8%D0%BB%D0%BE%D0%B2_%D0%B2_%D0%B4%D0%BE%D0%BB%D0%B6%D0%BD%D0%BE%D1%81%D1%82%D0%B8_%D0%B3%D0%BB%D0%B0%D0%B2%D0%BD%D0%BE%D0%BA%D0%BE%D0%BC%D0%B0%D0%BD%D0%B4%D1%83%D1%8E%D1%89%D0%B5%D0%B3%D0%BE_%D0%B2%D0%BE%D0%B9%D1%81%D0%BA%D0%B0%D0%BC%D0%B8_%D0%9F%D0%B5%D1%82%D1%80%D0%BE%D0%B3%D1%80%D0%B0%D0%B4%D1%81%D0%BA%D0%BE%D0%B3%D0%BE_%D0%B2%D0%BE%D0%B5%D0%BD%D0%BD%D0%BE%D0%B3%D0%BE_%D0%BE%D0%BA%D1%80%D1%83%D0%B3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1163" y="-1"/>
            <a:ext cx="619283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153733"/>
            <a:ext cx="280452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Делегаты говорили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 необходимости покончить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беспорядками.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Овациями была встречена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речь генерала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Л. Г. Корнилова.</a:t>
            </a:r>
          </a:p>
        </p:txBody>
      </p:sp>
    </p:spTree>
    <p:extLst>
      <p:ext uri="{BB962C8B-B14F-4D97-AF65-F5344CB8AC3E}">
        <p14:creationId xmlns:p14="http://schemas.microsoft.com/office/powerpoint/2010/main" val="24857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7613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23 августа в Ставку к Корнилову прибыл управляющий Военным министерством Б. В. Савинков.</a:t>
            </a:r>
          </a:p>
        </p:txBody>
      </p:sp>
      <p:pic>
        <p:nvPicPr>
          <p:cNvPr id="7" name="Picture 2" descr="Boris Viktorovich Savink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736" y="895088"/>
            <a:ext cx="2882902" cy="33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766" y="1317283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Заявление Савинкова </a:t>
            </a:r>
            <a:br>
              <a:rPr lang="ru-RU" sz="1400" dirty="0"/>
            </a:br>
            <a:r>
              <a:rPr lang="ru-RU" sz="1400" dirty="0"/>
              <a:t>о том, что Временное правительство готово бороться с провокациями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0930" y="1317284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Решение отправить </a:t>
            </a:r>
            <a:br>
              <a:rPr lang="ru-RU" sz="1400" b="1" dirty="0"/>
            </a:br>
            <a:r>
              <a:rPr lang="ru-RU" sz="1400" b="1" dirty="0"/>
              <a:t>к Петрограду 3-й конный корпус генерала Крымова </a:t>
            </a:r>
            <a:br>
              <a:rPr lang="ru-RU" sz="1400" b="1" dirty="0"/>
            </a:br>
            <a:r>
              <a:rPr lang="ru-RU" sz="1400" b="1" dirty="0"/>
              <a:t>и другие части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0928" y="2872110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Опасения Керенского </a:t>
            </a:r>
            <a:br>
              <a:rPr lang="ru-RU" sz="1400" dirty="0"/>
            </a:br>
            <a:r>
              <a:rPr lang="ru-RU" sz="1400" dirty="0"/>
              <a:t>о том, что военные хотят сместить его с поста диктатора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9766" y="287211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Объявление Корнилова изменником и смещение </a:t>
            </a:r>
            <a:br>
              <a:rPr lang="ru-RU" sz="1400" b="1" dirty="0"/>
            </a:br>
            <a:r>
              <a:rPr lang="ru-RU" sz="1400" b="1" dirty="0"/>
              <a:t>с поста Верховного главнокомандующего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2792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2792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9658" y="2465056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Выступление Корнилова</a:t>
            </a:r>
          </a:p>
        </p:txBody>
      </p:sp>
    </p:spTree>
    <p:extLst>
      <p:ext uri="{BB962C8B-B14F-4D97-AF65-F5344CB8AC3E}">
        <p14:creationId xmlns:p14="http://schemas.microsoft.com/office/powerpoint/2010/main" val="4108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Выступление Корнилова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Войска Крымова продолжили движение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Петроград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044" y="2743438"/>
            <a:ext cx="2854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Помощь в подавлении выступления правительству предложили Советы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ВЦИК Советов создал Комитет народной борьбы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 контрреволюцией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28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  <p:bldP spid="9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9594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борьбу с Корниловым было привлечено до 40 тысяч человек. </a:t>
            </a:r>
          </a:p>
        </p:txBody>
      </p:sp>
      <p:pic>
        <p:nvPicPr>
          <p:cNvPr id="10" name="Picture 2" descr="https://upload.wikimedia.org/wikipedia/ru/5/5b/%D0%A0%D0%B5%D0%B2%D0%B2%D0%BE%D0%B9%D1%81%D0%BA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81005"/>
            <a:ext cx="2992358" cy="33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Выступление Корнилова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237233"/>
            <a:ext cx="4022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Вооружались рабочие дружины и отряды Красной гвардии.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510374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войска Крымова были посланы агитаторы.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665078"/>
            <a:ext cx="529831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Противники Корнилова разобрали железнодорожное полотно вблизи столицы.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4338" name="Picture 2" descr="https://upload.wikimedia.org/wikipedia/ru/4/41/%D0%91%D1%80%D0%B0%D1%82-%D0%B5%D0%94%D0%B8%D0%BA%D0%BE%D0%B9_%D1%81_%D1%80%D0%B5%D0%B2_%D0%BA%D0%BE%D0%BD%D0%90%D0%B2%D0%B3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50"/>
          <a:stretch/>
        </p:blipFill>
        <p:spPr bwMode="auto">
          <a:xfrm>
            <a:off x="6192838" y="1237233"/>
            <a:ext cx="2513500" cy="298184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40686"/>
            <a:ext cx="4033839" cy="1682909"/>
            <a:chOff x="358774" y="2042494"/>
            <a:chExt cx="4033839" cy="16829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42494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Выступление Корнилова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2880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30 августа войска Корнилова были остановлены. Крымов застрелился,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Корнилов был арестован.</a:t>
              </a:r>
            </a:p>
          </p:txBody>
        </p:sp>
      </p:grp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5012" y="1010086"/>
            <a:ext cx="4408988" cy="31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3/30/Kerensky_war_minister.jpeg/800px-Kerensky_war_minister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007" y="1153733"/>
            <a:ext cx="280452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сентября 1917 года Керенский объявил о создании Директории («Совета пяти») для руководства страной в период кризиса.</a:t>
            </a:r>
          </a:p>
        </p:txBody>
      </p:sp>
    </p:spTree>
    <p:extLst>
      <p:ext uri="{BB962C8B-B14F-4D97-AF65-F5344CB8AC3E}">
        <p14:creationId xmlns:p14="http://schemas.microsoft.com/office/powerpoint/2010/main" val="11799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1962351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осени 1917 года перед лидерами меньшевиков и эсеров встал вопрос: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кем сотрудничать далее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кадетами или большевиками. </a:t>
            </a:r>
          </a:p>
        </p:txBody>
      </p:sp>
      <p:pic>
        <p:nvPicPr>
          <p:cNvPr id="7" name="Picture 2" descr="https://upload.wikimedia.org/wikipedia/commons/0/0d/Mensevik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416" y="866899"/>
            <a:ext cx="2976718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c/c8/%D0%9F%D1%80%D0%B5%D0%B7%D0%B8%D0%B4%D0%B8%D1%83%D0%BC_%D0%B2%D1%81%D0%B5%D1%80%D0%BE%D1%81%D1%81%D0%B8%D0%B9%D1%81%D0%BA%D0%BE%D0%B3%D0%BE_%D0%B4%D0%B5%D0%BC%D0%BE%D0%BA%D1%80%D0%B0%D1%82%D0%B8%D1%87%D0%B5%D1%81%D0%BA%D0%BE%D0%B3%D0%BE_%D1%81%D0%BE%D0%B2%D0%B5%D1%89%D0%B0%D0%BD%D0%B8%D1%8F.jpg/800px-%D0%9F%D1%80%D0%B5%D0%B7%D0%B8%D0%B4%D0%B8%D1%83%D0%BC_%D0%B2%D1%81%D0%B5%D1%80%D0%BE%D1%81%D1%81%D0%B8%D0%B9%D1%81%D0%BA%D0%BE%D0%B3%D0%BE_%D0%B4%D0%B5%D0%BC%D0%BE%D0%BA%D1%80%D0%B0%D1%82%D0%B8%D1%87%D0%B5%D1%81%D0%BA%D0%BE%D0%B3%D0%BE_%D1%81%D0%BE%D0%B2%D0%B5%D1%89%D0%B0%D0%BD%D0%B8%D1%8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4295" y="87505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Президиум всероссийского демократического совещания </a:t>
            </a:r>
          </a:p>
        </p:txBody>
      </p:sp>
    </p:spTree>
    <p:extLst>
      <p:ext uri="{BB962C8B-B14F-4D97-AF65-F5344CB8AC3E}">
        <p14:creationId xmlns:p14="http://schemas.microsoft.com/office/powerpoint/2010/main" val="4483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49555" y="1970302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Летом-осенью 1917 года лозунг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«Вся власть Советам!» приобрёл новый смысл, стал лозунгом вооружённого захвата власти. </a:t>
            </a:r>
          </a:p>
        </p:txBody>
      </p:sp>
      <p:pic>
        <p:nvPicPr>
          <p:cNvPr id="7" name="Picture 2" descr="https://upload.wikimedia.org/wikipedia/commons/5/54/Stormningen_av_vinterpalatset.jpg">
            <a:extLst>
              <a:ext uri="{FF2B5EF4-FFF2-40B4-BE49-F238E27FC236}">
                <a16:creationId xmlns:a16="http://schemas.microsoft.com/office/drawing/2014/main" id="{E03821C2-C68B-4E25-990C-82FCC1D29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5089"/>
            <a:ext cx="2925763" cy="33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Состав Демократического совещания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7674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532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эсера.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5034" y="3923177"/>
            <a:ext cx="23629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172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меньшевика.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520711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5263" y="3923178"/>
            <a:ext cx="3019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136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большевиков.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51526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235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3262" y="717616"/>
            <a:ext cx="1825687" cy="24879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1962351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долгих обсуждений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незначительным перевесом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голосов была одобрена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коалиция с кадетами. </a:t>
            </a:r>
          </a:p>
        </p:txBody>
      </p: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5631"/>
            <a:ext cx="2992358" cy="3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3621" y="1122217"/>
            <a:ext cx="4090209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3621" y="1895549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9" idx="3"/>
          </p:cNvCxnSpPr>
          <p:nvPr/>
        </p:nvCxnSpPr>
        <p:spPr>
          <a:xfrm rot="10800000">
            <a:off x="3184848" y="2903881"/>
            <a:ext cx="508772" cy="7862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9" idx="3"/>
            <a:endCxn id="4" idx="1"/>
          </p:cNvCxnSpPr>
          <p:nvPr/>
        </p:nvCxnSpPr>
        <p:spPr>
          <a:xfrm flipV="1">
            <a:off x="3184848" y="2143514"/>
            <a:ext cx="508773" cy="7603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19" idx="3"/>
          </p:cNvCxnSpPr>
          <p:nvPr/>
        </p:nvCxnSpPr>
        <p:spPr>
          <a:xfrm rot="10800000" flipV="1">
            <a:off x="3184849" y="1370182"/>
            <a:ext cx="508773" cy="15336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9" idx="3"/>
            <a:endCxn id="12" idx="1"/>
          </p:cNvCxnSpPr>
          <p:nvPr/>
        </p:nvCxnSpPr>
        <p:spPr>
          <a:xfrm>
            <a:off x="3184848" y="2903880"/>
            <a:ext cx="508772" cy="15596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54782" y="1214828"/>
            <a:ext cx="294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6 кадетов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3621" y="2668882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3620" y="3442214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3620" y="4215546"/>
            <a:ext cx="4090211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3619" y="1983334"/>
            <a:ext cx="409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1 эсер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0920" y="2749992"/>
            <a:ext cx="409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3 меньшевика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94104" y="3533712"/>
            <a:ext cx="368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 трудовика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2696" y="4309621"/>
            <a:ext cx="3886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1 независимый и 2 военных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1439425" y="411817"/>
            <a:ext cx="62651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Формирования правительства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D924A-C9E7-44F0-B816-015E889D09A8}"/>
              </a:ext>
            </a:extLst>
          </p:cNvPr>
          <p:cNvSpPr txBox="1"/>
          <p:nvPr/>
        </p:nvSpPr>
        <p:spPr>
          <a:xfrm>
            <a:off x="694944" y="2395031"/>
            <a:ext cx="2489904" cy="101769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590C-9DBE-4440-A146-53DD70BC065D}"/>
              </a:ext>
            </a:extLst>
          </p:cNvPr>
          <p:cNvSpPr txBox="1"/>
          <p:nvPr/>
        </p:nvSpPr>
        <p:spPr>
          <a:xfrm>
            <a:off x="789999" y="2641591"/>
            <a:ext cx="229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Третье коалиционное правительство </a:t>
            </a:r>
          </a:p>
        </p:txBody>
      </p:sp>
      <p:cxnSp>
        <p:nvCxnSpPr>
          <p:cNvPr id="21" name="Скругленная соединительная линия 25">
            <a:extLst>
              <a:ext uri="{FF2B5EF4-FFF2-40B4-BE49-F238E27FC236}">
                <a16:creationId xmlns:a16="http://schemas.microsoft.com/office/drawing/2014/main" id="{3227B7BC-3BE8-451F-A0B2-F22A1E8F819E}"/>
              </a:ext>
            </a:extLst>
          </p:cNvPr>
          <p:cNvCxnSpPr>
            <a:cxnSpLocks/>
            <a:stCxn id="19" idx="3"/>
            <a:endCxn id="14" idx="1"/>
          </p:cNvCxnSpPr>
          <p:nvPr/>
        </p:nvCxnSpPr>
        <p:spPr>
          <a:xfrm>
            <a:off x="3184848" y="2903880"/>
            <a:ext cx="496072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thumb/2/25/KerenskijEnDespacho.jpg/1024px-KerenskijEnDespach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3663" y="0"/>
            <a:ext cx="6720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659962"/>
            <a:ext cx="2934801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Министром-председателем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Верховным главнокомандующим стал Керенский. </a:t>
            </a:r>
          </a:p>
        </p:txBody>
      </p:sp>
    </p:spTree>
    <p:extLst>
      <p:ext uri="{BB962C8B-B14F-4D97-AF65-F5344CB8AC3E}">
        <p14:creationId xmlns:p14="http://schemas.microsoft.com/office/powerpoint/2010/main" val="11224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Третье коалиционное правительство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5923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смогло решить вопросы о мире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о земле.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887" y="3923177"/>
            <a:ext cx="26582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Затягивало созыв Учредительного собрания.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215887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050" name="Picture 2" descr="http://library.ispu.ru:8001/history/2/11tema11/slovar11_files/slovar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2621" y="1319916"/>
            <a:ext cx="2083241" cy="28863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Влияние войны на экономику страны и положение населения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6" y="1404321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80 % государственных расходов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тратилось на военные нужды.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170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3346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294751"/>
            <a:ext cx="7383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Осенью 1917 года прекратили работу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свыше 800 предприятий.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98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263603"/>
            <a:ext cx="66269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год выпуск промышленной продукции сократился почти на 36 %.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2620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6" y="4262064"/>
            <a:ext cx="56448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Полный разлад творился на железных дорогах.</a:t>
            </a:r>
          </a:p>
        </p:txBody>
      </p:sp>
      <p:pic>
        <p:nvPicPr>
          <p:cNvPr id="1026" name="Picture 2" descr="ÐÐ°ÑÑÐ¸Ð½ÐºÐ¸ Ð¿Ð¾ Ð·Ð°Ð¿ÑÐ¾ÑÑ ÑÐµÐ²Ð¾Ð»ÑÑÐ¸Ñ 19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6911" y="1097120"/>
            <a:ext cx="2258314" cy="33246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1175658" y="2581602"/>
            <a:ext cx="2588008" cy="101583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909" y="3816551"/>
            <a:ext cx="2644002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908" y="1610197"/>
            <a:ext cx="2644001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9909" y="2707739"/>
            <a:ext cx="2644002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19"/>
          <p:cNvCxnSpPr>
            <a:cxnSpLocks/>
            <a:stCxn id="15" idx="1"/>
            <a:endCxn id="13" idx="3"/>
          </p:cNvCxnSpPr>
          <p:nvPr/>
        </p:nvCxnSpPr>
        <p:spPr>
          <a:xfrm rot="10800000" flipV="1">
            <a:off x="3763666" y="1989406"/>
            <a:ext cx="516242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5"/>
          <p:cNvCxnSpPr>
            <a:cxnSpLocks/>
            <a:stCxn id="13" idx="3"/>
            <a:endCxn id="18" idx="1"/>
          </p:cNvCxnSpPr>
          <p:nvPr/>
        </p:nvCxnSpPr>
        <p:spPr>
          <a:xfrm flipV="1">
            <a:off x="3763666" y="3087289"/>
            <a:ext cx="516243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cxnSpLocks/>
            <a:stCxn id="14" idx="1"/>
            <a:endCxn id="13" idx="3"/>
          </p:cNvCxnSpPr>
          <p:nvPr/>
        </p:nvCxnSpPr>
        <p:spPr>
          <a:xfrm rot="10800000">
            <a:off x="3763667" y="3089523"/>
            <a:ext cx="516243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1256324" y="2933058"/>
            <a:ext cx="2426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Положение в городах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Влияние войны на экономику страны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 положение населения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FAFB2E-6DCA-480F-A9F7-2E5D81772799}"/>
              </a:ext>
            </a:extLst>
          </p:cNvPr>
          <p:cNvSpPr txBox="1"/>
          <p:nvPr/>
        </p:nvSpPr>
        <p:spPr>
          <a:xfrm>
            <a:off x="4315475" y="2825336"/>
            <a:ext cx="256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Были введены продуктовые карточки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7C8C6E-DA45-4FA9-AB7C-D1FE748C1344}"/>
              </a:ext>
            </a:extLst>
          </p:cNvPr>
          <p:cNvSpPr txBox="1"/>
          <p:nvPr/>
        </p:nvSpPr>
        <p:spPr>
          <a:xfrm>
            <a:off x="4366735" y="3826768"/>
            <a:ext cx="248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 свободной торговли исчезли основные потребительские товары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0BDB2C-8CAB-43A4-A698-EFB101F19583}"/>
              </a:ext>
            </a:extLst>
          </p:cNvPr>
          <p:cNvSpPr txBox="1"/>
          <p:nvPr/>
        </p:nvSpPr>
        <p:spPr>
          <a:xfrm>
            <a:off x="4315475" y="1727796"/>
            <a:ext cx="256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Наблюдался недостаток продовольствия</a:t>
            </a:r>
          </a:p>
        </p:txBody>
      </p:sp>
    </p:spTree>
    <p:extLst>
      <p:ext uri="{BB962C8B-B14F-4D97-AF65-F5344CB8AC3E}">
        <p14:creationId xmlns:p14="http://schemas.microsoft.com/office/powerpoint/2010/main" val="3121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4" grpId="0"/>
      <p:bldP spid="41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9840" y="2122652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Бумажные деньги Временного правительства не были подкреплены товарами и быстро обесценивались.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7235" r="27447"/>
          <a:stretch/>
        </p:blipFill>
        <p:spPr>
          <a:xfrm>
            <a:off x="620202" y="768402"/>
            <a:ext cx="2466224" cy="38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1/1b/%D0%A1%D0%BC%D0%BE%D0%BB%D0%B5%D0%BD%D1%81%D0%BA%D0%B8%D0%B9_%D1%80%D1%8B%D0%BD%D0%BE%D0%BA%2C_19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4752" y="1059725"/>
            <a:ext cx="157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Смоленский рынок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в 1917 году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972860"/>
            <a:ext cx="381525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октябрю 1917 года один рубль стоил шесть довоенных копеек. </a:t>
            </a:r>
          </a:p>
        </p:txBody>
      </p:sp>
    </p:spTree>
    <p:extLst>
      <p:ext uri="{BB962C8B-B14F-4D97-AF65-F5344CB8AC3E}">
        <p14:creationId xmlns:p14="http://schemas.microsoft.com/office/powerpoint/2010/main" val="4281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Рост цен к октябрю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1917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7674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хлеб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16 раз.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5034" y="3923177"/>
            <a:ext cx="23629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картофель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20 раз.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520711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5263" y="3923178"/>
            <a:ext cx="3019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сахар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27 раз.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51526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5122" name="Picture 2" descr="20 ÑÑÐ±Ð»ÐµÐ¹. ÐÐ°Ð·Ð½Ð°ÑÐµÐ¹ÑÐºÐ¸Ð¹ Ð·Ð½Ð°Ðº 1917-1921 (ÐºÐµÑÐµÐ½ÐºÐ°) ÑÑÐ¾Ð¸Ð¼Ð¾ÑÑÑ, ÑÐµÐ½Ð° Ð¿Ð¾ ÐºÐ°ÑÐ°Ð»Ð¾Ð³Ñ, ÑÐ°Ð·Ð½Ð¾Ð²Ð¸Ð´Ð½Ð¾ÑÑ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838" y="1300640"/>
            <a:ext cx="2118416" cy="16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168418" cy="24561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«Поставить на очередь дня... вооружённое восстание </a:t>
            </a:r>
            <a:br>
              <a:rPr lang="ru-RU" sz="2800" dirty="0">
                <a:solidFill>
                  <a:prstClr val="white"/>
                </a:solidFill>
                <a:latin typeface="Merriweather"/>
              </a:rPr>
            </a:br>
            <a:r>
              <a:rPr lang="ru-RU" sz="2800" dirty="0">
                <a:solidFill>
                  <a:prstClr val="white"/>
                </a:solidFill>
                <a:latin typeface="Merriweather"/>
              </a:rPr>
              <a:t>в Питере и Москве, </a:t>
            </a:r>
            <a:br>
              <a:rPr lang="ru-RU" sz="2800" dirty="0">
                <a:solidFill>
                  <a:prstClr val="white"/>
                </a:solidFill>
                <a:latin typeface="Merriweather"/>
              </a:rPr>
            </a:br>
            <a:r>
              <a:rPr lang="ru-RU" sz="2800" dirty="0">
                <a:solidFill>
                  <a:prstClr val="white"/>
                </a:solidFill>
                <a:latin typeface="Merriweather"/>
              </a:rPr>
              <a:t>завоевание власти,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свержение правительства».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Владимир Ильич Ленин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1870–1924 </a:t>
              </a:r>
            </a:p>
          </p:txBody>
        </p:sp>
      </p:grpSp>
      <p:pic>
        <p:nvPicPr>
          <p:cNvPr id="10" name="Picture 2" descr="ÐÐ°ÑÑÐ¸Ð½ÐºÐ¸ Ð¿Ð¾ Ð·Ð°Ð¿ÑÐ¾ÑÑ Ð. Ð. ÐÐµÐ½Ð¸Ð½">
            <a:extLst>
              <a:ext uri="{FF2B5EF4-FFF2-40B4-BE49-F238E27FC236}">
                <a16:creationId xmlns:a16="http://schemas.microsoft.com/office/drawing/2014/main" id="{572EDF53-6962-4B16-9301-C157FC3AC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460" y="3687262"/>
            <a:ext cx="1089315" cy="10973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945639"/>
            <a:ext cx="437623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Нарастание народного недовольства</a:t>
            </a:r>
          </a:p>
        </p:txBody>
      </p:sp>
      <p:pic>
        <p:nvPicPr>
          <p:cNvPr id="6146" name="Picture 2" descr="Ð¤Ð°Ð¹Ð»:ÐÐ¸ÑÐ¸Ð½Ð³ Ð½Ð° ÐÑÑÐ¸Ð»Ð¾Ð²ÑÐºÐ¾Ð¼ Ð·Ð°Ð²Ð¾Ð´Ðµ (191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6089" y="1010087"/>
            <a:ext cx="4077911" cy="31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8777" y="2931947"/>
            <a:ext cx="4194173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сентябре-октябре 1917 года общее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число бастующих составило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уже 2,5 миллиона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9717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Ð²Ð°Ð½ ÐÐ»ÐµÐºÑÐµÐµÐ²Ð¸Ñ ÐÐ»Ð°Ð´Ð¸Ð¼Ð¸ÑÐ¾Ð². Ð Ð°Ð·Ð³ÑÐ¾Ð¼ Ð¿Ð¾Ð¼ÐµÑÐ¸ÑÑÐµÐ¹ ÑÑÐ°Ð´ÑÐ±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5112" y="875059"/>
            <a:ext cx="1758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И. А. Владимиров.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Разгром помещичьей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усадьбы.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1926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074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1917 Ð³Ð¾Ð´ ÑÑÐ¾Ð½Ñ Ð²Ð¾ÑÑÐ¾ÑÐ½Ñ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0075" y="0"/>
            <a:ext cx="67039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326858"/>
            <a:ext cx="2934801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Критическим стало положение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фронте. Распространённым явлением было неподчинение приказам.</a:t>
            </a:r>
          </a:p>
        </p:txBody>
      </p:sp>
    </p:spTree>
    <p:extLst>
      <p:ext uri="{BB962C8B-B14F-4D97-AF65-F5344CB8AC3E}">
        <p14:creationId xmlns:p14="http://schemas.microsoft.com/office/powerpoint/2010/main" val="38311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на фронте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Немцам удалось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занять </a:t>
            </a:r>
            <a:r>
              <a:rPr lang="ru-RU" sz="1400" dirty="0" err="1">
                <a:solidFill>
                  <a:prstClr val="black"/>
                </a:solidFill>
              </a:rPr>
              <a:t>Моонзундские</a:t>
            </a:r>
            <a:r>
              <a:rPr lang="ru-RU" sz="1400" dirty="0">
                <a:solidFill>
                  <a:prstClr val="black"/>
                </a:solidFill>
              </a:rPr>
              <a:t> острова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044" y="2743438"/>
            <a:ext cx="2854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Балтийский флот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был оттеснён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Финский залив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Угроза Петрограду становилась всё более реальной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50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  <p:bldP spid="9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30851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Рост влияния большевиков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30851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851" y="1076496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0851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388840" y="1396771"/>
            <a:ext cx="442011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2388840" y="2332491"/>
            <a:ext cx="442011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2388840" y="2800351"/>
            <a:ext cx="442011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2388840" y="2800351"/>
            <a:ext cx="44201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66873" y="1242881"/>
            <a:ext cx="362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Власть Советам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70124" y="2241712"/>
            <a:ext cx="1828108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9164" y="2178602"/>
            <a:ext cx="348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Мир народам</a:t>
            </a:r>
          </a:p>
        </p:txBody>
      </p:sp>
      <p:cxnSp>
        <p:nvCxnSpPr>
          <p:cNvPr id="33" name="Скругленная соединительная линия 32"/>
          <p:cNvCxnSpPr>
            <a:stCxn id="20" idx="1"/>
            <a:endCxn id="17" idx="3"/>
          </p:cNvCxnSpPr>
          <p:nvPr/>
        </p:nvCxnSpPr>
        <p:spPr>
          <a:xfrm rot="10800000">
            <a:off x="6328114" y="1396771"/>
            <a:ext cx="44201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stCxn id="20" idx="1"/>
            <a:endCxn id="19" idx="3"/>
          </p:cNvCxnSpPr>
          <p:nvPr/>
        </p:nvCxnSpPr>
        <p:spPr>
          <a:xfrm rot="10800000">
            <a:off x="6328114" y="2332491"/>
            <a:ext cx="442011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>
            <a:stCxn id="20" idx="1"/>
            <a:endCxn id="21" idx="3"/>
          </p:cNvCxnSpPr>
          <p:nvPr/>
        </p:nvCxnSpPr>
        <p:spPr>
          <a:xfrm rot="10800000" flipV="1">
            <a:off x="6328114" y="2800350"/>
            <a:ext cx="442011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6"/>
          <p:cNvCxnSpPr>
            <a:stCxn id="20" idx="1"/>
            <a:endCxn id="35" idx="3"/>
          </p:cNvCxnSpPr>
          <p:nvPr/>
        </p:nvCxnSpPr>
        <p:spPr>
          <a:xfrm rot="10800000" flipV="1">
            <a:off x="6328114" y="2800351"/>
            <a:ext cx="442011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43320" y="3120571"/>
            <a:ext cx="348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Земля крестьянам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39164" y="4050041"/>
            <a:ext cx="348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15"/>
            <a:r>
              <a:rPr lang="ru-RU" sz="1400" dirty="0">
                <a:ea typeface="Roboto" panose="02000000000000000000" pitchFamily="2" charset="0"/>
                <a:cs typeface="Roboto" panose="02000000000000000000" pitchFamily="2" charset="0"/>
              </a:rPr>
              <a:t>Заводы и фабрики рабочим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88322" y="2431017"/>
            <a:ext cx="1591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15"/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Ряды партии стремительно росли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8262" y="2241712"/>
            <a:ext cx="1828108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7559" y="2323296"/>
            <a:ext cx="1789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15"/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Лозунги большевиков были понятными, доходчивыми</a:t>
            </a:r>
          </a:p>
        </p:txBody>
      </p:sp>
    </p:spTree>
    <p:extLst>
      <p:ext uri="{BB962C8B-B14F-4D97-AF65-F5344CB8AC3E}">
        <p14:creationId xmlns:p14="http://schemas.microsoft.com/office/powerpoint/2010/main" val="33209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17" grpId="0" animBg="1"/>
      <p:bldP spid="21" grpId="0" animBg="1"/>
      <p:bldP spid="14" grpId="0"/>
      <p:bldP spid="20" grpId="0" animBg="1"/>
      <p:bldP spid="23" grpId="0"/>
      <p:bldP spid="42" grpId="0"/>
      <p:bldP spid="43" grpId="0"/>
      <p:bldP spid="3" grpId="0"/>
      <p:bldP spid="27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1962351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сентября 1917 года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состоялись выборы в Петроградский Совет. Большевики получили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нём большинство. </a:t>
            </a:r>
          </a:p>
        </p:txBody>
      </p:sp>
      <p:pic>
        <p:nvPicPr>
          <p:cNvPr id="11" name="Picture 2" descr="https://upload.wikimedia.org/wikipedia/commons/7/7f/ConferenciaCampesinaMariaSpiridonova19171125-191712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3" y="873316"/>
            <a:ext cx="2990850" cy="33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de2.img.sputniknews.com/images/31783/80/317838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6470" y="-1"/>
            <a:ext cx="665753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4867" y="1846231"/>
            <a:ext cx="293480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Председателем Исполкома Совета был избран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Л. Д. Троцкий.</a:t>
            </a:r>
          </a:p>
        </p:txBody>
      </p:sp>
    </p:spTree>
    <p:extLst>
      <p:ext uri="{BB962C8B-B14F-4D97-AF65-F5344CB8AC3E}">
        <p14:creationId xmlns:p14="http://schemas.microsoft.com/office/powerpoint/2010/main" val="37169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2122650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 сентября 1917 года большевики получили большинство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Московском Совете.</a:t>
            </a:r>
          </a:p>
        </p:txBody>
      </p:sp>
      <p:pic>
        <p:nvPicPr>
          <p:cNvPr id="7" name="Picture 2" descr="https://upload.wikimedia.org/wikipedia/commons/0/09/Ispolkom_Mossove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4" y="875866"/>
            <a:ext cx="2990850" cy="33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40686"/>
            <a:ext cx="4670425" cy="1682909"/>
            <a:chOff x="358774" y="2042494"/>
            <a:chExt cx="4670425" cy="168290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42494"/>
              <a:ext cx="4670425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Заседание ЦК РСДРП(б) 10 октября 1917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302880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 резолюцию Ленина о вооружённом восстании проголосовало 10 из 12 присутствовавших на собрании.</a:t>
              </a:r>
            </a:p>
          </p:txBody>
        </p:sp>
      </p:grpSp>
      <p:pic>
        <p:nvPicPr>
          <p:cNvPr id="13316" name="Picture 4" descr="ÐÐ°ÑÑÐ¸Ð½ÐºÐ¸ Ð¿Ð¾ Ð·Ð°Ð¿ÑÐ¾ÑÑ ÐÐ°ÑÐµÐ´Ð°Ð½Ð¸Ðµ Ð¦Ð Ð Ð¡ÐÐ Ð(Ð±) 10 Ð¾ÐºÑÑÐ±ÑÑ 1917 Ð³Ð¾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8296" y="1010085"/>
            <a:ext cx="4185704" cy="31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193" y="4306888"/>
            <a:ext cx="3311524" cy="732848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Л. Б. Каменев </a:t>
            </a:r>
            <a:endParaRPr lang="ru-RU" sz="2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267" y="4306888"/>
            <a:ext cx="3311524" cy="732848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 defTabSz="685783"/>
            <a:r>
              <a:rPr lang="be-BY" sz="2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Г. Е. Зиновьев </a:t>
            </a:r>
            <a:endParaRPr lang="ru-RU" sz="24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0" name="Picture 2" descr="ÐÐµÐ² ÐÐ¾ÑÐ¸ÑÐ¾Ð²Ð¸Ñ ÐÐ°Ð¼ÐµÐ½ÐµÐ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0" y="411163"/>
            <a:ext cx="3193305" cy="38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regoriZinovievEn193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6859" y="411163"/>
            <a:ext cx="3158338" cy="38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89179EEA-015F-4752-9EBA-F93ECB214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Резолюция Ленина о вооружённом восстании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1943" y="2538740"/>
            <a:ext cx="218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Позиция Каменева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и Зиновьева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2613" y="207088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Большевикам рано брать власть –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у революции недостаточно сил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Вопрос о власти должно решить Учредительное собрание</a:t>
            </a:r>
          </a:p>
        </p:txBody>
      </p:sp>
    </p:spTree>
    <p:extLst>
      <p:ext uri="{BB962C8B-B14F-4D97-AF65-F5344CB8AC3E}">
        <p14:creationId xmlns:p14="http://schemas.microsoft.com/office/powerpoint/2010/main" val="32746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1970303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12 октября 1917 года при Петроградском Совете был создан штаб по подготовке восстания – Военно-революционный комитет.</a:t>
            </a:r>
          </a:p>
        </p:txBody>
      </p:sp>
      <p:pic>
        <p:nvPicPr>
          <p:cNvPr id="10" name="Picture 2" descr="https://upload.wikimedia.org/wikipedia/commons/thumb/b/b7/%D0%A7%D0%BB%D0%B5%D0%BD%D1%8B_%D0%9F%D0%BE%D0%BB%D0%B8%D1%82%D1%86%D0%B5%D0%BD%D1%82%D1%80%D0%B0_%D0%A0%D0%A1%D0%94%D0%A0%D0%9F_%D0%B8_%D0%92%D0%A0%D0%9A_%D0%9F%D0%B5%D1%82%D1%80%D0%BE%D1%81%D0%BE%D0%B2%D0%B5%D1%82%D0%B0_1917_%D0%BE%D0%BA%D1%82%D1%8F%D0%B1%D1%80%D1%8C.png/1280px-%D0%A7%D0%BB%D0%B5%D0%BD%D1%8B_%D0%9F%D0%BE%D0%BB%D0%B8%D1%82%D1%86%D0%B5%D0%BD%D1%82%D1%80%D0%B0_%D0%A0%D0%A1%D0%94%D0%A0%D0%9F_%D0%B8_%D0%92%D0%A0%D0%9A_%D0%9F%D0%B5%D1%82%D1%80%D0%BE%D1%81%D0%BE%D0%B2%D0%B5%D1%82%D0%B0_1917_%D0%BE%D0%BA%D1%82%D1%8F%D0%B1%D1%80%D1%8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2" y="875865"/>
            <a:ext cx="2990851" cy="339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2342" y="1984159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составе ВРК были представители левого крыла эсеров.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Руководителем ВРК стал Троцкий. </a:t>
            </a:r>
          </a:p>
        </p:txBody>
      </p:sp>
      <p:pic>
        <p:nvPicPr>
          <p:cNvPr id="11" name="Picture 4" descr="ÐÐ°ÑÑÐ¸Ð½ÐºÐ¸ Ð¿Ð¾ Ð·Ð°Ð¿ÑÐ¾ÑÑ Ð»ÐµÐ¹Ð±Ð° Ð´Ð°Ð²Ð¸Ð´Ð¾Ð²Ð¸Ñ ÑÑÐ¾Ñ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2" y="876787"/>
            <a:ext cx="2990851" cy="33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События октября 1917 года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611619"/>
            <a:ext cx="3497262" cy="86845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040842"/>
            <a:ext cx="3497262" cy="86845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045848"/>
            <a:ext cx="358775" cy="75450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67472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1943" y="2431018"/>
            <a:ext cx="2184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Подготовка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к вооружённому восстанию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8742" y="1676515"/>
            <a:ext cx="324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22 октября ВРК направил своих представителей во все воинские части Петроградского гарнизона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10573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Лучшие агитаторы большевиков организовали митинги во всех районах столицы</a:t>
            </a:r>
          </a:p>
        </p:txBody>
      </p:sp>
    </p:spTree>
    <p:extLst>
      <p:ext uri="{BB962C8B-B14F-4D97-AF65-F5344CB8AC3E}">
        <p14:creationId xmlns:p14="http://schemas.microsoft.com/office/powerpoint/2010/main" val="25165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4776" y="1958241"/>
            <a:ext cx="487044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24 октября по распоряжению правительства была закрыта типография, где печаталась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газета «Рабочий путь». </a:t>
            </a:r>
          </a:p>
        </p:txBody>
      </p:sp>
      <p:pic>
        <p:nvPicPr>
          <p:cNvPr id="11" name="Picture 4" descr="ÐÐ°ÑÑÐ¸Ð½ÐºÐ¸ Ð¿Ð¾ Ð·Ð°Ð¿ÑÐ¾ÑÑ Ð»ÐµÐ¹Ð±Ð° Ð´Ð°Ð²Ð¸Ð´Ð¾Ð²Ð¸Ñ ÑÑÐ¾Ñ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2" y="876787"/>
            <a:ext cx="2990851" cy="33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ÐÐ°ÑÑÐ¸Ð½ÐºÐ¸ Ð¿Ð¾ Ð·Ð°Ð¿ÑÐ¾ÑÑ Ð³Ð°Ð·ÐµÑÐ° Â«Ð Ð°Ð±Ð¾ÑÐ¸Ð¹ Ð¿ÑÑÑÂ» 19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81" y="876787"/>
            <a:ext cx="2990852" cy="33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2940" y="1113508"/>
            <a:ext cx="4615870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641" y="1105859"/>
            <a:ext cx="4615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заседании Временного правительства был поставлен вопрос об аресте членов ВРК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2940" y="1886840"/>
            <a:ext cx="461587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72941" y="2908138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2272940" y="2134806"/>
            <a:ext cx="12700" cy="7733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9" idx="1"/>
            <a:endCxn id="4" idx="1"/>
          </p:cNvCxnSpPr>
          <p:nvPr/>
        </p:nvCxnSpPr>
        <p:spPr>
          <a:xfrm rot="10800000" flipV="1">
            <a:off x="2272941" y="1367469"/>
            <a:ext cx="12701" cy="767336"/>
          </a:xfrm>
          <a:prstGeom prst="curvedConnector3">
            <a:avLst>
              <a:gd name="adj1" fmla="val 18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272941" y="3681470"/>
            <a:ext cx="1" cy="773332"/>
          </a:xfrm>
          <a:prstGeom prst="curvedConnector3">
            <a:avLst>
              <a:gd name="adj1" fmla="val 2286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72940" y="2660173"/>
            <a:ext cx="460316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2941" y="3433505"/>
            <a:ext cx="4615870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2940" y="4206837"/>
            <a:ext cx="4615870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5640" y="1875199"/>
            <a:ext cx="459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Большевики расценили эти меры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как «контрреволюционный заговор»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0238" y="2758241"/>
            <a:ext cx="461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ВРК разослал «Предписание №1»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2940" y="3420321"/>
            <a:ext cx="460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Отряды Красной гвардии и солдат начали захват мостов и вокзалов, заняли почту и телеграф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5640" y="4190563"/>
            <a:ext cx="460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 утру 25 октября столица, за исключением Зимнего дворца, оказалась в руках восставших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События октября 1917 года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H="1" flipV="1">
            <a:off x="6876108" y="2912130"/>
            <a:ext cx="12702" cy="769340"/>
          </a:xfrm>
          <a:prstGeom prst="curvedConnector3">
            <a:avLst>
              <a:gd name="adj1" fmla="val -179971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6876108" y="2134805"/>
            <a:ext cx="12703" cy="777325"/>
          </a:xfrm>
          <a:prstGeom prst="curvedConnector3">
            <a:avLst>
              <a:gd name="adj1" fmla="val 189957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888809" y="1361473"/>
            <a:ext cx="2" cy="773332"/>
          </a:xfrm>
          <a:prstGeom prst="curvedConnector3">
            <a:avLst>
              <a:gd name="adj1" fmla="val 1143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888810" y="3681470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2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4776" y="2118541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Военно-революционный комитет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обращении «К гражданам России» объявил о взятии власти. </a:t>
            </a:r>
          </a:p>
        </p:txBody>
      </p:sp>
      <p:pic>
        <p:nvPicPr>
          <p:cNvPr id="10" name="Picture 2" descr="ÐÐ°ÑÑÐ¸Ð½ÐºÐ¸ Ð¿Ð¾ Ð·Ð°Ð¿ÑÐ¾ÑÑ Ð¾Ð±ÑÐ°ÑÐµÐ½Ð¸Ð¸ Â«Ð Ð³ÑÐ°Ð¶Ð´Ð°Ð½Ð°Ð¼ Ð Ð¾ÑÑÐ¸Ð¸Â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279" y="864176"/>
            <a:ext cx="3002540" cy="35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7446" y="1059725"/>
            <a:ext cx="1333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Штурм </a:t>
            </a:r>
            <a:b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Зимнего дворца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3972860"/>
            <a:ext cx="377952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сигналу орудия крейсера «Аврора» начался штурм Зимнего дворца.</a:t>
            </a:r>
          </a:p>
        </p:txBody>
      </p:sp>
    </p:spTree>
    <p:extLst>
      <p:ext uri="{BB962C8B-B14F-4D97-AF65-F5344CB8AC3E}">
        <p14:creationId xmlns:p14="http://schemas.microsoft.com/office/powerpoint/2010/main" val="26232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40686"/>
            <a:ext cx="46704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Штурм Зимнего </a:t>
            </a:r>
            <a:br>
              <a:rPr lang="ru-RU" sz="2800" dirty="0">
                <a:solidFill>
                  <a:srgbClr val="FFDC5A"/>
                </a:solidFill>
                <a:latin typeface="Merriweather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</a:rPr>
              <a:t>дворца</a:t>
            </a:r>
          </a:p>
        </p:txBody>
      </p:sp>
      <p:pic>
        <p:nvPicPr>
          <p:cNvPr id="20482" name="Picture 2" descr="ÐÐ°ÑÑÐ¸Ð½ÐºÐ¸ Ð¿Ð¾ Ð·Ð°Ð¿ÑÐ¾ÑÑ ÑÑÑÑÐ¼ Ð·Ð¸Ð¼Ð½ÐµÐ³Ð¾ Ð´Ð²Ð¾ÑÑÐ° ÐºÐ°ÑÑÐ¸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801" y="1017757"/>
            <a:ext cx="4343200" cy="31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7" y="2726994"/>
            <a:ext cx="403383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Дворец защищал небольшой отряд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юнкеров и добровольческий женский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батальон. В ночь на 26 октября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Зимний был взят.</a:t>
            </a:r>
          </a:p>
        </p:txBody>
      </p:sp>
    </p:spTree>
    <p:extLst>
      <p:ext uri="{BB962C8B-B14F-4D97-AF65-F5344CB8AC3E}">
        <p14:creationId xmlns:p14="http://schemas.microsoft.com/office/powerpoint/2010/main" val="15994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7854" y="2114702"/>
            <a:ext cx="545782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Керенский до штурма Зимнего выехал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фронт. Остальные члены Временного правительства были арестованы.</a:t>
            </a:r>
          </a:p>
        </p:txBody>
      </p:sp>
      <p:pic>
        <p:nvPicPr>
          <p:cNvPr id="7" name="Picture 2" descr="ÐÐ°ÑÑÐ¸Ð½ÐºÐ¸ Ð¿Ð¾ Ð·Ð°Ð¿ÑÐ¾ÑÑ ÐÑÐµÐ¼ÐµÐ½Ð½Ð¾Ð³Ð¾ Ð¿ÑÐ°Ð²Ð¸ÑÐµÐ»ÑÑÑÐ²Ð¾ Ð°ÑÐµÑ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64176"/>
            <a:ext cx="3004044" cy="35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9" y="1217171"/>
            <a:ext cx="39706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Русская православная церковь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условиях революции.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646384"/>
            <a:ext cx="46490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Выступление генерала Корнилова.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942077"/>
            <a:ext cx="42037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влияния большевиков.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Выступление большевиков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октябре 1917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5923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подготовлено заранее.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5887" y="3923177"/>
            <a:ext cx="26582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 подготовке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знали все политические силы.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215887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2530" name="Picture 2" descr="ÐÐ°ÑÑÐ¸Ð½ÐºÐ¸ Ð¿Ð¾ Ð·Ð°Ð¿ÑÐ¾ÑÑ ÐÐµÐ»Ð¸ÐºÐ°Ñ ÑÐ¾ÑÑÐ¸Ð¹ÑÐºÐ°Ñ ÑÐµÐ²Ð¾Ð»Ñ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6766" y="981129"/>
            <a:ext cx="2490537" cy="317781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8074" y="1810003"/>
            <a:ext cx="530592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1917 года в России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оказалось ни одной серьёзной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военной или политической силы,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которая выступила бы на защиту Временного правительства.</a:t>
            </a:r>
          </a:p>
        </p:txBody>
      </p:sp>
      <p:pic>
        <p:nvPicPr>
          <p:cNvPr id="10" name="Picture 2" descr="ÐÐ°ÑÑÐ¸Ð½ÐºÐ¸ Ð¿Ð¾ Ð·Ð°Ð¿ÑÐ¾ÑÑ Ð¾ÐºÑÑÐ±ÑÑÑÐºÐ°Ñ ÑÐµÐ²Ð¾Ð»Ñ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4176"/>
            <a:ext cx="3046330" cy="357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80527"/>
            <a:ext cx="467042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II Всероссийский съезд Советов рабочих и солдатских депутатов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8777" y="3039816"/>
            <a:ext cx="4033837" cy="4555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Открылся 25 октября 1917 года. Большинство на нём составляли большевики и левые эсеры.</a:t>
            </a:r>
          </a:p>
        </p:txBody>
      </p:sp>
      <p:pic>
        <p:nvPicPr>
          <p:cNvPr id="24578" name="Picture 2" descr="ÐÐ°ÑÑÐ¸Ð½ÐºÐ¸ Ð¿Ð¾ Ð·Ð°Ð¿ÑÐ¾ÑÑ ii Ð²ÑÐµÑÐ¾ÑÑÐ¸Ð¹ÑÐºÐ¸Ð¹ ÑÑÐµÐ·Ð´ ÑÐ¾Ð²ÐµÑÐ¾Ð² ÑÐ°Ð±Ð¾ÑÐ¸Ñ Ð¸ ÑÐ¾Ð»Ð´Ð°ÑÑÐºÐ¸Ñ Ð´ÐµÐ¿ÑÑÐ°Ñ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2067" y="1017757"/>
            <a:ext cx="3861933" cy="31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9766" y="173839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Осуждение действий большевиков меньшевиками </a:t>
            </a:r>
            <a:br>
              <a:rPr lang="ru-RU" sz="1400" dirty="0"/>
            </a:br>
            <a:r>
              <a:rPr lang="ru-RU" sz="1400" dirty="0"/>
              <a:t>и правыми эсерами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0930" y="1738393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Требование от съезда начать переговоры</a:t>
            </a:r>
            <a:br>
              <a:rPr lang="ru-RU" sz="1400" b="1" dirty="0"/>
            </a:br>
            <a:r>
              <a:rPr lang="ru-RU" sz="1400" b="1" dirty="0"/>
              <a:t> с Временным правительством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80928" y="3293219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Неодобрение съездом требования, уход меньшевиков и </a:t>
            </a:r>
            <a:r>
              <a:rPr lang="ru-RU" sz="1400" dirty="0" err="1"/>
              <a:t>правоэсеров</a:t>
            </a:r>
            <a:r>
              <a:rPr lang="ru-RU" sz="1400" dirty="0"/>
              <a:t> с заседания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43050" y="3293220"/>
            <a:ext cx="284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Лишение возможности участвовать </a:t>
            </a:r>
            <a:br>
              <a:rPr lang="ru-RU" sz="1400" b="1" dirty="0"/>
            </a:br>
            <a:r>
              <a:rPr lang="ru-RU" sz="1400" b="1" dirty="0"/>
              <a:t>в формировании новых органов власти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2792" y="209864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2792" y="3632167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9658" y="288616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358775" y="411817"/>
            <a:ext cx="84264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II Всероссийский съезд Советов рабочих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 солдатских депутатов</a:t>
            </a:r>
          </a:p>
        </p:txBody>
      </p:sp>
    </p:spTree>
    <p:extLst>
      <p:ext uri="{BB962C8B-B14F-4D97-AF65-F5344CB8AC3E}">
        <p14:creationId xmlns:p14="http://schemas.microsoft.com/office/powerpoint/2010/main" val="33202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8074" y="2114702"/>
            <a:ext cx="530592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ноябре-декабре 1917 года левые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эсеры объявили о создании Партии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левых социалистов-революционеров.</a:t>
            </a:r>
          </a:p>
        </p:txBody>
      </p:sp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64176"/>
            <a:ext cx="3046331" cy="35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740686"/>
            <a:ext cx="46704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Декрет о власти от </a:t>
            </a:r>
            <a:br>
              <a:rPr lang="ru-RU" sz="2800" dirty="0">
                <a:solidFill>
                  <a:srgbClr val="FFDC5A"/>
                </a:solidFill>
                <a:latin typeface="Merriweather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</a:rPr>
              <a:t>25 октября 1917 года</a:t>
            </a:r>
          </a:p>
        </p:txBody>
      </p:sp>
      <p:pic>
        <p:nvPicPr>
          <p:cNvPr id="26626" name="Picture 2" descr="ÐÐ°ÑÑÐ¸Ð½ÐºÐ¸ Ð¿Ð¾ Ð·Ð°Ð¿ÑÐ¾ÑÑ ÐÐµÐºÑÐµÑ Ð¾ Ð²Ð»Ð°ÑÑÐ¸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r="2091" b="30091"/>
          <a:stretch/>
        </p:blipFill>
        <p:spPr bwMode="auto">
          <a:xfrm>
            <a:off x="4608513" y="1104900"/>
            <a:ext cx="4535487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777" y="2726994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Декларировал переход власти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к Советам рабочих, солдатских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и крестьянских депутатов. </a:t>
            </a:r>
          </a:p>
        </p:txBody>
      </p:sp>
    </p:spTree>
    <p:extLst>
      <p:ext uri="{BB962C8B-B14F-4D97-AF65-F5344CB8AC3E}">
        <p14:creationId xmlns:p14="http://schemas.microsoft.com/office/powerpoint/2010/main" val="31015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1175658" y="2581602"/>
            <a:ext cx="2588008" cy="101583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909" y="3816551"/>
            <a:ext cx="2644002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908" y="1610197"/>
            <a:ext cx="2644001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9909" y="2707739"/>
            <a:ext cx="2644002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Скругленная соединительная линия 19"/>
          <p:cNvCxnSpPr>
            <a:cxnSpLocks/>
            <a:stCxn id="15" idx="1"/>
            <a:endCxn id="13" idx="3"/>
          </p:cNvCxnSpPr>
          <p:nvPr/>
        </p:nvCxnSpPr>
        <p:spPr>
          <a:xfrm rot="10800000" flipV="1">
            <a:off x="3763666" y="1989406"/>
            <a:ext cx="516242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5"/>
          <p:cNvCxnSpPr>
            <a:cxnSpLocks/>
            <a:stCxn id="13" idx="3"/>
            <a:endCxn id="18" idx="1"/>
          </p:cNvCxnSpPr>
          <p:nvPr/>
        </p:nvCxnSpPr>
        <p:spPr>
          <a:xfrm flipV="1">
            <a:off x="3763666" y="3087289"/>
            <a:ext cx="516243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cxnSpLocks/>
            <a:stCxn id="14" idx="1"/>
            <a:endCxn id="13" idx="3"/>
          </p:cNvCxnSpPr>
          <p:nvPr/>
        </p:nvCxnSpPr>
        <p:spPr>
          <a:xfrm rot="10800000">
            <a:off x="3763667" y="3089523"/>
            <a:ext cx="516243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1256324" y="2933058"/>
            <a:ext cx="2426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Состоял из 101 человека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Новый состав ВЦИК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FAFB2E-6DCA-480F-A9F7-2E5D81772799}"/>
              </a:ext>
            </a:extLst>
          </p:cNvPr>
          <p:cNvSpPr txBox="1"/>
          <p:nvPr/>
        </p:nvSpPr>
        <p:spPr>
          <a:xfrm>
            <a:off x="4320197" y="2925465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29 левых эсеров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7C8C6E-DA45-4FA9-AB7C-D1FE748C1344}"/>
              </a:ext>
            </a:extLst>
          </p:cNvPr>
          <p:cNvSpPr txBox="1"/>
          <p:nvPr/>
        </p:nvSpPr>
        <p:spPr>
          <a:xfrm>
            <a:off x="4358444" y="3934490"/>
            <a:ext cx="248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Иные социалистические партии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0BDB2C-8CAB-43A4-A698-EFB101F19583}"/>
              </a:ext>
            </a:extLst>
          </p:cNvPr>
          <p:cNvSpPr txBox="1"/>
          <p:nvPr/>
        </p:nvSpPr>
        <p:spPr>
          <a:xfrm>
            <a:off x="4328486" y="1835517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62 большевика</a:t>
            </a:r>
          </a:p>
        </p:txBody>
      </p:sp>
    </p:spTree>
    <p:extLst>
      <p:ext uri="{BB962C8B-B14F-4D97-AF65-F5344CB8AC3E}">
        <p14:creationId xmlns:p14="http://schemas.microsoft.com/office/powerpoint/2010/main" val="23332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24" grpId="0"/>
      <p:bldP spid="41" grpId="0"/>
      <p:bldP spid="42" grpId="0"/>
      <p:bldP spid="4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e/e3/%D0%A1%D0%BE%D0%B2%D0%B5%D1%82_%D0%BD%D0%B0%D1%80%D0%BE%D0%B4%D0%BD%D1%8B%D1%85_%D0%BA%D0%BE%D0%BC%D0%B8%D1%81%D1%81%D0%B0%D1%80%D0%BE%D0%B2_%28%D0%9B%D0%B5%D0%BD%D0%B8%D0%BD%2C_%D0%A8%D1%82%D0%B5%D0%B9%D0%BD%D0%B1%D0%B5%D1%80%D0%B3%2C_%D0%9A%D0%BE%D0%BC%D0%BA%D0%BE%D0%B2%2C_%D0%91%D0%BE%D0%BD%D1%87-%D0%91%D1%80%D1%83%D0%B5%D0%B2%D0%B8%D1%87%2C_%D0%A2%D1%80%D1%83%D1%82%D0%BE%D0%B2%D1%81%D0%BA%D0%B8%D0%B9...%29%2C_1918.jpg/1280px-%D0%A1%D0%BE%D0%B2%D0%B5%D1%82_%D0%BD%D0%B0%D1%80%D0%BE%D0%B4%D0%BD%D1%8B%D1%85_%D0%BA%D0%BE%D0%BC%D0%B8%D1%81%D1%81%D0%B0%D1%80%D0%BE%D0%B2_%28%D0%9B%D0%B5%D0%BD%D0%B8%D0%BD%2C_%D0%A8%D1%82%D0%B5%D0%B9%D0%BD%D0%B1%D0%B5%D1%80%D0%B3%2C_%D0%9A%D0%BE%D0%BC%D0%BA%D0%BE%D0%B2%2C_%D0%91%D0%BE%D0%BD%D1%87-%D0%91%D1%80%D1%83%D0%B5%D0%B2%D0%B8%D1%87%2C_%D0%A2%D1%80%D1%83%D1%82%D0%BE%D0%B2%D1%81%D0%BA%D0%B8%D0%B9...%29%2C_19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5607" y="1059725"/>
            <a:ext cx="141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Совет народных </a:t>
            </a:r>
            <a:br>
              <a:rPr lang="ru-RU" sz="1200" dirty="0"/>
            </a:br>
            <a:r>
              <a:rPr lang="ru-RU" sz="1200" dirty="0"/>
              <a:t>комиссаров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" y="3757417"/>
            <a:ext cx="475139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Исполнительная власть передавалась Совету народных комиссаров во главе с В. И. Лениным. </a:t>
            </a:r>
          </a:p>
        </p:txBody>
      </p:sp>
    </p:spTree>
    <p:extLst>
      <p:ext uri="{BB962C8B-B14F-4D97-AF65-F5344CB8AC3E}">
        <p14:creationId xmlns:p14="http://schemas.microsoft.com/office/powerpoint/2010/main" val="4874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68531" y="2267050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СНК должен был действовать до созыва Учредительного собрания.</a:t>
            </a:r>
          </a:p>
        </p:txBody>
      </p:sp>
      <p:pic>
        <p:nvPicPr>
          <p:cNvPr id="10" name="Picture 6" descr="http://www.vsedela.info/gallery/201409250926ahm0000003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7019"/>
            <a:ext cx="2934112" cy="361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4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Формирования нового правительства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Предложение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большевиков левым эсерам войти в Совет народных комиссаров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044" y="2743438"/>
            <a:ext cx="2854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Отказ эсеров,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рассчитывавших на формирование правительства из представителей всех социалистических партий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Согласие эсеров войти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Совнарком, возглавив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7 его наркоматов уже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ноябре-декабре 1917 года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01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8" grpId="0" animBg="1"/>
      <p:bldP spid="23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237233"/>
            <a:ext cx="5516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Подготовка и проведение вооружённого восстания в Петрограде.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510374"/>
            <a:ext cx="53750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Свержение Временного правительства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взятие власти большевиками.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3793151"/>
            <a:ext cx="56010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коалиционного правительства большевиков и левых эсеров.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51662" y="1970303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ноябре-декабре 1917 года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правые эсеры согласились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своё представительство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ВЦИК.</a:t>
            </a:r>
          </a:p>
        </p:txBody>
      </p:sp>
      <p:pic>
        <p:nvPicPr>
          <p:cNvPr id="11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426" y="757019"/>
            <a:ext cx="2934112" cy="36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0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Великая российская революция.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Октябрь 1917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17371"/>
            <a:ext cx="5999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ноябре 1917 года в Русской православной церкви было восстановлено патриаршество.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043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89502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890512"/>
            <a:ext cx="683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Выступление генерала Корнилова провалилось,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сам он был арестован.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1907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173289"/>
            <a:ext cx="66269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1917 года большевики во главе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Лениным взяли власть в свои руки.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События февраля 1917 года руководство Русской православной церкви восприняло спокойно. </a:t>
            </a:r>
          </a:p>
        </p:txBody>
      </p:sp>
      <p:pic>
        <p:nvPicPr>
          <p:cNvPr id="7" name="Picture 2" descr="ÐÐ°ÑÑÐ¸Ð½ÐºÐ¸ Ð¿Ð¾ Ð·Ð°Ð¿ÑÐ¾ÑÑ Ð¡Ð¾Ð±ÑÑÐ¸Ñ ÑÐµÐ²ÑÐ°Ð»Ñ 1917 Ð³Ð¾Ð´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95089"/>
            <a:ext cx="2925764" cy="33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nappygoat.com/b/e0ffbc0c081661a5b059638d7eb65b055ae2ed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2401" y="875059"/>
            <a:ext cx="1423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Заседание </a:t>
            </a:r>
            <a:br>
              <a:rPr lang="ru-RU" sz="1200" dirty="0"/>
            </a:br>
            <a:r>
              <a:rPr lang="ru-RU" sz="1200" dirty="0"/>
              <a:t>первого состава </a:t>
            </a:r>
            <a:br>
              <a:rPr lang="ru-RU" sz="1200" dirty="0"/>
            </a:br>
            <a:r>
              <a:rPr lang="ru-RU" sz="1200" dirty="0"/>
              <a:t>Временного </a:t>
            </a:r>
            <a:br>
              <a:rPr lang="ru-RU" sz="1200" dirty="0"/>
            </a:br>
            <a:r>
              <a:rPr lang="ru-RU" sz="1200" dirty="0"/>
              <a:t>правительства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" y="3972860"/>
            <a:ext cx="506331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отречения Николая II Синод решил установить контакт с Временным правительством. </a:t>
            </a:r>
          </a:p>
        </p:txBody>
      </p:sp>
    </p:spTree>
    <p:extLst>
      <p:ext uri="{BB962C8B-B14F-4D97-AF65-F5344CB8AC3E}">
        <p14:creationId xmlns:p14="http://schemas.microsoft.com/office/powerpoint/2010/main" val="41984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Microsoft Office PowerPoint</Application>
  <PresentationFormat>Экран (16:9)</PresentationFormat>
  <Paragraphs>289</Paragraphs>
  <Slides>71</Slides>
  <Notes>71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71</vt:i4>
      </vt:variant>
    </vt:vector>
  </HeadingPairs>
  <TitlesOfParts>
    <vt:vector size="79" baseType="lpstr">
      <vt:lpstr>Merriweather</vt:lpstr>
      <vt:lpstr>Roboto Slab</vt:lpstr>
      <vt:lpstr>Calibri</vt:lpstr>
      <vt:lpstr>Arial</vt:lpstr>
      <vt:lpstr>Roboto</vt:lpstr>
      <vt:lpstr>1_Тема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2019-04-04T13:24:04Z</dcterms:created>
  <dcterms:modified xsi:type="dcterms:W3CDTF">2019-04-19T15:42:46Z</dcterms:modified>
</cp:coreProperties>
</file>