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756" r:id="rId1"/>
    <p:sldMasterId id="2147483768" r:id="rId2"/>
    <p:sldMasterId id="2147483780" r:id="rId3"/>
    <p:sldMasterId id="2147483792" r:id="rId4"/>
    <p:sldMasterId id="2147483804" r:id="rId5"/>
  </p:sldMasterIdLst>
  <p:notesMasterIdLst>
    <p:notesMasterId r:id="rId82"/>
  </p:notesMasterIdLst>
  <p:sldIdLst>
    <p:sldId id="333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4" r:id="rId39"/>
    <p:sldId id="291" r:id="rId40"/>
    <p:sldId id="292" r:id="rId41"/>
    <p:sldId id="293" r:id="rId42"/>
    <p:sldId id="290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83"/>
      <p:bold r:id="rId84"/>
      <p:italic r:id="rId85"/>
      <p:boldItalic r:id="rId86"/>
    </p:embeddedFont>
    <p:embeddedFont>
      <p:font typeface="Merriweather" panose="00000500000000000000" pitchFamily="2" charset="-52"/>
      <p:regular r:id="rId87"/>
      <p:bold r:id="rId88"/>
      <p:italic r:id="rId89"/>
      <p:boldItalic r:id="rId90"/>
    </p:embeddedFont>
    <p:embeddedFont>
      <p:font typeface="Open Sans" panose="020B0606030504020204" pitchFamily="34" charset="0"/>
      <p:regular r:id="rId91"/>
      <p:bold r:id="rId92"/>
      <p:italic r:id="rId93"/>
      <p:boldItalic r:id="rId94"/>
    </p:embeddedFont>
    <p:embeddedFont>
      <p:font typeface="Roboto" panose="02000000000000000000" pitchFamily="2" charset="0"/>
      <p:regular r:id="rId95"/>
      <p:bold r:id="rId96"/>
      <p:italic r:id="rId97"/>
      <p:boldItalic r:id="rId98"/>
    </p:embeddedFont>
    <p:embeddedFont>
      <p:font typeface="Roboto Slab" pitchFamily="2" charset="0"/>
      <p:regular r:id="rId99"/>
      <p:bold r:id="rId100"/>
    </p:embeddedFont>
    <p:embeddedFont>
      <p:font typeface="Tahoma" panose="020B0604030504040204" pitchFamily="34" charset="0"/>
      <p:regular r:id="rId101"/>
      <p:bold r:id="rId102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993" userDrawn="1">
          <p15:clr>
            <a:srgbClr val="A4A3A4"/>
          </p15:clr>
        </p15:guide>
        <p15:guide id="7" pos="1847" userDrawn="1">
          <p15:clr>
            <a:srgbClr val="A4A3A4"/>
          </p15:clr>
        </p15:guide>
        <p15:guide id="8" pos="2069" userDrawn="1">
          <p15:clr>
            <a:srgbClr val="A4A3A4"/>
          </p15:clr>
        </p15:guide>
        <p15:guide id="9" pos="3690" userDrawn="1">
          <p15:clr>
            <a:srgbClr val="A4A3A4"/>
          </p15:clr>
        </p15:guide>
        <p15:guide id="10" pos="39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A608"/>
    <a:srgbClr val="0FE673"/>
    <a:srgbClr val="FA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624" y="108"/>
      </p:cViewPr>
      <p:guideLst>
        <p:guide orient="horz" pos="237"/>
        <p:guide pos="226"/>
        <p:guide pos="5534"/>
        <p:guide orient="horz" pos="3003"/>
        <p:guide pos="2767"/>
        <p:guide pos="2993"/>
        <p:guide pos="1847"/>
        <p:guide pos="2069"/>
        <p:guide pos="3690"/>
        <p:guide pos="39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font" Target="fonts/font2.fntdata"/><Relationship Id="rId89" Type="http://schemas.openxmlformats.org/officeDocument/2006/relationships/font" Target="fonts/font7.fntdata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font" Target="fonts/font5.fntdata"/><Relationship Id="rId102" Type="http://schemas.openxmlformats.org/officeDocument/2006/relationships/font" Target="fonts/font20.fntdata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notesMaster" Target="notesMasters/notesMaster1.xml"/><Relationship Id="rId90" Type="http://schemas.openxmlformats.org/officeDocument/2006/relationships/font" Target="fonts/font8.fntdata"/><Relationship Id="rId95" Type="http://schemas.openxmlformats.org/officeDocument/2006/relationships/font" Target="fonts/font13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100" Type="http://schemas.openxmlformats.org/officeDocument/2006/relationships/font" Target="fonts/font18.fntdata"/><Relationship Id="rId105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font" Target="fonts/font3.fntdata"/><Relationship Id="rId93" Type="http://schemas.openxmlformats.org/officeDocument/2006/relationships/font" Target="fonts/font11.fntdata"/><Relationship Id="rId98" Type="http://schemas.openxmlformats.org/officeDocument/2006/relationships/font" Target="fonts/font1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103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font" Target="fonts/font1.fntdata"/><Relationship Id="rId88" Type="http://schemas.openxmlformats.org/officeDocument/2006/relationships/font" Target="fonts/font6.fntdata"/><Relationship Id="rId91" Type="http://schemas.openxmlformats.org/officeDocument/2006/relationships/font" Target="fonts/font9.fntdata"/><Relationship Id="rId96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tableStyles" Target="tableStyle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font" Target="fonts/font4.fntdata"/><Relationship Id="rId94" Type="http://schemas.openxmlformats.org/officeDocument/2006/relationships/font" Target="fonts/font12.fntdata"/><Relationship Id="rId99" Type="http://schemas.openxmlformats.org/officeDocument/2006/relationships/font" Target="fonts/font17.fntdata"/><Relationship Id="rId101" Type="http://schemas.openxmlformats.org/officeDocument/2006/relationships/font" Target="fonts/font1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font" Target="fonts/font15.fntdata"/><Relationship Id="rId10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BBAEE-7911-4A4A-9B7D-0C7D994C8F61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BEE91-B68B-4132-A952-B1CA64E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0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1422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7179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3801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9295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0309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6529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9437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1588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5764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7059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057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1877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4010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2878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3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949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034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2379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1726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920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3119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678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499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4591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5690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3491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7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1513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9751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9965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4248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5455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976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48763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92864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4661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7389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86639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6385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94042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59057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7453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97926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376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88882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50227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19885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56243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65235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71504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20225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78141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76853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97738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861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58040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61286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45657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35156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61091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14287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82671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08869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47700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37535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69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925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4847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17493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64682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3327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15716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58436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95617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932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9581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870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76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03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02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3679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0482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862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621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5620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9967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5314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992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4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4178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2018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7102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486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095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1238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1753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5735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5159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06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147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8390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3707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2593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915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1951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7907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8697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5130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1336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970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354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3922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1822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8921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4083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5155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8251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121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886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6667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277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928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6908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3847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2484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5285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9861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127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5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8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4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65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0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290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Tahoma" panose="020B0604030504040204" pitchFamily="34" charset="0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033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Tahoma" panose="020B0604030504040204" pitchFamily="34" charset="0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405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Tahoma" panose="020B0604030504040204" pitchFamily="34" charset="0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539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ÑÐµÐ²ÑÐ°Ð»ÑÑÐºÐ°Ñ ÑÐµÐ²Ð¾Ð»ÑÑÐ¸Ñ 191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5459" y="376238"/>
            <a:ext cx="5858541" cy="468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82B754-6536-4F63-AB5D-EC0AA1B8D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4033838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600" dirty="0">
                <a:latin typeface="+mj-lt"/>
              </a:rPr>
              <a:t>Великая российская революция. Февраль </a:t>
            </a:r>
          </a:p>
          <a:p>
            <a:r>
              <a:rPr lang="ru-RU" sz="3600" dirty="0">
                <a:latin typeface="+mj-lt"/>
              </a:rPr>
              <a:t>1917 года</a:t>
            </a:r>
          </a:p>
        </p:txBody>
      </p:sp>
    </p:spTree>
    <p:extLst>
      <p:ext uri="{BB962C8B-B14F-4D97-AF65-F5344CB8AC3E}">
        <p14:creationId xmlns:p14="http://schemas.microsoft.com/office/powerpoint/2010/main" val="2696903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7179" y="1317283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18 февраля 1917 года началась забастовка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 Путиловском заводе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78340" y="1415923"/>
            <a:ext cx="2557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Рабочие потребовали повышения зарплаты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8340" y="2949448"/>
            <a:ext cx="2557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ответ администрация завода объявила локаут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57071" y="2387232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Начало Февральской революции</a:t>
            </a:r>
          </a:p>
        </p:txBody>
      </p:sp>
    </p:spTree>
    <p:extLst>
      <p:ext uri="{BB962C8B-B14F-4D97-AF65-F5344CB8AC3E}">
        <p14:creationId xmlns:p14="http://schemas.microsoft.com/office/powerpoint/2010/main" val="245688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9FF50D-0006-482E-9148-CC8BF2711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8776" y="1702016"/>
            <a:ext cx="5416138" cy="1810994"/>
            <a:chOff x="358776" y="1723282"/>
            <a:chExt cx="5416138" cy="1810994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776" y="1723282"/>
              <a:ext cx="2822889" cy="64633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685749"/>
              <a:r>
                <a:rPr lang="ru-RU" sz="4200" dirty="0">
                  <a:solidFill>
                    <a:srgbClr val="FFDC5A"/>
                  </a:solidFill>
                  <a:latin typeface="Merriweather"/>
                </a:rPr>
                <a:t>Локаут —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776" y="2586901"/>
              <a:ext cx="5416138" cy="94737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4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временная приостановка работы предприятия с прекращением выплаты заработной платы. 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 flipV="1">
            <a:off x="5838825" y="1180215"/>
            <a:ext cx="3305176" cy="2764464"/>
          </a:xfrm>
          <a:prstGeom prst="homePlate">
            <a:avLst>
              <a:gd name="adj" fmla="val 2770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73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7179" y="1317283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18 февраля 1917 года началась забастовка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 Путиловском заводе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78340" y="1415923"/>
            <a:ext cx="2557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Рабочие потребовали повышения зарплаты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8340" y="2949448"/>
            <a:ext cx="2557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ответ администрация завода объявила локаут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27179" y="2949448"/>
            <a:ext cx="255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Начались массовые выступления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57071" y="2387232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Начало Февральской революции</a:t>
            </a:r>
          </a:p>
        </p:txBody>
      </p:sp>
    </p:spTree>
    <p:extLst>
      <p:ext uri="{BB962C8B-B14F-4D97-AF65-F5344CB8AC3E}">
        <p14:creationId xmlns:p14="http://schemas.microsoft.com/office/powerpoint/2010/main" val="123242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Рабочие у ворот Путиловского завода</a:t>
            </a:r>
          </a:p>
        </p:txBody>
      </p:sp>
    </p:spTree>
    <p:extLst>
      <p:ext uri="{BB962C8B-B14F-4D97-AF65-F5344CB8AC3E}">
        <p14:creationId xmlns:p14="http://schemas.microsoft.com/office/powerpoint/2010/main" val="135773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23 февраля забастовка началась на Выборгской стороне Петрограда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Выступили работницы-текстильщицы, которые требовали хлеба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возвращения мужчин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 фронта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Забастовку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быстро подхватили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другие рабочие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Начало Февральской революции</a:t>
            </a:r>
          </a:p>
        </p:txBody>
      </p:sp>
    </p:spTree>
    <p:extLst>
      <p:ext uri="{BB962C8B-B14F-4D97-AF65-F5344CB8AC3E}">
        <p14:creationId xmlns:p14="http://schemas.microsoft.com/office/powerpoint/2010/main" val="280936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6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89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716655"/>
            <a:ext cx="4033837" cy="1750673"/>
            <a:chOff x="358776" y="1577920"/>
            <a:chExt cx="4033837" cy="1750673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Февральская революция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25 февраля началась всеобщая политическая стачка, которая проходила под лозунгами «Долой царизм!» и «Долой войну!». </a:t>
              </a:r>
            </a:p>
          </p:txBody>
        </p:sp>
      </p:grpSp>
      <p:pic>
        <p:nvPicPr>
          <p:cNvPr id="5122" name="Picture 2" descr="ÐÐ°ÑÑÐ¸Ð½ÐºÐ¸ Ð¿Ð¾ Ð·Ð°Ð¿ÑÐ¾ÑÑ ÑÐµÐ²ÑÐ°Ð»ÑÑÐºÐ°Ñ ÑÐµÐ²Ð¾Ð»ÑÑÐ¸Ñ Ð² Ð¿ÐµÑÑÐ¾Ð³ÑÐ°Ð´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74019" y="851363"/>
            <a:ext cx="4369982" cy="345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11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2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62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" y="3946099"/>
            <a:ext cx="5188690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Николай II ещё 22 февраля уехал в </a:t>
            </a:r>
            <a:r>
              <a:rPr lang="ru-RU" sz="1400" dirty="0" err="1">
                <a:solidFill>
                  <a:prstClr val="white"/>
                </a:solidFill>
              </a:rPr>
              <a:t>Могилёв</a:t>
            </a:r>
            <a:r>
              <a:rPr lang="ru-RU" sz="1400" dirty="0">
                <a:solidFill>
                  <a:prstClr val="white"/>
                </a:solidFill>
              </a:rPr>
              <a:t>, где находилась Ставка Верховного главнокомандующего.</a:t>
            </a:r>
          </a:p>
        </p:txBody>
      </p:sp>
    </p:spTree>
    <p:extLst>
      <p:ext uri="{BB962C8B-B14F-4D97-AF65-F5344CB8AC3E}">
        <p14:creationId xmlns:p14="http://schemas.microsoft.com/office/powerpoint/2010/main" val="83891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5000" b="-8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74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716655"/>
            <a:ext cx="4033837" cy="1750673"/>
            <a:chOff x="358776" y="1577920"/>
            <a:chExt cx="4033837" cy="1750673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Февральская революция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25 февраля Николай </a:t>
              </a:r>
              <a:r>
                <a:rPr lang="en-US" sz="1400" dirty="0">
                  <a:solidFill>
                    <a:prstClr val="white"/>
                  </a:solidFill>
                </a:rPr>
                <a:t>II</a:t>
              </a:r>
              <a:r>
                <a:rPr lang="ru-RU" sz="1400" dirty="0">
                  <a:solidFill>
                    <a:prstClr val="white"/>
                  </a:solidFill>
                </a:rPr>
                <a:t> из </a:t>
              </a:r>
              <a:r>
                <a:rPr lang="ru-RU" sz="1400" dirty="0" err="1">
                  <a:solidFill>
                    <a:prstClr val="white"/>
                  </a:solidFill>
                </a:rPr>
                <a:t>Могилёва</a:t>
              </a:r>
              <a:r>
                <a:rPr lang="ru-RU" sz="1400" dirty="0">
                  <a:solidFill>
                    <a:prstClr val="white"/>
                  </a:solidFill>
                </a:rPr>
                <a:t> отправил телеграмму с требованием прекратить беспорядки в столице. </a:t>
              </a:r>
            </a:p>
          </p:txBody>
        </p:sp>
      </p:grpSp>
      <p:pic>
        <p:nvPicPr>
          <p:cNvPr id="614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2753" y="851363"/>
            <a:ext cx="4391247" cy="345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81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r="-1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5885" y="1499982"/>
            <a:ext cx="2692769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26 февраля восстали солдаты Павловского полка, который отправили на подавление демонстраций. </a:t>
            </a:r>
          </a:p>
        </p:txBody>
      </p:sp>
    </p:spTree>
    <p:extLst>
      <p:ext uri="{BB962C8B-B14F-4D97-AF65-F5344CB8AC3E}">
        <p14:creationId xmlns:p14="http://schemas.microsoft.com/office/powerpoint/2010/main" val="349010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t="-162000" r="-5000" b="-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1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716655"/>
            <a:ext cx="4033837" cy="1750673"/>
            <a:chOff x="358776" y="1577920"/>
            <a:chExt cx="4033837" cy="1750673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Февральская революция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Председатель Совета министров, князь Николай Голицын, объявил перерыв в работе Государственной думы. </a:t>
              </a:r>
            </a:p>
          </p:txBody>
        </p:sp>
      </p:grpSp>
      <p:pic>
        <p:nvPicPr>
          <p:cNvPr id="8194" name="Picture 2" descr="ÐÐ°ÑÑÐ¸Ð½ÐºÐ¸ Ð¿Ð¾ Ð·Ð°Ð¿ÑÐ¾ÑÑ ÐºÐ½ÑÐ·Ñ Ð½Ð¸ÐºÐ¾Ð»Ð°Ð¹ Ð´Ð¼Ð¸ÑÑÐ¸ÐµÐ²Ð¸Ñ Ð³Ð¾Ð»Ð¸ÑÑÐ½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/>
          <a:stretch/>
        </p:blipFill>
        <p:spPr bwMode="auto">
          <a:xfrm>
            <a:off x="4752753" y="851363"/>
            <a:ext cx="4391247" cy="345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05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20000" r="-2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" y="3722811"/>
            <a:ext cx="4284923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27 февраля восставшими были захвачены вокзалы, арсенал и правительственные учреждения.</a:t>
            </a:r>
          </a:p>
        </p:txBody>
      </p:sp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Восставшие солдаты</a:t>
            </a:r>
          </a:p>
        </p:txBody>
      </p:sp>
    </p:spTree>
    <p:extLst>
      <p:ext uri="{BB962C8B-B14F-4D97-AF65-F5344CB8AC3E}">
        <p14:creationId xmlns:p14="http://schemas.microsoft.com/office/powerpoint/2010/main" val="291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r="-3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Проверка документов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на Шпалерной улице</a:t>
            </a:r>
          </a:p>
        </p:txBody>
      </p:sp>
    </p:spTree>
    <p:extLst>
      <p:ext uri="{BB962C8B-B14F-4D97-AF65-F5344CB8AC3E}">
        <p14:creationId xmlns:p14="http://schemas.microsoft.com/office/powerpoint/2010/main" val="197310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r="-2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Отряд юнкеров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 зале Зимнего дворца</a:t>
            </a:r>
          </a:p>
        </p:txBody>
      </p:sp>
    </p:spTree>
    <p:extLst>
      <p:ext uri="{BB962C8B-B14F-4D97-AF65-F5344CB8AC3E}">
        <p14:creationId xmlns:p14="http://schemas.microsoft.com/office/powerpoint/2010/main" val="61738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t="-18000" r="-4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Восставшие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у Таврического дворца</a:t>
            </a:r>
          </a:p>
        </p:txBody>
      </p:sp>
    </p:spTree>
    <p:extLst>
      <p:ext uri="{BB962C8B-B14F-4D97-AF65-F5344CB8AC3E}">
        <p14:creationId xmlns:p14="http://schemas.microsoft.com/office/powerpoint/2010/main" val="76457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506765"/>
            <a:ext cx="4870449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Представители левых партий хотели подтолкнуть оставшихся депутатов Думы к решительным действиям.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Депутаты приняли решение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 создании Временного комитета Государственной думы.</a:t>
            </a:r>
          </a:p>
        </p:txBody>
      </p:sp>
      <p:pic>
        <p:nvPicPr>
          <p:cNvPr id="10242" name="Picture 2" descr="ÐÑÑÑÐ¾Ð¹ ÑÑÐ¾Ð½ Ð² ÐÐµÐ¾ÑÐ³Ð¸ÐµÐ²ÑÐºÐ¾Ð¼ Ð·Ð°Ð»Ðµ ÐÑÐµÐ¼Ð»Ñ, 1 ÑÐµÐ²ÑÐ°Ð»Ñ 1917 - 31 Ð´ÐµÐºÐ°Ð±ÑÑ 1922, Ð³. ÐÐ¾ÑÐºÐ²Ð°. ÐÐ°Ð·Ð²Ð°Ð½ Ð² ÑÐµÑÑÑ ÐÑÐ´ÐµÐ½Ð° ÑÐ²ÑÑÐ¾Ð³Ð¾ ÐÐµÐ¾ÑÐ³Ð¸Ñ ÐÐ¾Ð±ÐµÐ´Ð¾Ð½Ð¾ÑÑÐ°, ÑÑÐ²ÐµÑÐ¶Ð´ÐµÐ½Ð½Ð¾Ð³Ð¾ ÐÐºÐ°ÑÐµÑÐ¸Ð½Ð¾Ð¹ II Ð² 1769 Ð³Ð¾Ð´Ñ Ð¸ ÑÑÐ°Ð²ÑÐµÐ³Ð¾ Ð²ÑÑÑÐµÐ¹ Ð²Ð¾ÐµÐ½Ð½Ð¾Ð¹ Ð½Ð°Ð³ÑÐ°Ð´Ð¾Ð¹ Ð Ð¾ÑÑÐ¸Ð¹ÑÐºÐ¾Ð¹ Ð¸Ð¼Ð¿ÐµÑÐ¸Ð¸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69" y="883445"/>
            <a:ext cx="2908308" cy="338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71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t="-3000" r="-1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Михаил Владимирович Родзянко</a:t>
            </a:r>
          </a:p>
        </p:txBody>
      </p:sp>
    </p:spTree>
    <p:extLst>
      <p:ext uri="{BB962C8B-B14F-4D97-AF65-F5344CB8AC3E}">
        <p14:creationId xmlns:p14="http://schemas.microsoft.com/office/powerpoint/2010/main" val="45007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2" name="Picture 2" descr="Lesser Coat of Arms of Russian Empire 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405" y="291369"/>
            <a:ext cx="3782385" cy="456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ussian coa 1917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833" y="1278526"/>
            <a:ext cx="3707957" cy="34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Эмблема Российской республики</a:t>
            </a:r>
          </a:p>
        </p:txBody>
      </p:sp>
    </p:spTree>
    <p:extLst>
      <p:ext uri="{BB962C8B-B14F-4D97-AF65-F5344CB8AC3E}">
        <p14:creationId xmlns:p14="http://schemas.microsoft.com/office/powerpoint/2010/main" val="135891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416086"/>
            <a:ext cx="4072270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Рабочие активисты и социал-демократы решили создать Петроградский Совет рабочих и солдатских депутатов.</a:t>
            </a:r>
          </a:p>
        </p:txBody>
      </p:sp>
    </p:spTree>
    <p:extLst>
      <p:ext uri="{BB962C8B-B14F-4D97-AF65-F5344CB8AC3E}">
        <p14:creationId xmlns:p14="http://schemas.microsoft.com/office/powerpoint/2010/main" val="90433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16000" r="-3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264518" y="293174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Николай Семёнович Чхеидзе</a:t>
            </a:r>
          </a:p>
        </p:txBody>
      </p:sp>
    </p:spTree>
    <p:extLst>
      <p:ext uri="{BB962C8B-B14F-4D97-AF65-F5344CB8AC3E}">
        <p14:creationId xmlns:p14="http://schemas.microsoft.com/office/powerpoint/2010/main" val="150385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Александр Фёдорович Керенский</a:t>
            </a:r>
          </a:p>
        </p:txBody>
      </p:sp>
    </p:spTree>
    <p:extLst>
      <p:ext uri="{BB962C8B-B14F-4D97-AF65-F5344CB8AC3E}">
        <p14:creationId xmlns:p14="http://schemas.microsoft.com/office/powerpoint/2010/main" val="170746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79B960-57EF-442B-BFB1-FB965C065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2829" y="372877"/>
            <a:ext cx="3158339" cy="38907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05514" y="4271964"/>
            <a:ext cx="5898155" cy="794403"/>
          </a:xfrm>
          <a:prstGeom prst="rect">
            <a:avLst/>
          </a:prstGeom>
          <a:noFill/>
        </p:spPr>
        <p:txBody>
          <a:bodyPr wrap="square" lIns="360000" tIns="180000" rIns="180000" bIns="180000" rtlCol="0">
            <a:spAutoFit/>
          </a:bodyPr>
          <a:lstStyle/>
          <a:p>
            <a:pPr algn="ctr" defTabSz="685783"/>
            <a:r>
              <a:rPr lang="ru-RU" sz="280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Матвей Иванович Скобелев</a:t>
            </a:r>
            <a:endParaRPr lang="ru-RU" sz="2800" dirty="0">
              <a:solidFill>
                <a:prstClr val="white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94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38836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81814" y="10764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81814" y="247914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2" name="Скругленная соединительная линия 21"/>
          <p:cNvCxnSpPr>
            <a:stCxn id="12" idx="3"/>
            <a:endCxn id="18" idx="1"/>
          </p:cNvCxnSpPr>
          <p:nvPr/>
        </p:nvCxnSpPr>
        <p:spPr>
          <a:xfrm flipV="1">
            <a:off x="3923039" y="1396772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кругленная соединительная линия 22"/>
          <p:cNvCxnSpPr>
            <a:stCxn id="12" idx="3"/>
            <a:endCxn id="20" idx="1"/>
          </p:cNvCxnSpPr>
          <p:nvPr/>
        </p:nvCxnSpPr>
        <p:spPr>
          <a:xfrm flipV="1">
            <a:off x="3923039" y="2799422"/>
            <a:ext cx="358775" cy="92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кругленная соединительная линия 23"/>
          <p:cNvCxnSpPr>
            <a:stCxn id="12" idx="3"/>
            <a:endCxn id="17" idx="1"/>
          </p:cNvCxnSpPr>
          <p:nvPr/>
        </p:nvCxnSpPr>
        <p:spPr>
          <a:xfrm>
            <a:off x="3923039" y="2800351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408740" y="1134233"/>
            <a:ext cx="3243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Предоставление солдатам гражданских прав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564211" y="2430089"/>
            <a:ext cx="21595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1 марта Петроградский совет издал приказ № 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62025" y="2538277"/>
            <a:ext cx="3536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Создание войсковых выборных комитетов в частях и подразделениях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02647" y="3940927"/>
            <a:ext cx="3255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Уравнивание в правах солдат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и офицеров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Петроградский совет</a:t>
            </a:r>
          </a:p>
        </p:txBody>
      </p:sp>
    </p:spTree>
    <p:extLst>
      <p:ext uri="{BB962C8B-B14F-4D97-AF65-F5344CB8AC3E}">
        <p14:creationId xmlns:p14="http://schemas.microsoft.com/office/powerpoint/2010/main" val="273424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  <p:bldP spid="20" grpId="0" animBg="1"/>
      <p:bldP spid="25" grpId="0"/>
      <p:bldP spid="27" grpId="0"/>
      <p:bldP spid="30" grpId="0"/>
      <p:bldP spid="3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826204" y="2530344"/>
            <a:ext cx="3497262" cy="618253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2339" y="124794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86639" y="124794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5" idx="1"/>
            <a:endCxn id="29" idx="1"/>
          </p:cNvCxnSpPr>
          <p:nvPr/>
        </p:nvCxnSpPr>
        <p:spPr>
          <a:xfrm rot="10800000">
            <a:off x="2826204" y="2839471"/>
            <a:ext cx="12700" cy="1260100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9" idx="2"/>
          </p:cNvCxnSpPr>
          <p:nvPr/>
        </p:nvCxnSpPr>
        <p:spPr>
          <a:xfrm flipV="1">
            <a:off x="6323466" y="1888497"/>
            <a:ext cx="211804" cy="950974"/>
          </a:xfrm>
          <a:prstGeom prst="curvedConnector2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5" idx="3"/>
          </p:cNvCxnSpPr>
          <p:nvPr/>
        </p:nvCxnSpPr>
        <p:spPr>
          <a:xfrm>
            <a:off x="6323466" y="2839471"/>
            <a:ext cx="12700" cy="1260100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17" idx="2"/>
            <a:endCxn id="29" idx="1"/>
          </p:cNvCxnSpPr>
          <p:nvPr/>
        </p:nvCxnSpPr>
        <p:spPr>
          <a:xfrm rot="16200000" flipH="1">
            <a:off x="2243100" y="2256367"/>
            <a:ext cx="950974" cy="215234"/>
          </a:xfrm>
          <a:prstGeom prst="curvedConnector2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316370" y="2685581"/>
            <a:ext cx="2516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Временное правительство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6195" y="1306611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Временный исполнительный комитет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40495" y="1414332"/>
            <a:ext cx="2989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Исполком </a:t>
            </a:r>
            <a:r>
              <a:rPr lang="ru-RU" sz="1400" dirty="0" err="1">
                <a:solidFill>
                  <a:prstClr val="black"/>
                </a:solidFill>
              </a:rPr>
              <a:t>Петросовета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Революционная власть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26204" y="3790444"/>
            <a:ext cx="3497262" cy="618253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99210" y="3837960"/>
            <a:ext cx="3151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Либералы, проводящие политику Петроградского Совета</a:t>
            </a:r>
          </a:p>
        </p:txBody>
      </p:sp>
    </p:spTree>
    <p:extLst>
      <p:ext uri="{BB962C8B-B14F-4D97-AF65-F5344CB8AC3E}">
        <p14:creationId xmlns:p14="http://schemas.microsoft.com/office/powerpoint/2010/main" val="196076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7" grpId="0" animBg="1"/>
      <p:bldP spid="19" grpId="0" animBg="1"/>
      <p:bldP spid="15" grpId="0"/>
      <p:bldP spid="18" grpId="0"/>
      <p:bldP spid="20" grpId="0"/>
      <p:bldP spid="25" grpId="0" animBg="1"/>
      <p:bldP spid="2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Заседание Временного правительства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416086"/>
            <a:ext cx="4072270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Временное правительство должно было работать до созыва Всероссийского Учредительного Собрания.</a:t>
            </a:r>
          </a:p>
        </p:txBody>
      </p:sp>
    </p:spTree>
    <p:extLst>
      <p:ext uri="{BB962C8B-B14F-4D97-AF65-F5344CB8AC3E}">
        <p14:creationId xmlns:p14="http://schemas.microsoft.com/office/powerpoint/2010/main" val="355209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716655"/>
            <a:ext cx="4033837" cy="1750673"/>
            <a:chOff x="358776" y="1577920"/>
            <a:chExt cx="4033837" cy="1750673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Временное правительство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Возглавлял его князь Георгий Львов, который во время Первой мировой войны руководил Земским союзом. </a:t>
              </a:r>
            </a:p>
          </p:txBody>
        </p:sp>
      </p:grpSp>
      <p:pic>
        <p:nvPicPr>
          <p:cNvPr id="11266" name="Picture 2" descr="ÐÐ°ÑÑÐ¸Ð½ÐºÐ¸ Ð¿Ð¾ Ð·Ð°Ð¿ÑÐ¾ÑÑ Ð³ÐµÐ¾ÑÐ³Ð¸Ð¹ Ð»ÑÐ²Ð¾Ð²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92" y="847725"/>
            <a:ext cx="4392610" cy="345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88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38836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81814" y="10764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81814" y="247914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2" name="Скругленная соединительная линия 21"/>
          <p:cNvCxnSpPr>
            <a:stCxn id="12" idx="3"/>
            <a:endCxn id="18" idx="1"/>
          </p:cNvCxnSpPr>
          <p:nvPr/>
        </p:nvCxnSpPr>
        <p:spPr>
          <a:xfrm flipV="1">
            <a:off x="3923039" y="1396772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кругленная соединительная линия 22"/>
          <p:cNvCxnSpPr>
            <a:stCxn id="12" idx="3"/>
            <a:endCxn id="20" idx="1"/>
          </p:cNvCxnSpPr>
          <p:nvPr/>
        </p:nvCxnSpPr>
        <p:spPr>
          <a:xfrm flipV="1">
            <a:off x="3923039" y="2799422"/>
            <a:ext cx="358775" cy="92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кругленная соединительная линия 23"/>
          <p:cNvCxnSpPr>
            <a:stCxn id="12" idx="3"/>
            <a:endCxn id="17" idx="1"/>
          </p:cNvCxnSpPr>
          <p:nvPr/>
        </p:nvCxnSpPr>
        <p:spPr>
          <a:xfrm>
            <a:off x="3923039" y="2800351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423952" y="1134233"/>
            <a:ext cx="3243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Министр иностранных дел – кадет Павел Милюков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564211" y="2537811"/>
            <a:ext cx="2159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Временное правительство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62025" y="2538277"/>
            <a:ext cx="3536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Военный и морской министр – октябрист Александр </a:t>
            </a:r>
            <a:r>
              <a:rPr lang="ru-RU" sz="1400" dirty="0" err="1">
                <a:solidFill>
                  <a:prstClr val="black"/>
                </a:solidFill>
              </a:rPr>
              <a:t>Гучков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402647" y="3940927"/>
            <a:ext cx="3255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Министр юстиции – социалист Александр Керенский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Революционная власть</a:t>
            </a:r>
          </a:p>
        </p:txBody>
      </p:sp>
    </p:spTree>
    <p:extLst>
      <p:ext uri="{BB962C8B-B14F-4D97-AF65-F5344CB8AC3E}">
        <p14:creationId xmlns:p14="http://schemas.microsoft.com/office/powerpoint/2010/main" val="28608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  <p:bldP spid="20" grpId="0" animBg="1"/>
      <p:bldP spid="25" grpId="0"/>
      <p:bldP spid="27" grpId="0"/>
      <p:bldP spid="30" grpId="0"/>
      <p:bldP spid="3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149886"/>
            <a:ext cx="3990975" cy="578959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  <a:latin typeface="Roboto"/>
              </a:rPr>
              <a:t>28 февраля Николай II покинул </a:t>
            </a:r>
            <a:r>
              <a:rPr lang="ru-RU" sz="1400" dirty="0" err="1">
                <a:solidFill>
                  <a:prstClr val="white"/>
                </a:solidFill>
                <a:latin typeface="Roboto"/>
              </a:rPr>
              <a:t>Могилёв</a:t>
            </a:r>
            <a:r>
              <a:rPr lang="ru-RU" sz="1400" dirty="0">
                <a:solidFill>
                  <a:prstClr val="white"/>
                </a:solidFill>
                <a:latin typeface="Roboto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861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Иван Яковлевич </a:t>
            </a:r>
            <a:r>
              <a:rPr lang="ru-RU" sz="1200" dirty="0" err="1">
                <a:solidFill>
                  <a:prstClr val="black"/>
                </a:solidFill>
                <a:ea typeface="Theano Didot" panose="02060603060706020203" pitchFamily="18" charset="0"/>
              </a:rPr>
              <a:t>Билибин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37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506765"/>
            <a:ext cx="4870449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Временный комитет Государственной думы установил контроль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над железной дорогой и подъехать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 столице было очень сложно.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Николай II остановился в Пскове,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где находился Штаб Северного фронта.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05"/>
          <a:stretch/>
        </p:blipFill>
        <p:spPr>
          <a:xfrm>
            <a:off x="358769" y="883444"/>
            <a:ext cx="2908308" cy="338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20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ночь на 2 марта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Родзянко телеграфировал главнокомандующему Северным фронтом Рузскому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Родзянко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просил убедить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Николая II отречься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от престола в пользу сына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Регентом предлагалось назначить младшего брата императора – Михаила Александровича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Март 1917 года</a:t>
            </a:r>
          </a:p>
        </p:txBody>
      </p:sp>
    </p:spTree>
    <p:extLst>
      <p:ext uri="{BB962C8B-B14F-4D97-AF65-F5344CB8AC3E}">
        <p14:creationId xmlns:p14="http://schemas.microsoft.com/office/powerpoint/2010/main" val="248785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r="-1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ÐÐ°ÑÑÐ¸Ð½ÐºÐ¸ Ð¿Ð¾ Ð·Ð°Ð¿ÑÐ¾ÑÑ Ð³ÐµÐ½ÐµÑÐ°Ð»Ñ Ð½Ð¸ÐºÐ¾Ð»Ð°Ñ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2" cy="514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1106" y="967464"/>
            <a:ext cx="2882328" cy="3208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Все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главно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-командующие фронтами получили телеграммы,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которых предлагалось высказаться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 вопросу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об отречении. </a:t>
            </a:r>
          </a:p>
        </p:txBody>
      </p:sp>
    </p:spTree>
    <p:extLst>
      <p:ext uri="{BB962C8B-B14F-4D97-AF65-F5344CB8AC3E}">
        <p14:creationId xmlns:p14="http://schemas.microsoft.com/office/powerpoint/2010/main" val="288416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4000" b="-10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Александр Васильевич Колчак</a:t>
            </a:r>
          </a:p>
        </p:txBody>
      </p:sp>
    </p:spTree>
    <p:extLst>
      <p:ext uri="{BB962C8B-B14F-4D97-AF65-F5344CB8AC3E}">
        <p14:creationId xmlns:p14="http://schemas.microsoft.com/office/powerpoint/2010/main" val="272151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21000" r="-3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011">
            <a:off x="6724134" y="452391"/>
            <a:ext cx="1899512" cy="23925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5004">
            <a:off x="5473195" y="2077455"/>
            <a:ext cx="1681644" cy="26112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3937231"/>
            <a:ext cx="3912781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  <a:latin typeface="Roboto"/>
              </a:rPr>
              <a:t>2 марта 1917 года Николай </a:t>
            </a:r>
            <a:r>
              <a:rPr lang="en-US" sz="1400" dirty="0">
                <a:solidFill>
                  <a:prstClr val="white"/>
                </a:solidFill>
                <a:latin typeface="Roboto"/>
              </a:rPr>
              <a:t>II</a:t>
            </a:r>
            <a:r>
              <a:rPr lang="ru-RU" sz="1400" dirty="0">
                <a:solidFill>
                  <a:prstClr val="white"/>
                </a:solidFill>
                <a:latin typeface="Roboto"/>
              </a:rPr>
              <a:t> подписал манифест об отречении от престола.</a:t>
            </a:r>
          </a:p>
        </p:txBody>
      </p:sp>
    </p:spTree>
    <p:extLst>
      <p:ext uri="{BB962C8B-B14F-4D97-AF65-F5344CB8AC3E}">
        <p14:creationId xmlns:p14="http://schemas.microsoft.com/office/powerpoint/2010/main" val="357661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Михаил Александрович Романов</a:t>
            </a:r>
          </a:p>
        </p:txBody>
      </p:sp>
    </p:spTree>
    <p:extLst>
      <p:ext uri="{BB962C8B-B14F-4D97-AF65-F5344CB8AC3E}">
        <p14:creationId xmlns:p14="http://schemas.microsoft.com/office/powerpoint/2010/main" val="133696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7179" y="1317283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Михаил Александрович заявил, что не готов занять российский престол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78340" y="1415923"/>
            <a:ext cx="2557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Он подписал манифест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об отречении от престола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8340" y="2841726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Власть перешла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 Временному правительству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27179" y="2841726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Российская монархия прекратила своё существование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57071" y="2355333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Падение монархии</a:t>
            </a:r>
          </a:p>
        </p:txBody>
      </p:sp>
    </p:spTree>
    <p:extLst>
      <p:ext uri="{BB962C8B-B14F-4D97-AF65-F5344CB8AC3E}">
        <p14:creationId xmlns:p14="http://schemas.microsoft.com/office/powerpoint/2010/main" val="197846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85516" y="2431018"/>
            <a:ext cx="25169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3 марта опубликовали декларацию Временного правительства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62449" y="2073943"/>
            <a:ext cx="3357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Объявляла амнистию по всем политическим и религиозным делам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57132" y="3006601"/>
            <a:ext cx="3346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Предоставляла гражданам России широкие демократические свободы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Март 1917 года</a:t>
            </a:r>
          </a:p>
        </p:txBody>
      </p:sp>
    </p:spTree>
    <p:extLst>
      <p:ext uri="{BB962C8B-B14F-4D97-AF65-F5344CB8AC3E}">
        <p14:creationId xmlns:p14="http://schemas.microsoft.com/office/powerpoint/2010/main" val="77241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4" grpId="0"/>
      <p:bldP spid="1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7179" y="1200479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6 марта Временное правительство заявило,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что Россия будет вести войну до победного конца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78340" y="1308200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Это определило вектор социально-экономической политики государства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8340" y="2734004"/>
            <a:ext cx="2557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Все нововведения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не должны были снизить обороноспособность России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85459" y="2841725"/>
            <a:ext cx="26393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Поэтому отклонили проект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о введении восьмичасового рабочего дня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57071" y="2312801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Март 1917 года</a:t>
            </a:r>
          </a:p>
        </p:txBody>
      </p:sp>
    </p:spTree>
    <p:extLst>
      <p:ext uri="{BB962C8B-B14F-4D97-AF65-F5344CB8AC3E}">
        <p14:creationId xmlns:p14="http://schemas.microsoft.com/office/powerpoint/2010/main" val="250190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14000" r="-6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1106" y="1153733"/>
            <a:ext cx="2882328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Чтобы решить вопрос продовольственного кризиса, издали постановление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 введении государственной торговой монополии на хлеб. </a:t>
            </a:r>
          </a:p>
        </p:txBody>
      </p:sp>
    </p:spTree>
    <p:extLst>
      <p:ext uri="{BB962C8B-B14F-4D97-AF65-F5344CB8AC3E}">
        <p14:creationId xmlns:p14="http://schemas.microsoft.com/office/powerpoint/2010/main" val="117282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924914"/>
            <a:ext cx="335348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6" y="2041237"/>
            <a:ext cx="5353168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Причины и ход Февральской революции.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90902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80080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67858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07828" y="2800806"/>
            <a:ext cx="6928654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Деятельность Петроградского Совета рабочих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и солдатских депутатов и Временного правительства.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7828" y="3823376"/>
            <a:ext cx="6162823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Политические кризисы весны – лета 1917 года.</a:t>
            </a:r>
          </a:p>
        </p:txBody>
      </p:sp>
    </p:spTree>
    <p:extLst>
      <p:ext uri="{BB962C8B-B14F-4D97-AF65-F5344CB8AC3E}">
        <p14:creationId xmlns:p14="http://schemas.microsoft.com/office/powerpoint/2010/main" val="55800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783217"/>
            <a:ext cx="4870449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апреле были узаконены фабрично-заводские комитеты.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Они занимались контролем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над производством.</a:t>
            </a:r>
          </a:p>
        </p:txBody>
      </p:sp>
      <p:pic>
        <p:nvPicPr>
          <p:cNvPr id="14338" name="Picture 2" descr="ÐÐ¾ÑÑÑÐ°Ð²ÑÐ¸Ð¹ Ð½Ð°ÑÐ¾Ð´, ÑÐµÐ²ÑÐ°Ð»Ñ 1917, Ð³. ÐÐµÑÑÐ¾Ð³ÑÐ°Ð´. Ð¤ÐµÐ²ÑÐ°Ð»ÑÑÐºÐ°Ñ ÑÐµÐ²Ð¾Ð»ÑÑÐ¸Ñ.&amp;nbsp;Ð¡ÐµÐ¹ÑÐ°Ñ Ð¡Ð°Ð½ÐºÑ-ÐÐµÑÐµÑÐ±ÑÑÐ³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67" y="883444"/>
            <a:ext cx="2908310" cy="340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70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85516" y="2431018"/>
            <a:ext cx="25169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Исполнительный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комитет </a:t>
            </a:r>
          </a:p>
          <a:p>
            <a:pPr algn="ctr"/>
            <a:r>
              <a:rPr lang="ru-RU" sz="1400" b="1" dirty="0" err="1">
                <a:solidFill>
                  <a:prstClr val="black"/>
                </a:solidFill>
              </a:rPr>
              <a:t>Петросовета</a:t>
            </a:r>
            <a:r>
              <a:rPr lang="ru-RU" sz="1400" b="1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62449" y="2073943"/>
            <a:ext cx="3357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Контролировал деятельность Временного правительства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57132" y="3006601"/>
            <a:ext cx="3346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Издавал собственные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распоряжения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Революционное правительство</a:t>
            </a:r>
          </a:p>
        </p:txBody>
      </p:sp>
    </p:spTree>
    <p:extLst>
      <p:ext uri="{BB962C8B-B14F-4D97-AF65-F5344CB8AC3E}">
        <p14:creationId xmlns:p14="http://schemas.microsoft.com/office/powerpoint/2010/main" val="150952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4" grpId="0"/>
      <p:bldP spid="1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22000" r="-4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958496"/>
            <a:ext cx="4040372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  <a:latin typeface="Roboto"/>
              </a:rPr>
              <a:t>Меньшевики и эсеры утверждали, 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  <a:latin typeface="Roboto"/>
              </a:rPr>
              <a:t>что Россия пока не готова к социализму.</a:t>
            </a:r>
          </a:p>
        </p:txBody>
      </p:sp>
    </p:spTree>
    <p:extLst>
      <p:ext uri="{BB962C8B-B14F-4D97-AF65-F5344CB8AC3E}">
        <p14:creationId xmlns:p14="http://schemas.microsoft.com/office/powerpoint/2010/main" val="327106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85516" y="2537241"/>
            <a:ext cx="2516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Причины неготовности России к социализму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62449" y="2073943"/>
            <a:ext cx="3357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Отсутствие высокого уровня промышленного производства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57132" y="3006601"/>
            <a:ext cx="3346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Низкий культурный уровень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народа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Революционное правительство</a:t>
            </a:r>
          </a:p>
        </p:txBody>
      </p:sp>
    </p:spTree>
    <p:extLst>
      <p:ext uri="{BB962C8B-B14F-4D97-AF65-F5344CB8AC3E}">
        <p14:creationId xmlns:p14="http://schemas.microsoft.com/office/powerpoint/2010/main" val="103263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4" grpId="0"/>
      <p:bldP spid="1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822982"/>
            <a:ext cx="4033837" cy="1513685"/>
            <a:chOff x="358776" y="1577920"/>
            <a:chExt cx="4033837" cy="1513685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Меньшевики </a:t>
              </a:r>
            </a:p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и эсеры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45961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Считали, что возглавить революцию должна либеральная буржуазия. </a:t>
              </a:r>
            </a:p>
          </p:txBody>
        </p:sp>
      </p:grpSp>
      <p:pic>
        <p:nvPicPr>
          <p:cNvPr id="1638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91" y="847725"/>
            <a:ext cx="4392609" cy="345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0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Исполком </a:t>
            </a:r>
            <a:r>
              <a:rPr lang="ru-RU" sz="1400" dirty="0" err="1">
                <a:solidFill>
                  <a:prstClr val="black"/>
                </a:solidFill>
              </a:rPr>
              <a:t>Петросовета</a:t>
            </a:r>
            <a:r>
              <a:rPr lang="ru-RU" sz="1400" dirty="0">
                <a:solidFill>
                  <a:prstClr val="black"/>
                </a:solidFill>
              </a:rPr>
              <a:t> поддержал идею продолжения войны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Вместе с Временным правительством он отверг идею передела помещичьей земли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Это могло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привести к волнениям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армии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Революционное правительство</a:t>
            </a:r>
          </a:p>
        </p:txBody>
      </p:sp>
    </p:spTree>
    <p:extLst>
      <p:ext uri="{BB962C8B-B14F-4D97-AF65-F5344CB8AC3E}">
        <p14:creationId xmlns:p14="http://schemas.microsoft.com/office/powerpoint/2010/main" val="80972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r="-6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1106" y="1846231"/>
            <a:ext cx="2882328" cy="1451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Февральская революция изменила расстановку политических сил. </a:t>
            </a:r>
          </a:p>
        </p:txBody>
      </p:sp>
    </p:spTree>
    <p:extLst>
      <p:ext uri="{BB962C8B-B14F-4D97-AF65-F5344CB8AC3E}">
        <p14:creationId xmlns:p14="http://schemas.microsoft.com/office/powerpoint/2010/main" val="318445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953341"/>
            <a:ext cx="4870449" cy="1218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Исчезли монархические партии.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новых условиях не могли действовать октябристы.</a:t>
            </a:r>
          </a:p>
        </p:txBody>
      </p:sp>
      <p:pic>
        <p:nvPicPr>
          <p:cNvPr id="17410" name="Picture 2" descr="https://187011.selcdn.ru/thumbnails/photos/2017/04/18/iq45gqswalqzl8iu_5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65" y="883444"/>
            <a:ext cx="2908312" cy="339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57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85516" y="2537241"/>
            <a:ext cx="2516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Лидирующие позиции получили кадеты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62449" y="2073943"/>
            <a:ext cx="3357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Стали сотрудничать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с социалистическими партиями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34307" y="3006601"/>
            <a:ext cx="3401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Выступили за установление в России республиканской формы правления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Революционное правительство</a:t>
            </a:r>
          </a:p>
        </p:txBody>
      </p:sp>
    </p:spTree>
    <p:extLst>
      <p:ext uri="{BB962C8B-B14F-4D97-AF65-F5344CB8AC3E}">
        <p14:creationId xmlns:p14="http://schemas.microsoft.com/office/powerpoint/2010/main" val="130911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4" grpId="0"/>
      <p:bldP spid="1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735207"/>
            <a:ext cx="4199860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  <a:latin typeface="Roboto"/>
              </a:rPr>
              <a:t>Лидеры меньшевиков инициировали создание Петроградского Совета и вошли в состав Исполнительного комитета.</a:t>
            </a:r>
          </a:p>
        </p:txBody>
      </p:sp>
    </p:spTree>
    <p:extLst>
      <p:ext uri="{BB962C8B-B14F-4D97-AF65-F5344CB8AC3E}">
        <p14:creationId xmlns:p14="http://schemas.microsoft.com/office/powerpoint/2010/main" val="260379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Россия накануне революции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38836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81814" y="10764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81814" y="247914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2" name="Скругленная соединительная линия 21"/>
          <p:cNvCxnSpPr>
            <a:stCxn id="12" idx="3"/>
            <a:endCxn id="18" idx="1"/>
          </p:cNvCxnSpPr>
          <p:nvPr/>
        </p:nvCxnSpPr>
        <p:spPr>
          <a:xfrm flipV="1">
            <a:off x="3923039" y="1396772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кругленная соединительная линия 22"/>
          <p:cNvCxnSpPr>
            <a:stCxn id="12" idx="3"/>
            <a:endCxn id="20" idx="1"/>
          </p:cNvCxnSpPr>
          <p:nvPr/>
        </p:nvCxnSpPr>
        <p:spPr>
          <a:xfrm flipV="1">
            <a:off x="3923039" y="2799422"/>
            <a:ext cx="358775" cy="92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кругленная соединительная линия 23"/>
          <p:cNvCxnSpPr>
            <a:stCxn id="12" idx="3"/>
            <a:endCxn id="17" idx="1"/>
          </p:cNvCxnSpPr>
          <p:nvPr/>
        </p:nvCxnSpPr>
        <p:spPr>
          <a:xfrm>
            <a:off x="3923039" y="2800351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408741" y="1243633"/>
            <a:ext cx="3243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Рост цен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564211" y="2430086"/>
            <a:ext cx="21595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В начале 1917 года ситуация в России стала взрывоопасной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324192" y="2645530"/>
            <a:ext cx="3412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Спекуляция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02647" y="4050041"/>
            <a:ext cx="3255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Неудачи в войне</a:t>
            </a:r>
          </a:p>
        </p:txBody>
      </p:sp>
    </p:spTree>
    <p:extLst>
      <p:ext uri="{BB962C8B-B14F-4D97-AF65-F5344CB8AC3E}">
        <p14:creationId xmlns:p14="http://schemas.microsoft.com/office/powerpoint/2010/main" val="187201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  <p:bldP spid="20" grpId="0" animBg="1"/>
      <p:bldP spid="25" grpId="0"/>
      <p:bldP spid="27" grpId="0"/>
      <p:bldP spid="30" grpId="0"/>
      <p:bldP spid="3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7179" y="1200479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февральских событиях практически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не участвовали большевики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78340" y="1308200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Их руководство находилось в эмиграции или тюрьме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8340" y="2841725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Небольшая фракция большевиков была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</a:t>
            </a:r>
            <a:r>
              <a:rPr lang="ru-RU" sz="1400" dirty="0" err="1">
                <a:solidFill>
                  <a:prstClr val="black"/>
                </a:solidFill>
              </a:rPr>
              <a:t>Петросовете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85459" y="2734003"/>
            <a:ext cx="26393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Поддерживала мнение меньшевиков о передаче власти Временному правительству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57071" y="2312801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Революционное правительство</a:t>
            </a:r>
          </a:p>
        </p:txBody>
      </p:sp>
    </p:spTree>
    <p:extLst>
      <p:ext uri="{BB962C8B-B14F-4D97-AF65-F5344CB8AC3E}">
        <p14:creationId xmlns:p14="http://schemas.microsoft.com/office/powerpoint/2010/main" val="124737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3 апреля из Швейцарии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Петроград прибыл пломбированный вагон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нём ехали социал-демократы, а также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лидер большевиков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Владимир Ленин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Сразу по прибытии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 Финляндский вокзал Ленин выступил с речью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Большевики</a:t>
            </a:r>
          </a:p>
        </p:txBody>
      </p:sp>
    </p:spTree>
    <p:extLst>
      <p:ext uri="{BB962C8B-B14F-4D97-AF65-F5344CB8AC3E}">
        <p14:creationId xmlns:p14="http://schemas.microsoft.com/office/powerpoint/2010/main" val="191107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6000" r="-3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926596"/>
            <a:ext cx="3264195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  <a:latin typeface="Roboto"/>
              </a:rPr>
              <a:t>4 апреля Ленин выступал перед большевиками Петрограда.</a:t>
            </a:r>
          </a:p>
        </p:txBody>
      </p:sp>
    </p:spTree>
    <p:extLst>
      <p:ext uri="{BB962C8B-B14F-4D97-AF65-F5344CB8AC3E}">
        <p14:creationId xmlns:p14="http://schemas.microsoft.com/office/powerpoint/2010/main" val="297329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8"/>
            <a:ext cx="73755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«Апрельские тезисы»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00457" y="1178047"/>
            <a:ext cx="595525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Временное правительство не может обеспечить государству мир, а народу дать землю.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18504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10263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7" y="2095638"/>
            <a:ext cx="511528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Решить нарастающие проблемы можно только ликвидировав двоевластие.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06634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9" y="3048917"/>
            <a:ext cx="54448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Вся полнота власти должна быть передана Советам.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367137" y="403004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00457" y="4030049"/>
            <a:ext cx="544489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Меньшевики и эсеры неспособны решить два главных вопроса: о мире и о земле. </a:t>
            </a:r>
          </a:p>
        </p:txBody>
      </p:sp>
    </p:spTree>
    <p:extLst>
      <p:ext uri="{BB962C8B-B14F-4D97-AF65-F5344CB8AC3E}">
        <p14:creationId xmlns:p14="http://schemas.microsoft.com/office/powerpoint/2010/main" val="274945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  <p:bldP spid="18" grpId="0" animBg="1"/>
      <p:bldP spid="1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9000" r="-22000" b="-1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ÐÐ°ÑÑÐ¸Ð½ÐºÐ¸ Ð¿Ð¾ Ð·Ð°Ð¿ÑÐ¾ÑÑ Ð»ÐµÐ½Ð¸Ð½ 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1" y="0"/>
            <a:ext cx="9143997" cy="513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1106" y="980609"/>
            <a:ext cx="2882328" cy="3182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«Апрельских тезисах» Ленин призвал перейти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 этапу социалистической революции, которая наделит властью пролетариат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крестьян. </a:t>
            </a:r>
          </a:p>
        </p:txBody>
      </p:sp>
    </p:spTree>
    <p:extLst>
      <p:ext uri="{BB962C8B-B14F-4D97-AF65-F5344CB8AC3E}">
        <p14:creationId xmlns:p14="http://schemas.microsoft.com/office/powerpoint/2010/main" val="209856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18 апреля 1917 года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Павел Милюков обратился к союзникам в Первой мировой войне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Он заявил, что Временное правительство будет вести войну до победного конца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Это вызвало серию массовых антивоенных демонстраций в Москве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Петрограде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Революционное правительство</a:t>
            </a:r>
          </a:p>
        </p:txBody>
      </p:sp>
    </p:spTree>
    <p:extLst>
      <p:ext uri="{BB962C8B-B14F-4D97-AF65-F5344CB8AC3E}">
        <p14:creationId xmlns:p14="http://schemas.microsoft.com/office/powerpoint/2010/main" val="313519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666260"/>
            <a:ext cx="4870449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Петросовет надавил на Милюкова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Гучкова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и вынудил их уйти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отставку.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Это событие называют первым кризисом Временного правительства.</a:t>
            </a:r>
          </a:p>
        </p:txBody>
      </p:sp>
      <p:pic>
        <p:nvPicPr>
          <p:cNvPr id="20482" name="Picture 2" descr="ÐÐ°ÑÑÐ¸Ð½ÐºÐ¸ Ð¿Ð¾ Ð·Ð°Ð¿ÑÐ¾ÑÑ Ð¼Ð¸Ð»ÑÐºÐ¾Ð² Ð¸ Ð³ÑÑÐºÐ¾Ð²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63" y="883443"/>
            <a:ext cx="2908314" cy="338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91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85517" y="2323296"/>
            <a:ext cx="25169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5 мая 1917 года было достигнуто соглашение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о создании коалиционного правительства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51816" y="2192496"/>
            <a:ext cx="3357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10 министров от буржуазных партий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34307" y="3006601"/>
            <a:ext cx="3401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6 министров от социалистических партий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Революционное правительство</a:t>
            </a:r>
          </a:p>
        </p:txBody>
      </p:sp>
    </p:spTree>
    <p:extLst>
      <p:ext uri="{BB962C8B-B14F-4D97-AF65-F5344CB8AC3E}">
        <p14:creationId xmlns:p14="http://schemas.microsoft.com/office/powerpoint/2010/main" val="244018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4" grpId="0"/>
      <p:bldP spid="1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804486"/>
            <a:ext cx="4870449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Министром земледелия назначили эсера Виктора Чернова.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Пост военного и морского министра занял Александр Керенский.</a:t>
            </a:r>
          </a:p>
        </p:txBody>
      </p:sp>
      <p:pic>
        <p:nvPicPr>
          <p:cNvPr id="21506" name="Picture 2" descr="ÐÐ°ÑÑÐ¸Ð½ÐºÐ¸ Ð¿Ð¾ Ð·Ð°Ð¿ÑÐ¾ÑÑ Ð²Ð¸ÐºÑÐ¾Ñ ÑÐµÑÐ½Ð¾Ð² ÑÑÐµÑ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0741" y="883442"/>
            <a:ext cx="2906335" cy="338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ÐÐ°ÑÑÐ¸Ð½ÐºÐ¸ Ð¿Ð¾ Ð·Ð°Ð¿ÑÐ¾ÑÑ ÐºÐµÑÐµÐ½ÑÐºÐ¸Ð¹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0739" y="883442"/>
            <a:ext cx="2906337" cy="339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08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735207"/>
            <a:ext cx="3880884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  <a:latin typeface="Roboto"/>
              </a:rPr>
              <a:t>3 июня 1917 года начал свою работу Первый Всероссийский съезд Советов рабочих и солдатских депутатов.</a:t>
            </a:r>
          </a:p>
        </p:txBody>
      </p:sp>
    </p:spTree>
    <p:extLst>
      <p:ext uri="{BB962C8B-B14F-4D97-AF65-F5344CB8AC3E}">
        <p14:creationId xmlns:p14="http://schemas.microsoft.com/office/powerpoint/2010/main" val="110463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t="-10000" b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ÐÐ°ÑÑÐ¸Ð½ÐºÐ¸ Ð¿Ð¾ Ð·Ð°Ð¿ÑÐ¾ÑÑ Ð¿Ð¾ÑÑÑÐµÑ Ð¸Ð¼Ð¿ÐµÑÐ°ÑÐ¾ÑÐ° Ð½Ð¸ÐºÐ¾Ð»Ð°Ñ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5885" y="1007680"/>
            <a:ext cx="2692769" cy="3182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Критика Николая II как со стороны либералов,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так и со стороны революционеров привела к падению авторитета российской монархии. </a:t>
            </a:r>
          </a:p>
        </p:txBody>
      </p:sp>
    </p:spTree>
    <p:extLst>
      <p:ext uri="{BB962C8B-B14F-4D97-AF65-F5344CB8AC3E}">
        <p14:creationId xmlns:p14="http://schemas.microsoft.com/office/powerpoint/2010/main" val="399571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1106" y="980609"/>
            <a:ext cx="2882328" cy="3208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Большинство голосов на съезде Советов принадлежало меньшевикам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эсерам, которые полностью поддерживали действия Временного правительства. </a:t>
            </a:r>
          </a:p>
        </p:txBody>
      </p:sp>
    </p:spTree>
    <p:extLst>
      <p:ext uri="{BB962C8B-B14F-4D97-AF65-F5344CB8AC3E}">
        <p14:creationId xmlns:p14="http://schemas.microsoft.com/office/powerpoint/2010/main" val="364381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 18 июня была назначена демонстрация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поддержку решений съезда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Большинство её участников вышли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 большевистским лозунгом «Вся власть Советам!»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 всей России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прошли массовые антиправительственные демонстрации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Второй политический кризис</a:t>
            </a:r>
          </a:p>
        </p:txBody>
      </p:sp>
    </p:spTree>
    <p:extLst>
      <p:ext uri="{BB962C8B-B14F-4D97-AF65-F5344CB8AC3E}">
        <p14:creationId xmlns:p14="http://schemas.microsoft.com/office/powerpoint/2010/main" val="154534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7178" y="1415922"/>
            <a:ext cx="255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2 июля в отставку ушли министры-кадеты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78340" y="120047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4 июля в Петрограде прошли демонстрации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под большевистскими лозунгами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8340" y="2949446"/>
            <a:ext cx="2557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5 июля прошли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аресты большевиков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85459" y="2734003"/>
            <a:ext cx="26393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8 июля ушёл в отставку глава Временного правительства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Георгий Львов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57071" y="2397865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Третий политический кризис</a:t>
            </a:r>
          </a:p>
        </p:txBody>
      </p:sp>
    </p:spTree>
    <p:extLst>
      <p:ext uri="{BB962C8B-B14F-4D97-AF65-F5344CB8AC3E}">
        <p14:creationId xmlns:p14="http://schemas.microsoft.com/office/powerpoint/2010/main" val="103767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85517" y="2323296"/>
            <a:ext cx="25169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24 июля было сформировано второе коалиционное правительство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51816" y="2192496"/>
            <a:ext cx="3357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7 министров-социалистов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29770" y="3114322"/>
            <a:ext cx="3401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8 министров-кадетов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Третий политический кризис</a:t>
            </a:r>
          </a:p>
        </p:txBody>
      </p:sp>
    </p:spTree>
    <p:extLst>
      <p:ext uri="{BB962C8B-B14F-4D97-AF65-F5344CB8AC3E}">
        <p14:creationId xmlns:p14="http://schemas.microsoft.com/office/powerpoint/2010/main" val="301410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4" grpId="0"/>
      <p:bldP spid="15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1106" y="1522871"/>
            <a:ext cx="2882328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Политические кризисы свидетельствовали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 потере правительством поддержки народа. </a:t>
            </a:r>
          </a:p>
        </p:txBody>
      </p:sp>
    </p:spTree>
    <p:extLst>
      <p:ext uri="{BB962C8B-B14F-4D97-AF65-F5344CB8AC3E}">
        <p14:creationId xmlns:p14="http://schemas.microsoft.com/office/powerpoint/2010/main" val="3744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0"/>
            <a:ext cx="734695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Великая российская революция. Февраль 1917 года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891971"/>
            <a:ext cx="4258016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23 февраля 1917 года началась Февральская революция.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89897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356488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3557886"/>
            <a:ext cx="5204313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2 марта 1917 года Николай II подписал манифест об отречении от престола.</a:t>
            </a:r>
          </a:p>
        </p:txBody>
      </p:sp>
    </p:spTree>
    <p:extLst>
      <p:ext uri="{BB962C8B-B14F-4D97-AF65-F5344CB8AC3E}">
        <p14:creationId xmlns:p14="http://schemas.microsoft.com/office/powerpoint/2010/main" val="418586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0"/>
            <a:ext cx="734695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Великая российская революция. Февраль 1917 года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755432"/>
            <a:ext cx="6001755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После падения монархии в России сложилась ситуация двоевластия Петроградского Совета и Временного правительства.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89897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356488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3419386"/>
            <a:ext cx="6806950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Весной – летом 1917 года произошли 3 политических кризиса, которые свидетельствовали о потере Временным правительством поддержки народа.</a:t>
            </a:r>
          </a:p>
        </p:txBody>
      </p:sp>
    </p:spTree>
    <p:extLst>
      <p:ext uri="{BB962C8B-B14F-4D97-AF65-F5344CB8AC3E}">
        <p14:creationId xmlns:p14="http://schemas.microsoft.com/office/powerpoint/2010/main" val="74197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«Хвосты»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 Петрограде</a:t>
            </a:r>
          </a:p>
        </p:txBody>
      </p:sp>
    </p:spTree>
    <p:extLst>
      <p:ext uri="{BB962C8B-B14F-4D97-AF65-F5344CB8AC3E}">
        <p14:creationId xmlns:p14="http://schemas.microsoft.com/office/powerpoint/2010/main" val="269513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3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history">
      <a:majorFont>
        <a:latin typeface="PF Centro Slab Pro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history">
      <a:majorFont>
        <a:latin typeface="PF Centro Slab Pro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history">
      <a:majorFont>
        <a:latin typeface="PF Centro Slab Pro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1315</Words>
  <Application>Microsoft Office PowerPoint</Application>
  <PresentationFormat>Экран (16:9)</PresentationFormat>
  <Paragraphs>343</Paragraphs>
  <Slides>76</Slides>
  <Notes>76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76</vt:i4>
      </vt:variant>
    </vt:vector>
  </HeadingPairs>
  <TitlesOfParts>
    <vt:vector size="88" baseType="lpstr">
      <vt:lpstr>Merriweather</vt:lpstr>
      <vt:lpstr>Roboto Slab</vt:lpstr>
      <vt:lpstr>Roboto</vt:lpstr>
      <vt:lpstr>Tahoma</vt:lpstr>
      <vt:lpstr>Calibri</vt:lpstr>
      <vt:lpstr>Open Sans</vt:lpstr>
      <vt:lpstr>Arial</vt:lpstr>
      <vt:lpstr>1_Тема Office</vt:lpstr>
      <vt:lpstr>3_Тема Office</vt:lpstr>
      <vt:lpstr>4_Тема Office</vt:lpstr>
      <vt:lpstr>5_Тема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2019-04-23T08:01:28Z</dcterms:created>
  <dcterms:modified xsi:type="dcterms:W3CDTF">2019-04-24T08:45:48Z</dcterms:modified>
</cp:coreProperties>
</file>