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6" r:id="rId3"/>
    <p:sldId id="285" r:id="rId4"/>
    <p:sldId id="258" r:id="rId5"/>
    <p:sldId id="271" r:id="rId6"/>
    <p:sldId id="261" r:id="rId7"/>
    <p:sldId id="286" r:id="rId8"/>
    <p:sldId id="287" r:id="rId9"/>
    <p:sldId id="288" r:id="rId10"/>
    <p:sldId id="289" r:id="rId11"/>
    <p:sldId id="291" r:id="rId12"/>
    <p:sldId id="290" r:id="rId13"/>
    <p:sldId id="292" r:id="rId14"/>
    <p:sldId id="272" r:id="rId15"/>
    <p:sldId id="273" r:id="rId16"/>
    <p:sldId id="277" r:id="rId17"/>
    <p:sldId id="293" r:id="rId18"/>
    <p:sldId id="274" r:id="rId19"/>
    <p:sldId id="296" r:id="rId20"/>
    <p:sldId id="278" r:id="rId21"/>
    <p:sldId id="294" r:id="rId22"/>
    <p:sldId id="279" r:id="rId23"/>
    <p:sldId id="295" r:id="rId24"/>
    <p:sldId id="297" r:id="rId25"/>
    <p:sldId id="298" r:id="rId26"/>
    <p:sldId id="275" r:id="rId27"/>
    <p:sldId id="264" r:id="rId28"/>
    <p:sldId id="299" r:id="rId29"/>
    <p:sldId id="281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4E0A7-02AC-4927-9C61-6135D18499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41C001-F2AA-4D36-BAD6-D74BEB2109D9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46A28E9-C847-405C-B7F6-6EC460C8126B}" type="parTrans" cxnId="{D2102833-EA4F-42AA-A048-09ABB81BD4DB}">
      <dgm:prSet/>
      <dgm:spPr/>
      <dgm:t>
        <a:bodyPr/>
        <a:lstStyle/>
        <a:p>
          <a:endParaRPr lang="ru-RU"/>
        </a:p>
      </dgm:t>
    </dgm:pt>
    <dgm:pt modelId="{E5FBAE4F-B115-4F01-A0AE-8978D611304B}" type="sibTrans" cxnId="{D2102833-EA4F-42AA-A048-09ABB81BD4DB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F29674E-61EE-4475-ADFD-7CE7262D9A70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философия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C807FF9-DE79-4E93-A3D7-273069857365}" type="parTrans" cxnId="{D0F85E20-E5E8-4157-BD90-893987AC2C81}">
      <dgm:prSet/>
      <dgm:spPr/>
      <dgm:t>
        <a:bodyPr/>
        <a:lstStyle/>
        <a:p>
          <a:endParaRPr lang="ru-RU"/>
        </a:p>
      </dgm:t>
    </dgm:pt>
    <dgm:pt modelId="{155FCF2A-8BE3-46A2-B809-FA67E6F27E34}" type="sibTrans" cxnId="{D0F85E20-E5E8-4157-BD90-893987AC2C8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1636BAE-D254-49DC-88E4-D63BE5A57C96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Нравственность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CB60120-C45E-4F5D-B9AD-730178717A5F}" type="parTrans" cxnId="{591B0163-C36B-4641-BE7A-660CF605DF4D}">
      <dgm:prSet/>
      <dgm:spPr/>
      <dgm:t>
        <a:bodyPr/>
        <a:lstStyle/>
        <a:p>
          <a:endParaRPr lang="ru-RU"/>
        </a:p>
      </dgm:t>
    </dgm:pt>
    <dgm:pt modelId="{5F451B7B-BDC1-49AE-9BAE-16ED83626DA8}" type="sibTrans" cxnId="{591B0163-C36B-4641-BE7A-660CF605DF4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F9D766D-F946-4116-87F7-B53D11EE4DCB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DA311E5-0E9E-4FF7-8EC8-B6765BEFDBFC}" type="parTrans" cxnId="{C7E0DB6E-493E-45B6-AE25-B326DE56F5F1}">
      <dgm:prSet/>
      <dgm:spPr/>
      <dgm:t>
        <a:bodyPr/>
        <a:lstStyle/>
        <a:p>
          <a:endParaRPr lang="ru-RU"/>
        </a:p>
      </dgm:t>
    </dgm:pt>
    <dgm:pt modelId="{9D412D35-37A8-4BBC-85A5-5C2F867A6099}" type="sibTrans" cxnId="{C7E0DB6E-493E-45B6-AE25-B326DE56F5F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8034922-AD96-4EA4-9F16-4DA738F1675A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F1DF9BC-CA20-4D85-9067-FBF52259D900}" type="parTrans" cxnId="{F12BCC6C-814E-4409-97A6-5CFCAECA55B8}">
      <dgm:prSet/>
      <dgm:spPr/>
      <dgm:t>
        <a:bodyPr/>
        <a:lstStyle/>
        <a:p>
          <a:endParaRPr lang="ru-RU"/>
        </a:p>
      </dgm:t>
    </dgm:pt>
    <dgm:pt modelId="{4873BAD9-64AB-48C7-B338-8E738642849C}" type="sibTrans" cxnId="{F12BCC6C-814E-4409-97A6-5CFCAECA55B8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43A6C99-12E7-410D-B643-A7B3CC71E424}" type="pres">
      <dgm:prSet presAssocID="{5334E0A7-02AC-4927-9C61-6135D18499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3E1AF8-1F32-4C7F-969B-75BC76408FDD}" type="pres">
      <dgm:prSet presAssocID="{ED41C001-F2AA-4D36-BAD6-D74BEB2109D9}" presName="node" presStyleLbl="node1" presStyleIdx="0" presStyleCnt="5" custScaleX="143755" custRadScaleRad="107022" custRadScaleInc="-18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F963F-B203-4824-8CF5-C384EDC7F6F0}" type="pres">
      <dgm:prSet presAssocID="{E5FBAE4F-B115-4F01-A0AE-8978D61130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8E3B508-F370-492B-BE8A-CD92CA2EA9FC}" type="pres">
      <dgm:prSet presAssocID="{E5FBAE4F-B115-4F01-A0AE-8978D61130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0766D2-1CFC-46AE-B192-0A64FA80C010}" type="pres">
      <dgm:prSet presAssocID="{BF29674E-61EE-4475-ADFD-7CE7262D9A70}" presName="node" presStyleLbl="node1" presStyleIdx="1" presStyleCnt="5" custScaleX="153918" custRadScaleRad="141130" custRadScaleInc="18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BD3CC-CAD6-460A-96BF-C71680B22124}" type="pres">
      <dgm:prSet presAssocID="{155FCF2A-8BE3-46A2-B809-FA67E6F27E3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0202993-1A9C-4502-95E8-FA2C0952D65E}" type="pres">
      <dgm:prSet presAssocID="{155FCF2A-8BE3-46A2-B809-FA67E6F27E3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ADB1989D-740B-49A6-A204-D1295EF4FB58}" type="pres">
      <dgm:prSet presAssocID="{11636BAE-D254-49DC-88E4-D63BE5A57C96}" presName="node" presStyleLbl="node1" presStyleIdx="2" presStyleCnt="5" custScaleX="270090" custRadScaleRad="123477" custRadScaleInc="-38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11AD5-51A0-479A-999C-1402B2C224C6}" type="pres">
      <dgm:prSet presAssocID="{5F451B7B-BDC1-49AE-9BAE-16ED83626DA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FC2279D7-199C-40F1-A67E-2D084A152434}" type="pres">
      <dgm:prSet presAssocID="{5F451B7B-BDC1-49AE-9BAE-16ED83626DA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FA5AC14-B943-4210-813A-BA9F244F8CD3}" type="pres">
      <dgm:prSet presAssocID="{9F9D766D-F946-4116-87F7-B53D11EE4DCB}" presName="node" presStyleLbl="node1" presStyleIdx="3" presStyleCnt="5" custScaleX="143598" custRadScaleRad="141394" custRadScaleInc="59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36C22-5B39-4B0C-B354-7E1C4A8D89EB}" type="pres">
      <dgm:prSet presAssocID="{9D412D35-37A8-4BBC-85A5-5C2F867A609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1DEB39E-E09F-4849-932D-F84864920A3E}" type="pres">
      <dgm:prSet presAssocID="{9D412D35-37A8-4BBC-85A5-5C2F867A609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B80970-76C9-40DA-876D-F761C6ACC44B}" type="pres">
      <dgm:prSet presAssocID="{08034922-AD96-4EA4-9F16-4DA738F1675A}" presName="node" presStyleLbl="node1" presStyleIdx="4" presStyleCnt="5" custScaleX="160821" custRadScaleRad="139421" custRadScaleInc="-5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F9325-E23A-444C-9543-D3916527A134}" type="pres">
      <dgm:prSet presAssocID="{4873BAD9-64AB-48C7-B338-8E738642849C}" presName="sibTrans" presStyleLbl="sibTrans2D1" presStyleIdx="4" presStyleCnt="5"/>
      <dgm:spPr/>
      <dgm:t>
        <a:bodyPr/>
        <a:lstStyle/>
        <a:p>
          <a:endParaRPr lang="ru-RU"/>
        </a:p>
      </dgm:t>
    </dgm:pt>
    <dgm:pt modelId="{E8384469-CCCE-401F-8FAC-DA9F6E5B6F26}" type="pres">
      <dgm:prSet presAssocID="{4873BAD9-64AB-48C7-B338-8E738642849C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6491F13-4883-4E87-800A-EDE42A1F60B9}" type="presOf" srcId="{4873BAD9-64AB-48C7-B338-8E738642849C}" destId="{0E4F9325-E23A-444C-9543-D3916527A134}" srcOrd="0" destOrd="0" presId="urn:microsoft.com/office/officeart/2005/8/layout/cycle2"/>
    <dgm:cxn modelId="{2E36829C-4E32-4C37-8CA9-E7F091A5E269}" type="presOf" srcId="{E5FBAE4F-B115-4F01-A0AE-8978D611304B}" destId="{28E3B508-F370-492B-BE8A-CD92CA2EA9FC}" srcOrd="1" destOrd="0" presId="urn:microsoft.com/office/officeart/2005/8/layout/cycle2"/>
    <dgm:cxn modelId="{93F073BE-19D6-4D90-8EDE-949772F2FAAE}" type="presOf" srcId="{ED41C001-F2AA-4D36-BAD6-D74BEB2109D9}" destId="{E03E1AF8-1F32-4C7F-969B-75BC76408FDD}" srcOrd="0" destOrd="0" presId="urn:microsoft.com/office/officeart/2005/8/layout/cycle2"/>
    <dgm:cxn modelId="{C7E0DB6E-493E-45B6-AE25-B326DE56F5F1}" srcId="{5334E0A7-02AC-4927-9C61-6135D1849921}" destId="{9F9D766D-F946-4116-87F7-B53D11EE4DCB}" srcOrd="3" destOrd="0" parTransId="{4DA311E5-0E9E-4FF7-8EC8-B6765BEFDBFC}" sibTransId="{9D412D35-37A8-4BBC-85A5-5C2F867A6099}"/>
    <dgm:cxn modelId="{F12BCC6C-814E-4409-97A6-5CFCAECA55B8}" srcId="{5334E0A7-02AC-4927-9C61-6135D1849921}" destId="{08034922-AD96-4EA4-9F16-4DA738F1675A}" srcOrd="4" destOrd="0" parTransId="{6F1DF9BC-CA20-4D85-9067-FBF52259D900}" sibTransId="{4873BAD9-64AB-48C7-B338-8E738642849C}"/>
    <dgm:cxn modelId="{591B0163-C36B-4641-BE7A-660CF605DF4D}" srcId="{5334E0A7-02AC-4927-9C61-6135D1849921}" destId="{11636BAE-D254-49DC-88E4-D63BE5A57C96}" srcOrd="2" destOrd="0" parTransId="{2CB60120-C45E-4F5D-B9AD-730178717A5F}" sibTransId="{5F451B7B-BDC1-49AE-9BAE-16ED83626DA8}"/>
    <dgm:cxn modelId="{9B46EDF0-8D0B-4F5B-8AE7-3E3DA0AE4C0D}" type="presOf" srcId="{08034922-AD96-4EA4-9F16-4DA738F1675A}" destId="{6CB80970-76C9-40DA-876D-F761C6ACC44B}" srcOrd="0" destOrd="0" presId="urn:microsoft.com/office/officeart/2005/8/layout/cycle2"/>
    <dgm:cxn modelId="{67BCBD75-2A25-4A37-B8ED-851812E23DD4}" type="presOf" srcId="{9D412D35-37A8-4BBC-85A5-5C2F867A6099}" destId="{51DEB39E-E09F-4849-932D-F84864920A3E}" srcOrd="1" destOrd="0" presId="urn:microsoft.com/office/officeart/2005/8/layout/cycle2"/>
    <dgm:cxn modelId="{17A94B66-EA77-4BEE-9871-611BB758DC9F}" type="presOf" srcId="{E5FBAE4F-B115-4F01-A0AE-8978D611304B}" destId="{D8FF963F-B203-4824-8CF5-C384EDC7F6F0}" srcOrd="0" destOrd="0" presId="urn:microsoft.com/office/officeart/2005/8/layout/cycle2"/>
    <dgm:cxn modelId="{88960B8D-FC1B-4779-BFA1-CFD77D15C47D}" type="presOf" srcId="{9F9D766D-F946-4116-87F7-B53D11EE4DCB}" destId="{0FA5AC14-B943-4210-813A-BA9F244F8CD3}" srcOrd="0" destOrd="0" presId="urn:microsoft.com/office/officeart/2005/8/layout/cycle2"/>
    <dgm:cxn modelId="{A90922F3-B77B-4E92-8439-A3E97BC395D1}" type="presOf" srcId="{BF29674E-61EE-4475-ADFD-7CE7262D9A70}" destId="{ED0766D2-1CFC-46AE-B192-0A64FA80C010}" srcOrd="0" destOrd="0" presId="urn:microsoft.com/office/officeart/2005/8/layout/cycle2"/>
    <dgm:cxn modelId="{A51F252D-8136-4153-A39D-6436DCAC13EC}" type="presOf" srcId="{9D412D35-37A8-4BBC-85A5-5C2F867A6099}" destId="{EBB36C22-5B39-4B0C-B354-7E1C4A8D89EB}" srcOrd="0" destOrd="0" presId="urn:microsoft.com/office/officeart/2005/8/layout/cycle2"/>
    <dgm:cxn modelId="{D1C26937-2C0F-4228-B006-4C56BC97517F}" type="presOf" srcId="{155FCF2A-8BE3-46A2-B809-FA67E6F27E34}" destId="{70202993-1A9C-4502-95E8-FA2C0952D65E}" srcOrd="1" destOrd="0" presId="urn:microsoft.com/office/officeart/2005/8/layout/cycle2"/>
    <dgm:cxn modelId="{C3A87EDC-6174-4AE2-91AC-4AC6DB61961A}" type="presOf" srcId="{4873BAD9-64AB-48C7-B338-8E738642849C}" destId="{E8384469-CCCE-401F-8FAC-DA9F6E5B6F26}" srcOrd="1" destOrd="0" presId="urn:microsoft.com/office/officeart/2005/8/layout/cycle2"/>
    <dgm:cxn modelId="{198AD798-E680-4760-9A76-760405412370}" type="presOf" srcId="{5F451B7B-BDC1-49AE-9BAE-16ED83626DA8}" destId="{FC2279D7-199C-40F1-A67E-2D084A152434}" srcOrd="1" destOrd="0" presId="urn:microsoft.com/office/officeart/2005/8/layout/cycle2"/>
    <dgm:cxn modelId="{19028FFB-EBD6-4781-8AB5-AA0A260D12FB}" type="presOf" srcId="{11636BAE-D254-49DC-88E4-D63BE5A57C96}" destId="{ADB1989D-740B-49A6-A204-D1295EF4FB58}" srcOrd="0" destOrd="0" presId="urn:microsoft.com/office/officeart/2005/8/layout/cycle2"/>
    <dgm:cxn modelId="{D0F85E20-E5E8-4157-BD90-893987AC2C81}" srcId="{5334E0A7-02AC-4927-9C61-6135D1849921}" destId="{BF29674E-61EE-4475-ADFD-7CE7262D9A70}" srcOrd="1" destOrd="0" parTransId="{4C807FF9-DE79-4E93-A3D7-273069857365}" sibTransId="{155FCF2A-8BE3-46A2-B809-FA67E6F27E34}"/>
    <dgm:cxn modelId="{D2102833-EA4F-42AA-A048-09ABB81BD4DB}" srcId="{5334E0A7-02AC-4927-9C61-6135D1849921}" destId="{ED41C001-F2AA-4D36-BAD6-D74BEB2109D9}" srcOrd="0" destOrd="0" parTransId="{D46A28E9-C847-405C-B7F6-6EC460C8126B}" sibTransId="{E5FBAE4F-B115-4F01-A0AE-8978D611304B}"/>
    <dgm:cxn modelId="{FBC64A97-C4AC-44F1-8BBD-39299E6223B2}" type="presOf" srcId="{5F451B7B-BDC1-49AE-9BAE-16ED83626DA8}" destId="{E1B11AD5-51A0-479A-999C-1402B2C224C6}" srcOrd="0" destOrd="0" presId="urn:microsoft.com/office/officeart/2005/8/layout/cycle2"/>
    <dgm:cxn modelId="{BB0CF556-8B41-47A3-8312-C0F9B403AC34}" type="presOf" srcId="{5334E0A7-02AC-4927-9C61-6135D1849921}" destId="{F43A6C99-12E7-410D-B643-A7B3CC71E424}" srcOrd="0" destOrd="0" presId="urn:microsoft.com/office/officeart/2005/8/layout/cycle2"/>
    <dgm:cxn modelId="{14E58D53-4637-4C66-B36A-77C13D089B79}" type="presOf" srcId="{155FCF2A-8BE3-46A2-B809-FA67E6F27E34}" destId="{1CABD3CC-CAD6-460A-96BF-C71680B22124}" srcOrd="0" destOrd="0" presId="urn:microsoft.com/office/officeart/2005/8/layout/cycle2"/>
    <dgm:cxn modelId="{F0D4EE55-D080-4A81-862F-5F6678E2B4A5}" type="presParOf" srcId="{F43A6C99-12E7-410D-B643-A7B3CC71E424}" destId="{E03E1AF8-1F32-4C7F-969B-75BC76408FDD}" srcOrd="0" destOrd="0" presId="urn:microsoft.com/office/officeart/2005/8/layout/cycle2"/>
    <dgm:cxn modelId="{1D07FF08-5030-44DD-A1F2-FDC45CD94264}" type="presParOf" srcId="{F43A6C99-12E7-410D-B643-A7B3CC71E424}" destId="{D8FF963F-B203-4824-8CF5-C384EDC7F6F0}" srcOrd="1" destOrd="0" presId="urn:microsoft.com/office/officeart/2005/8/layout/cycle2"/>
    <dgm:cxn modelId="{5F9442C4-3E9F-4AA5-A0EB-44ED7B7147F0}" type="presParOf" srcId="{D8FF963F-B203-4824-8CF5-C384EDC7F6F0}" destId="{28E3B508-F370-492B-BE8A-CD92CA2EA9FC}" srcOrd="0" destOrd="0" presId="urn:microsoft.com/office/officeart/2005/8/layout/cycle2"/>
    <dgm:cxn modelId="{2A806FB8-7173-4FFB-928F-70D407F30C5D}" type="presParOf" srcId="{F43A6C99-12E7-410D-B643-A7B3CC71E424}" destId="{ED0766D2-1CFC-46AE-B192-0A64FA80C010}" srcOrd="2" destOrd="0" presId="urn:microsoft.com/office/officeart/2005/8/layout/cycle2"/>
    <dgm:cxn modelId="{7E20F2F7-5E82-4E22-B7E2-8B7C22593CEC}" type="presParOf" srcId="{F43A6C99-12E7-410D-B643-A7B3CC71E424}" destId="{1CABD3CC-CAD6-460A-96BF-C71680B22124}" srcOrd="3" destOrd="0" presId="urn:microsoft.com/office/officeart/2005/8/layout/cycle2"/>
    <dgm:cxn modelId="{8E59B787-905D-430F-B5F6-E5D005D93211}" type="presParOf" srcId="{1CABD3CC-CAD6-460A-96BF-C71680B22124}" destId="{70202993-1A9C-4502-95E8-FA2C0952D65E}" srcOrd="0" destOrd="0" presId="urn:microsoft.com/office/officeart/2005/8/layout/cycle2"/>
    <dgm:cxn modelId="{616FC4F6-F9D1-4F71-8826-3EDE15FE845D}" type="presParOf" srcId="{F43A6C99-12E7-410D-B643-A7B3CC71E424}" destId="{ADB1989D-740B-49A6-A204-D1295EF4FB58}" srcOrd="4" destOrd="0" presId="urn:microsoft.com/office/officeart/2005/8/layout/cycle2"/>
    <dgm:cxn modelId="{49F3C93A-A513-4BDC-BAC0-2D35FDBFD20A}" type="presParOf" srcId="{F43A6C99-12E7-410D-B643-A7B3CC71E424}" destId="{E1B11AD5-51A0-479A-999C-1402B2C224C6}" srcOrd="5" destOrd="0" presId="urn:microsoft.com/office/officeart/2005/8/layout/cycle2"/>
    <dgm:cxn modelId="{FEE22BA1-C5C0-4D82-9A16-F05CFB1B4AAF}" type="presParOf" srcId="{E1B11AD5-51A0-479A-999C-1402B2C224C6}" destId="{FC2279D7-199C-40F1-A67E-2D084A152434}" srcOrd="0" destOrd="0" presId="urn:microsoft.com/office/officeart/2005/8/layout/cycle2"/>
    <dgm:cxn modelId="{080A1F28-C896-4DD2-B98C-DFE3842A121D}" type="presParOf" srcId="{F43A6C99-12E7-410D-B643-A7B3CC71E424}" destId="{0FA5AC14-B943-4210-813A-BA9F244F8CD3}" srcOrd="6" destOrd="0" presId="urn:microsoft.com/office/officeart/2005/8/layout/cycle2"/>
    <dgm:cxn modelId="{E452F436-EF8E-42CA-8B44-3678A2B3354D}" type="presParOf" srcId="{F43A6C99-12E7-410D-B643-A7B3CC71E424}" destId="{EBB36C22-5B39-4B0C-B354-7E1C4A8D89EB}" srcOrd="7" destOrd="0" presId="urn:microsoft.com/office/officeart/2005/8/layout/cycle2"/>
    <dgm:cxn modelId="{CBA0079C-1BF4-40CC-8D14-CAF5E920F54A}" type="presParOf" srcId="{EBB36C22-5B39-4B0C-B354-7E1C4A8D89EB}" destId="{51DEB39E-E09F-4849-932D-F84864920A3E}" srcOrd="0" destOrd="0" presId="urn:microsoft.com/office/officeart/2005/8/layout/cycle2"/>
    <dgm:cxn modelId="{CC14C00C-DE90-48B5-8568-2C8570F53C2A}" type="presParOf" srcId="{F43A6C99-12E7-410D-B643-A7B3CC71E424}" destId="{6CB80970-76C9-40DA-876D-F761C6ACC44B}" srcOrd="8" destOrd="0" presId="urn:microsoft.com/office/officeart/2005/8/layout/cycle2"/>
    <dgm:cxn modelId="{B5566D22-6D48-42D1-8131-9DDBDCD0B57D}" type="presParOf" srcId="{F43A6C99-12E7-410D-B643-A7B3CC71E424}" destId="{0E4F9325-E23A-444C-9543-D3916527A134}" srcOrd="9" destOrd="0" presId="urn:microsoft.com/office/officeart/2005/8/layout/cycle2"/>
    <dgm:cxn modelId="{31A7D770-2D9A-46FF-93CC-AE31F5D441A4}" type="presParOf" srcId="{0E4F9325-E23A-444C-9543-D3916527A134}" destId="{E8384469-CCCE-401F-8FAC-DA9F6E5B6F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E1AF8-1F32-4C7F-969B-75BC76408FDD}">
      <dsp:nvSpPr>
        <dsp:cNvPr id="0" name=""/>
        <dsp:cNvSpPr/>
      </dsp:nvSpPr>
      <dsp:spPr>
        <a:xfrm>
          <a:off x="2601407" y="0"/>
          <a:ext cx="2250240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наука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0947" y="229237"/>
        <a:ext cx="1591160" cy="1106856"/>
      </dsp:txXfrm>
    </dsp:sp>
    <dsp:sp modelId="{D8FF963F-B203-4824-8CF5-C384EDC7F6F0}">
      <dsp:nvSpPr>
        <dsp:cNvPr id="0" name=""/>
        <dsp:cNvSpPr/>
      </dsp:nvSpPr>
      <dsp:spPr>
        <a:xfrm rot="1540111">
          <a:off x="4865033" y="1223126"/>
          <a:ext cx="655257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872853" y="1294460"/>
        <a:ext cx="496768" cy="316978"/>
      </dsp:txXfrm>
    </dsp:sp>
    <dsp:sp modelId="{ED0766D2-1CFC-46AE-B192-0A64FA80C010}">
      <dsp:nvSpPr>
        <dsp:cNvPr id="0" name=""/>
        <dsp:cNvSpPr/>
      </dsp:nvSpPr>
      <dsp:spPr>
        <a:xfrm>
          <a:off x="5530367" y="1445859"/>
          <a:ext cx="2409324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философия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83204" y="1675096"/>
        <a:ext cx="1703650" cy="1106856"/>
      </dsp:txXfrm>
    </dsp:sp>
    <dsp:sp modelId="{1CABD3CC-CAD6-460A-96BF-C71680B22124}">
      <dsp:nvSpPr>
        <dsp:cNvPr id="0" name=""/>
        <dsp:cNvSpPr/>
      </dsp:nvSpPr>
      <dsp:spPr>
        <a:xfrm rot="6734917">
          <a:off x="6128515" y="3018033"/>
          <a:ext cx="350962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6201092" y="3074968"/>
        <a:ext cx="245673" cy="316978"/>
      </dsp:txXfrm>
    </dsp:sp>
    <dsp:sp modelId="{ADB1989D-740B-49A6-A204-D1295EF4FB58}">
      <dsp:nvSpPr>
        <dsp:cNvPr id="0" name=""/>
        <dsp:cNvSpPr/>
      </dsp:nvSpPr>
      <dsp:spPr>
        <a:xfrm>
          <a:off x="3744409" y="3588997"/>
          <a:ext cx="4227800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Нравственность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3556" y="3818234"/>
        <a:ext cx="2989506" cy="1106856"/>
      </dsp:txXfrm>
    </dsp:sp>
    <dsp:sp modelId="{E1B11AD5-51A0-479A-999C-1402B2C224C6}">
      <dsp:nvSpPr>
        <dsp:cNvPr id="0" name=""/>
        <dsp:cNvSpPr/>
      </dsp:nvSpPr>
      <dsp:spPr>
        <a:xfrm rot="10857424">
          <a:off x="2965890" y="4063801"/>
          <a:ext cx="551721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3124368" y="4170785"/>
        <a:ext cx="393232" cy="316978"/>
      </dsp:txXfrm>
    </dsp:sp>
    <dsp:sp modelId="{0FA5AC14-B943-4210-813A-BA9F244F8CD3}">
      <dsp:nvSpPr>
        <dsp:cNvPr id="0" name=""/>
        <dsp:cNvSpPr/>
      </dsp:nvSpPr>
      <dsp:spPr>
        <a:xfrm>
          <a:off x="458260" y="3517561"/>
          <a:ext cx="2247782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7440" y="3746798"/>
        <a:ext cx="1589422" cy="1106856"/>
      </dsp:txXfrm>
    </dsp:sp>
    <dsp:sp modelId="{EBB36C22-5B39-4B0C-B354-7E1C4A8D89EB}">
      <dsp:nvSpPr>
        <dsp:cNvPr id="0" name=""/>
        <dsp:cNvSpPr/>
      </dsp:nvSpPr>
      <dsp:spPr>
        <a:xfrm rot="15760567">
          <a:off x="1242635" y="2904278"/>
          <a:ext cx="388100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1308271" y="3067678"/>
        <a:ext cx="271670" cy="316978"/>
      </dsp:txXfrm>
    </dsp:sp>
    <dsp:sp modelId="{6CB80970-76C9-40DA-876D-F761C6ACC44B}">
      <dsp:nvSpPr>
        <dsp:cNvPr id="0" name=""/>
        <dsp:cNvSpPr/>
      </dsp:nvSpPr>
      <dsp:spPr>
        <a:xfrm>
          <a:off x="29647" y="1231545"/>
          <a:ext cx="2517379" cy="1565330"/>
        </a:xfrm>
        <a:prstGeom prst="ellipse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309" y="1460782"/>
        <a:ext cx="1780055" cy="1106856"/>
      </dsp:txXfrm>
    </dsp:sp>
    <dsp:sp modelId="{0E4F9325-E23A-444C-9543-D3916527A134}">
      <dsp:nvSpPr>
        <dsp:cNvPr id="0" name=""/>
        <dsp:cNvSpPr/>
      </dsp:nvSpPr>
      <dsp:spPr>
        <a:xfrm rot="19992082">
          <a:off x="2368922" y="1121654"/>
          <a:ext cx="327044" cy="5282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2374191" y="1249431"/>
        <a:ext cx="228931" cy="31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3442-2AEF-4441-AB60-D66201A90CAE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FD0AE-30EA-44C4-8953-D1B308BE9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8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6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7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71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7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77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3168-478B-4232-9B8D-9396EE95291F}" type="slidenum">
              <a:rPr lang="ru-RU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21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7"/>
            <a:ext cx="8229600" cy="273630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Посмотрите в оглавлении к учебнику и скажите, какие темы мы будем разбирать в данной главе?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4" y="260648"/>
            <a:ext cx="843580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255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ксана\Downloads\slide_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771929" cy="732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3"/>
            <a:ext cx="5832648" cy="14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98897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53" y="1515663"/>
            <a:ext cx="997769" cy="12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3" y="2852936"/>
            <a:ext cx="4163929" cy="22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644008" y="2734801"/>
            <a:ext cx="4359428" cy="2693893"/>
          </a:xfrm>
          <a:prstGeom prst="roundRect">
            <a:avLst/>
          </a:prstGeom>
          <a:gradFill rotWithShape="1">
            <a:gsLst>
              <a:gs pos="0">
                <a:srgbClr val="C32D2E">
                  <a:tint val="35000"/>
                  <a:satMod val="253000"/>
                </a:srgbClr>
              </a:gs>
              <a:gs pos="50000">
                <a:srgbClr val="C32D2E">
                  <a:tint val="42000"/>
                  <a:satMod val="255000"/>
                </a:srgbClr>
              </a:gs>
              <a:gs pos="97000">
                <a:srgbClr val="C32D2E">
                  <a:tint val="53000"/>
                  <a:satMod val="260000"/>
                </a:srgbClr>
              </a:gs>
              <a:gs pos="100000">
                <a:srgbClr val="C32D2E">
                  <a:tint val="56000"/>
                  <a:satMod val="275000"/>
                </a:srgbClr>
              </a:gs>
            </a:gsLst>
            <a:path path="circle">
              <a:fillToRect l="50000" t="50000" r="50000" b="50000"/>
            </a:path>
          </a:gradFill>
          <a:ln w="9525" cap="flat" cmpd="sng" algn="ctr">
            <a:solidFill>
              <a:srgbClr val="C32D2E"/>
            </a:solidFill>
            <a:prstDash val="solid"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В узком смысле  - это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активной творческой деятельности, в ходе которой создаются,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распределяются духовные ценности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Работаем с рубрикой «ФАКТЫ»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Может ли человек ограничиваться только материальными благами?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8083"/>
            <a:ext cx="7272808" cy="17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0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472608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Духовная сфера жизни общества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Культура личности и общества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Развитие культуры в современной России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7794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8858280" cy="1714512"/>
          </a:xfrm>
        </p:spPr>
        <p:txBody>
          <a:bodyPr/>
          <a:lstStyle/>
          <a:p>
            <a:pPr>
              <a:buNone/>
            </a:pPr>
            <a:r>
              <a:rPr lang="ru-RU" sz="2600" b="1" dirty="0" smtClean="0">
                <a:latin typeface="Tahoma" charset="0"/>
                <a:ea typeface="Tahoma" charset="0"/>
                <a:cs typeface="Tahoma" charset="0"/>
              </a:rPr>
              <a:t>         Духовная </a:t>
            </a:r>
            <a:r>
              <a:rPr lang="ru-RU" sz="2600" b="1" dirty="0">
                <a:latin typeface="Tahoma" charset="0"/>
                <a:ea typeface="Tahoma" charset="0"/>
                <a:cs typeface="Tahoma" charset="0"/>
              </a:rPr>
              <a:t>сфера</a:t>
            </a:r>
            <a:r>
              <a:rPr lang="ru-RU" sz="2600" dirty="0">
                <a:latin typeface="Tahoma" charset="0"/>
                <a:ea typeface="Tahoma" charset="0"/>
                <a:cs typeface="Tahoma" charset="0"/>
              </a:rPr>
              <a:t> — это область идеальных, нематериальных образований, включающих в себя идеи, ценности религии, искусства, морали и т.д.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1. Духовная </a:t>
            </a:r>
            <a:r>
              <a:rPr lang="ru-RU" sz="36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сфера жизни</a:t>
            </a:r>
            <a:endParaRPr lang="ru-RU" sz="36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User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2786082" cy="4071966"/>
          </a:xfrm>
          <a:prstGeom prst="rect">
            <a:avLst/>
          </a:prstGeom>
          <a:noFill/>
        </p:spPr>
      </p:pic>
      <p:pic>
        <p:nvPicPr>
          <p:cNvPr id="1027" name="Picture 3" descr="C:\Users\User\Desktop\скачанные файл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714884"/>
            <a:ext cx="3134417" cy="1953492"/>
          </a:xfrm>
          <a:prstGeom prst="rect">
            <a:avLst/>
          </a:prstGeom>
          <a:noFill/>
        </p:spPr>
      </p:pic>
      <p:pic>
        <p:nvPicPr>
          <p:cNvPr id="1028" name="Picture 4" descr="C:\Users\User\Desktop\скачанные файлы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71744"/>
            <a:ext cx="3086104" cy="2000264"/>
          </a:xfrm>
          <a:prstGeom prst="rect">
            <a:avLst/>
          </a:prstGeom>
          <a:noFill/>
        </p:spPr>
      </p:pic>
      <p:pic>
        <p:nvPicPr>
          <p:cNvPr id="1029" name="Picture 5" descr="C:\Users\User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571744"/>
            <a:ext cx="2428892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9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ahoma" charset="0"/>
                <a:ea typeface="Tahoma" charset="0"/>
                <a:cs typeface="Tahoma" charset="0"/>
              </a:rPr>
              <a:t>         Духовная </a:t>
            </a:r>
            <a:r>
              <a:rPr lang="ru-RU" sz="2600" b="1" dirty="0">
                <a:latin typeface="Tahoma" charset="0"/>
                <a:ea typeface="Tahoma" charset="0"/>
                <a:cs typeface="Tahoma" charset="0"/>
              </a:rPr>
              <a:t>сфера</a:t>
            </a:r>
            <a:r>
              <a:rPr lang="ru-RU" sz="26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600" dirty="0" smtClean="0">
                <a:latin typeface="Tahoma" charset="0"/>
                <a:ea typeface="Tahoma" charset="0"/>
                <a:cs typeface="Tahoma" charset="0"/>
              </a:rPr>
              <a:t>—</a:t>
            </a:r>
            <a:r>
              <a:rPr lang="ru-RU" sz="2800" dirty="0" smtClean="0"/>
              <a:t>– это сфера отношений людей по поводу разного рода духовных ценностей (мораль, религия, образование, наука и т.д.), их создания, распространения и усвоения всеми слоями общества.</a:t>
            </a:r>
            <a:endParaRPr lang="ru-RU" sz="26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Духовная сфера жизни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C:\Users\User\Desktop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928934"/>
            <a:ext cx="2857520" cy="1733550"/>
          </a:xfrm>
          <a:prstGeom prst="rect">
            <a:avLst/>
          </a:prstGeom>
          <a:noFill/>
        </p:spPr>
      </p:pic>
      <p:pic>
        <p:nvPicPr>
          <p:cNvPr id="2051" name="Picture 3" descr="C:\Users\User\Desktop\скачанные файлы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928934"/>
            <a:ext cx="3500462" cy="3714776"/>
          </a:xfrm>
          <a:prstGeom prst="rect">
            <a:avLst/>
          </a:prstGeom>
          <a:noFill/>
        </p:spPr>
      </p:pic>
      <p:pic>
        <p:nvPicPr>
          <p:cNvPr id="2052" name="Picture 4" descr="C:\Users\User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714884"/>
            <a:ext cx="2875988" cy="1928826"/>
          </a:xfrm>
          <a:prstGeom prst="rect">
            <a:avLst/>
          </a:prstGeom>
          <a:noFill/>
        </p:spPr>
      </p:pic>
      <p:pic>
        <p:nvPicPr>
          <p:cNvPr id="2053" name="Picture 5" descr="C:\Users\User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928934"/>
            <a:ext cx="2143140" cy="2143140"/>
          </a:xfrm>
          <a:prstGeom prst="rect">
            <a:avLst/>
          </a:prstGeom>
          <a:noFill/>
        </p:spPr>
      </p:pic>
      <p:pic>
        <p:nvPicPr>
          <p:cNvPr id="2054" name="Picture 6" descr="C:\Users\User\Desktop\скачанные файлы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143512"/>
            <a:ext cx="2143140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9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17145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ahoma" charset="0"/>
                <a:ea typeface="Tahoma" charset="0"/>
                <a:cs typeface="Tahoma" charset="0"/>
              </a:rPr>
              <a:t>         Духовная </a:t>
            </a:r>
            <a:r>
              <a:rPr lang="ru-RU" sz="2600" b="1" dirty="0">
                <a:latin typeface="Tahoma" charset="0"/>
                <a:ea typeface="Tahoma" charset="0"/>
                <a:cs typeface="Tahoma" charset="0"/>
              </a:rPr>
              <a:t>сфера</a:t>
            </a:r>
            <a:r>
              <a:rPr lang="ru-RU" sz="2600" dirty="0"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2600" dirty="0" smtClean="0">
                <a:latin typeface="Tahoma" charset="0"/>
                <a:ea typeface="Tahoma" charset="0"/>
                <a:cs typeface="Tahoma" charset="0"/>
              </a:rPr>
              <a:t>—</a:t>
            </a:r>
            <a:r>
              <a:rPr lang="ru-RU" sz="2800" dirty="0" smtClean="0"/>
              <a:t>– это сфера отношений, возникающих при производстве, передаче и освоении духовных ценностей (знаний, верований, норм поведения, художественных образов и т. п.).</a:t>
            </a:r>
            <a:endParaRPr lang="ru-RU" sz="2600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8572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Духовная сфера жизни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C:\Users\User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500438"/>
            <a:ext cx="2630028" cy="2357454"/>
          </a:xfrm>
          <a:prstGeom prst="rect">
            <a:avLst/>
          </a:prstGeom>
          <a:noFill/>
        </p:spPr>
      </p:pic>
      <p:pic>
        <p:nvPicPr>
          <p:cNvPr id="3075" name="Picture 3" descr="C:\Users\User\Desktop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496"/>
            <a:ext cx="2442246" cy="2409827"/>
          </a:xfrm>
          <a:prstGeom prst="rect">
            <a:avLst/>
          </a:prstGeom>
          <a:noFill/>
        </p:spPr>
      </p:pic>
      <p:pic>
        <p:nvPicPr>
          <p:cNvPr id="3076" name="Picture 4" descr="C:\Users\User\Desktop\скачанные файлы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143380"/>
            <a:ext cx="2428892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49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Что же отличает духовную сферу от других сфер общества?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145978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4150"/>
            <a:ext cx="3505200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1463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366">
            <a:off x="254001" y="4525599"/>
            <a:ext cx="28781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33017"/>
            <a:ext cx="3096344" cy="188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99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29718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Структура духовной сферы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жизни общества в наиболее общих чертах такова: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религия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форма мировоззрения, основанная на вере в сверхъестественные силы;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мораль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система нравственных норм, идеалов, оценок, поступков;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искусство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художественное освоение мира;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наука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система знаний о закономерностях существования и развития мира;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право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совокупность норм, письменных законов, поддерживаемых государством;</a:t>
            </a:r>
          </a:p>
          <a:p>
            <a:r>
              <a:rPr lang="ru-RU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образование</a:t>
            </a: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 — целенаправленный процесс </a:t>
            </a:r>
            <a:b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воспитания и обучения.</a:t>
            </a:r>
          </a:p>
          <a:p>
            <a:pPr>
              <a:buNone/>
            </a:pPr>
            <a:endParaRPr lang="ru-RU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духовной сферы</a:t>
            </a:r>
            <a:endParaRPr lang="ru-RU" sz="40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Характерные черты  духовной 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Имеет сложную структуру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Созданием, сохранением, распространением ценностей духовной культуры занято немало людей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раличных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профессий ( учителя, музейные работники, библиотекари, учёные)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Достижения духовной культуры создаются, сохраняются, распространяются и потребляются людьми при посредстве многочисленных специализированных  заведений ( школы, библиотеки, музеи, театры, филармонии и т.д.)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1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24744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Тема урока: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Сфера духовной жизни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643998" cy="24929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Если материальная жизнь человека связана с удовлетворением конкретных повседневных потребностей (в пище, одежде, питье и т.д</a:t>
            </a:r>
            <a:r>
              <a:rPr lang="ru-RU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.), </a:t>
            </a:r>
            <a:r>
              <a:rPr lang="ru-RU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то духовная сфера жизни человека направлена на удовлетворение потребностей в развитии сознания, мировоззрения, разнообразных духовных качеств.</a:t>
            </a:r>
          </a:p>
        </p:txBody>
      </p:sp>
      <p:pic>
        <p:nvPicPr>
          <p:cNvPr id="1026" name="Picture 2" descr="C:\Users\User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2619375" cy="1743075"/>
          </a:xfrm>
          <a:prstGeom prst="rect">
            <a:avLst/>
          </a:prstGeom>
          <a:noFill/>
        </p:spPr>
      </p:pic>
      <p:pic>
        <p:nvPicPr>
          <p:cNvPr id="1027" name="Picture 3" descr="C:\Users\User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86322"/>
            <a:ext cx="2619376" cy="1752600"/>
          </a:xfrm>
          <a:prstGeom prst="rect">
            <a:avLst/>
          </a:prstGeom>
          <a:noFill/>
        </p:spPr>
      </p:pic>
      <p:pic>
        <p:nvPicPr>
          <p:cNvPr id="1028" name="Picture 4" descr="C:\Users\User\Desktop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857496"/>
            <a:ext cx="3071834" cy="3714776"/>
          </a:xfrm>
          <a:prstGeom prst="rect">
            <a:avLst/>
          </a:prstGeom>
          <a:noFill/>
        </p:spPr>
      </p:pic>
      <p:pic>
        <p:nvPicPr>
          <p:cNvPr id="1029" name="Picture 5" descr="C:\Users\User\Desktop\images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857496"/>
            <a:ext cx="2714644" cy="1847850"/>
          </a:xfrm>
          <a:prstGeom prst="rect">
            <a:avLst/>
          </a:prstGeom>
          <a:noFill/>
        </p:spPr>
      </p:pic>
      <p:pic>
        <p:nvPicPr>
          <p:cNvPr id="1030" name="Picture 6" descr="C:\Users\User\Desktop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786322"/>
            <a:ext cx="2714644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Работаем с рубрикой « ДОКУМЕНТ»</a:t>
            </a:r>
            <a:endParaRPr lang="ru-RU" dirty="0"/>
          </a:p>
        </p:txBody>
      </p:sp>
      <p:pic>
        <p:nvPicPr>
          <p:cNvPr id="11266" name="Picture 2" descr="C:\Users\Оксана\YandexDisk\Скриншоты\2018-11-19_17-02-4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173"/>
            <a:ext cx="9254962" cy="54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4334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72132" y="1214422"/>
            <a:ext cx="3095331" cy="4214842"/>
          </a:xfrm>
        </p:spPr>
      </p:pic>
      <p:sp>
        <p:nvSpPr>
          <p:cNvPr id="4" name="TextBox 3"/>
          <p:cNvSpPr txBox="1"/>
          <p:nvPr/>
        </p:nvSpPr>
        <p:spPr>
          <a:xfrm>
            <a:off x="0" y="1714488"/>
            <a:ext cx="5500694" cy="30469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Духовные </a:t>
            </a:r>
            <a:r>
              <a:rPr lang="ru-RU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потребности в отличие от материальных не заданы биологически, а формируются и развиваются в процессе социализации личности.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85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Духовные потребности</a:t>
            </a:r>
            <a:endParaRPr lang="ru-RU" sz="40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Работаем с рубрикой «ФАКТЫ»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5"/>
            <a:ext cx="7200800" cy="379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875127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36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2. Культура личности и общества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Преобразуя естественные природные материалы ( камень глину, кость), человек преобразовывал и себя: совершенствовал умения, развивал творческие способности, воображение, образное мышление</a:t>
            </a:r>
          </a:p>
          <a:p>
            <a:pPr marL="0" indent="0"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2" y="1124744"/>
            <a:ext cx="8352928" cy="18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ксана\Downloads\img1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539209" cy="2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\Downloads\2542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66" y="4620200"/>
            <a:ext cx="2495362" cy="21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93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 же человек приобщается к культуре?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аботаем с материалом учебника стр. 49-50</a:t>
            </a:r>
            <a:endParaRPr lang="ru-RU" dirty="0"/>
          </a:p>
        </p:txBody>
      </p:sp>
      <p:pic>
        <p:nvPicPr>
          <p:cNvPr id="3075" name="Picture 3" descr="C:\Users\Оксана\Downloads\99d5a-smiley-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664296" cy="3439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3645024"/>
            <a:ext cx="403244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Каким должен быть по-настоящему  культурный человек?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37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Культура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6438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совокупность результатов творческой деятельности людей.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материальные и духовные ценности созданные человеком, являющееся важным для всего общества.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все то, что было создано, создается и будет создано человеком.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5816" y="1556792"/>
            <a:ext cx="3658728" cy="10812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Формы культуры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86124"/>
            <a:ext cx="357190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Материальная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3356992"/>
            <a:ext cx="4286280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Духовная</a:t>
            </a:r>
            <a:endParaRPr lang="ru-RU" sz="4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580112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31840" y="2636912"/>
            <a:ext cx="500066" cy="714380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3643338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совокупность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физических объектов, созданных человеческими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руками.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4149080"/>
            <a:ext cx="4286280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процесс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духовного творчества и его результаты: научные открытия,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произведения искусства 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д.</a:t>
            </a:r>
          </a:p>
        </p:txBody>
      </p:sp>
      <p:sp>
        <p:nvSpPr>
          <p:cNvPr id="10" name="Содержимое 9"/>
          <p:cNvSpPr txBox="1">
            <a:spLocks noGrp="1"/>
          </p:cNvSpPr>
          <p:nvPr>
            <p:ph idx="1"/>
          </p:nvPr>
        </p:nvSpPr>
        <p:spPr>
          <a:xfrm>
            <a:off x="304800" y="333375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Культура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Оксана\Downloads\slide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30" y="-243408"/>
            <a:ext cx="9385042" cy="728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4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0034" y="28572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Культурный человек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ahoma" charset="0"/>
                <a:ea typeface="Tahoma" charset="0"/>
                <a:cs typeface="Tahoma" charset="0"/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Культурный человек 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—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это образованный, воспитанный, толерантный, интеллигентный, ответственный, воспитанный и порядочный человек, который уважает себя и окружающих.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496"/>
            <a:ext cx="5715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В толковом словаре С.И. Ожегова понятие культуры трактуется так: </a:t>
            </a:r>
            <a:r>
              <a:rPr lang="ru-RU" sz="2400" b="1" i="1" dirty="0" smtClean="0"/>
              <a:t>«Это совокупность производственных, общественных и духовных достижений людей»; </a:t>
            </a:r>
            <a:r>
              <a:rPr lang="ru-RU" sz="2400" b="1" dirty="0" smtClean="0"/>
              <a:t>культурный человек – </a:t>
            </a:r>
            <a:r>
              <a:rPr lang="ru-RU" sz="2400" b="1" i="1" dirty="0" smtClean="0"/>
              <a:t>«это находящийся на высоком уровне культуры и соответствующий ему», </a:t>
            </a:r>
            <a:r>
              <a:rPr lang="ru-RU" sz="2400" b="1" dirty="0" smtClean="0"/>
              <a:t>а так же </a:t>
            </a:r>
            <a:r>
              <a:rPr lang="ru-RU" sz="2400" b="1" i="1" dirty="0" smtClean="0"/>
              <a:t>«относящийся к просветительской или интеллектуальной деятельности».</a:t>
            </a:r>
          </a:p>
          <a:p>
            <a:r>
              <a:rPr lang="ru-RU" sz="2400" b="1" dirty="0" smtClean="0"/>
              <a:t>  </a:t>
            </a:r>
            <a:endParaRPr lang="ru-RU" sz="2400" b="1" dirty="0"/>
          </a:p>
        </p:txBody>
      </p:sp>
      <p:pic>
        <p:nvPicPr>
          <p:cNvPr id="1026" name="Picture 2" descr="C:\Users\User\Desktop\183473-OGE3OWUzMGM4O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786058"/>
            <a:ext cx="2981324" cy="389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Работаем с рубрикой «ВСПОМНИМ»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dirty="0" smtClean="0"/>
              <a:t>                               Стр. 46</a:t>
            </a:r>
            <a:endParaRPr lang="ru-RU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79090" cy="1742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Оксана\Downloads\question_mark_PNG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81" y="3295499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0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3. Развитие культуры в современной России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Современная культурная жизнь отличается большим разнообразием. Сейчас россияне получили широкий доступ ко всему разнообразию достижений человечества. 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3"/>
            <a:ext cx="8496944" cy="28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725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Работаем с рубрикой «ДОКУМЕНТ»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1757"/>
            <a:ext cx="8352928" cy="536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877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Параграф 6- стр.53-54 – вопросы «Проверим себя»</a:t>
            </a:r>
          </a:p>
          <a:p>
            <a:pPr marL="0" indent="0">
              <a:buNone/>
            </a:pPr>
            <a:r>
              <a:rPr lang="ru-RU" sz="4000" dirty="0" smtClean="0"/>
              <a:t>« В классе и дома» стр.54- № 4 </a:t>
            </a:r>
          </a:p>
          <a:p>
            <a:pPr marL="0" indent="0">
              <a:buNone/>
            </a:pPr>
            <a:r>
              <a:rPr lang="ru-RU" sz="4000" dirty="0" smtClean="0"/>
              <a:t>( по желанию)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5883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99592" y="188640"/>
            <a:ext cx="77724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сферы жизни общества вам известны?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Прямоугольник 20"/>
          <p:cNvPicPr>
            <a:picLocks noChangeArrowheads="1"/>
          </p:cNvPicPr>
          <p:nvPr/>
        </p:nvPicPr>
        <p:blipFill>
          <a:blip r:embed="rId2" cstate="print"/>
          <a:srcRect l="1198" b="27364"/>
          <a:stretch>
            <a:fillRect/>
          </a:stretch>
        </p:blipFill>
        <p:spPr bwMode="auto">
          <a:xfrm>
            <a:off x="6084888" y="4675188"/>
            <a:ext cx="2095500" cy="2182812"/>
          </a:xfrm>
          <a:prstGeom prst="rect">
            <a:avLst/>
          </a:prstGeom>
          <a:noFill/>
        </p:spPr>
      </p:pic>
      <p:pic>
        <p:nvPicPr>
          <p:cNvPr id="1026" name="Picture 2" descr="C:\Users\user\Desktop\schastlivaja_semja_zame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84784"/>
            <a:ext cx="3097760" cy="2051728"/>
          </a:xfrm>
          <a:prstGeom prst="rect">
            <a:avLst/>
          </a:prstGeom>
          <a:noFill/>
        </p:spPr>
      </p:pic>
      <p:pic>
        <p:nvPicPr>
          <p:cNvPr id="1027" name="Picture 3" descr="C:\Users\user\Desktop\379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2736304" cy="2052228"/>
          </a:xfrm>
          <a:prstGeom prst="rect">
            <a:avLst/>
          </a:prstGeom>
          <a:noFill/>
        </p:spPr>
      </p:pic>
      <p:pic>
        <p:nvPicPr>
          <p:cNvPr id="11" name="Picture 2" descr="C:\Users\user\Desktop\kultu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365104"/>
            <a:ext cx="3728769" cy="2132856"/>
          </a:xfrm>
          <a:prstGeom prst="rect">
            <a:avLst/>
          </a:prstGeom>
          <a:noFill/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331640" y="3212976"/>
            <a:ext cx="230268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экономическая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068455" y="4134271"/>
            <a:ext cx="2135393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политическая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20072" y="3212976"/>
            <a:ext cx="1822422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социальная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228184" y="4077072"/>
            <a:ext cx="1800199" cy="461665"/>
          </a:xfrm>
          <a:prstGeom prst="rect">
            <a:avLst/>
          </a:prstGeom>
          <a:solidFill>
            <a:srgbClr val="FFFF99"/>
          </a:solidFill>
          <a:ln w="1270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  духовная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074" name="Picture 2" descr="C:\Users\Оксана\Downloads\____-pic905-905x505-227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00" y="4713420"/>
            <a:ext cx="3505199" cy="195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0168a05d3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357298"/>
            <a:ext cx="3567499" cy="3786214"/>
          </a:xfr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857784" cy="50167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Существует четыре сферы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жизни: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экономическая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политическая, социальная, и духовная.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таблице изображены все четыре сферы, а посередине них - человек, т.к. он вписан во все сферы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общества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21429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Сфера жизни общества</a:t>
            </a:r>
            <a:endParaRPr lang="ru-RU" sz="44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20" y="0"/>
            <a:ext cx="8572560" cy="119675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Приведите примеры элементов духовной сферы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268760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Работаем с рубрикой « ПОДУМАЕМ»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                    Стр. 46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889248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Оксана\Downloads\57ef9f1a0c51a15780057d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40968"/>
            <a:ext cx="2430017" cy="24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0963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В жизни каждого человека и общества и целом существенную роль играет культура.</a:t>
            </a:r>
          </a:p>
          <a:p>
            <a:pPr marL="0" indent="0" algn="ctr">
              <a:buNone/>
            </a:pPr>
            <a:r>
              <a:rPr lang="ru-RU" b="1" dirty="0" smtClean="0"/>
              <a:t>Ученые не могут дать общепризнанного определения понятию «культура».</a:t>
            </a:r>
          </a:p>
          <a:p>
            <a:pPr marL="0" indent="0" algn="ctr">
              <a:buNone/>
            </a:pPr>
            <a:r>
              <a:rPr lang="ru-RU" b="1" dirty="0" smtClean="0"/>
              <a:t>Словари предлагают более 200 наименований.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5124" name="Picture 4" descr="C:\Users\Оксана\Downloads\49b2c950ce9e2f049e3aeda26c14e05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4838983" cy="2887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80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КУЛЬТУРА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 слово латинского происхождения, и первоначально оно означало «возделывание, обработка  земли»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35909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123\Desktop\obrabotka-poch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1640" y="3356992"/>
            <a:ext cx="2523875" cy="2695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01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707</Words>
  <Application>Microsoft Office PowerPoint</Application>
  <PresentationFormat>Экран (4:3)</PresentationFormat>
  <Paragraphs>105</Paragraphs>
  <Slides>32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Работаем с рубрикой «ВСПОМНИМ»</vt:lpstr>
      <vt:lpstr>Презентация PowerPoint</vt:lpstr>
      <vt:lpstr>Презентация PowerPoint</vt:lpstr>
      <vt:lpstr>Приведите примеры элементов духовной сферы</vt:lpstr>
      <vt:lpstr>Работаем с рубрикой « ПОДУМАЕМ»</vt:lpstr>
      <vt:lpstr>Презентация PowerPoint</vt:lpstr>
      <vt:lpstr>КУЛЬТУРА</vt:lpstr>
      <vt:lpstr>Презентация PowerPoint</vt:lpstr>
      <vt:lpstr>Презентация PowerPoint</vt:lpstr>
      <vt:lpstr>Работаем с рубрикой «ФАКТЫ»</vt:lpstr>
      <vt:lpstr>План урока</vt:lpstr>
      <vt:lpstr>Презентация PowerPoint</vt:lpstr>
      <vt:lpstr>Презентация PowerPoint</vt:lpstr>
      <vt:lpstr>Презентация PowerPoint</vt:lpstr>
      <vt:lpstr>Что же отличает духовную сферу от других сфер общества?</vt:lpstr>
      <vt:lpstr>Презентация PowerPoint</vt:lpstr>
      <vt:lpstr>Характерные черты  духовной сферы</vt:lpstr>
      <vt:lpstr>Презентация PowerPoint</vt:lpstr>
      <vt:lpstr>Работаем с рубрикой « ДОКУМЕНТ»</vt:lpstr>
      <vt:lpstr>Презентация PowerPoint</vt:lpstr>
      <vt:lpstr>Работаем с рубрикой «ФАКТЫ»</vt:lpstr>
      <vt:lpstr>2. Культура личности и общества</vt:lpstr>
      <vt:lpstr>Как же человек приобщается к культуре?</vt:lpstr>
      <vt:lpstr>Презентация PowerPoint</vt:lpstr>
      <vt:lpstr>Презентация PowerPoint</vt:lpstr>
      <vt:lpstr>Презентация PowerPoint</vt:lpstr>
      <vt:lpstr>Презентация PowerPoint</vt:lpstr>
      <vt:lpstr>3. Развитие культуры в современной России</vt:lpstr>
      <vt:lpstr>Работаем с рубрикой «ДОКУМЕНТ»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HP</cp:lastModifiedBy>
  <cp:revision>43</cp:revision>
  <dcterms:created xsi:type="dcterms:W3CDTF">2012-07-31T15:34:20Z</dcterms:created>
  <dcterms:modified xsi:type="dcterms:W3CDTF">2018-11-19T15:07:40Z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