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B78125-E67A-47A7-86C8-66A34B2C4998}" type="doc">
      <dgm:prSet loTypeId="urn:microsoft.com/office/officeart/2005/8/layout/bList2" loCatId="list" qsTypeId="urn:microsoft.com/office/officeart/2005/8/quickstyle/simple5" qsCatId="simple" csTypeId="urn:microsoft.com/office/officeart/2005/8/colors/colorful1#1" csCatId="colorful" phldr="1"/>
      <dgm:spPr/>
    </dgm:pt>
    <dgm:pt modelId="{727C30DE-CFCC-44F8-9820-E195ABC567DC}">
      <dgm:prSet phldrT="[Текст]"/>
      <dgm:spPr/>
      <dgm:t>
        <a:bodyPr/>
        <a:lstStyle/>
        <a:p>
          <a:r>
            <a:rPr lang="ru-RU" b="1" dirty="0" smtClean="0"/>
            <a:t>элитарная</a:t>
          </a:r>
          <a:endParaRPr lang="ru-RU" b="1" dirty="0"/>
        </a:p>
      </dgm:t>
    </dgm:pt>
    <dgm:pt modelId="{D1762D30-F751-402D-81EB-B0674F277697}" type="parTrans" cxnId="{E78C2426-D0C0-471F-A8AD-AECD9BC632CE}">
      <dgm:prSet/>
      <dgm:spPr/>
      <dgm:t>
        <a:bodyPr/>
        <a:lstStyle/>
        <a:p>
          <a:endParaRPr lang="ru-RU"/>
        </a:p>
      </dgm:t>
    </dgm:pt>
    <dgm:pt modelId="{D77C5079-40A8-493C-B20F-BBF838AD06D1}" type="sibTrans" cxnId="{E78C2426-D0C0-471F-A8AD-AECD9BC632CE}">
      <dgm:prSet/>
      <dgm:spPr/>
      <dgm:t>
        <a:bodyPr/>
        <a:lstStyle/>
        <a:p>
          <a:endParaRPr lang="ru-RU"/>
        </a:p>
      </dgm:t>
    </dgm:pt>
    <dgm:pt modelId="{0B3BAA26-D49E-4C28-BD59-E6FEC8E610B0}">
      <dgm:prSet phldrT="[Текст]"/>
      <dgm:spPr/>
      <dgm:t>
        <a:bodyPr/>
        <a:lstStyle/>
        <a:p>
          <a:r>
            <a:rPr lang="ru-RU" b="1" dirty="0" smtClean="0"/>
            <a:t>народная</a:t>
          </a:r>
          <a:endParaRPr lang="ru-RU" b="1" dirty="0"/>
        </a:p>
      </dgm:t>
    </dgm:pt>
    <dgm:pt modelId="{9BB3822F-E4F9-45B3-B671-848F60F4DEFD}" type="parTrans" cxnId="{39174C35-129C-42C6-9E73-2FB4D819F145}">
      <dgm:prSet/>
      <dgm:spPr/>
      <dgm:t>
        <a:bodyPr/>
        <a:lstStyle/>
        <a:p>
          <a:endParaRPr lang="ru-RU"/>
        </a:p>
      </dgm:t>
    </dgm:pt>
    <dgm:pt modelId="{DE82180F-22AA-4F89-B558-4FB4773E9129}" type="sibTrans" cxnId="{39174C35-129C-42C6-9E73-2FB4D819F145}">
      <dgm:prSet/>
      <dgm:spPr/>
      <dgm:t>
        <a:bodyPr/>
        <a:lstStyle/>
        <a:p>
          <a:endParaRPr lang="ru-RU"/>
        </a:p>
      </dgm:t>
    </dgm:pt>
    <dgm:pt modelId="{C3083EC0-7E3B-447F-A2A3-BD5FCD385A4C}">
      <dgm:prSet phldrT="[Текст]"/>
      <dgm:spPr/>
      <dgm:t>
        <a:bodyPr/>
        <a:lstStyle/>
        <a:p>
          <a:r>
            <a:rPr lang="ru-RU" b="1" dirty="0" smtClean="0"/>
            <a:t>массовая</a:t>
          </a:r>
          <a:endParaRPr lang="ru-RU" b="1" dirty="0"/>
        </a:p>
      </dgm:t>
    </dgm:pt>
    <dgm:pt modelId="{6099C305-7D9F-4DED-A91E-C0B4B3BFAF08}" type="parTrans" cxnId="{C91286C4-5211-429C-86C3-E12A58A50467}">
      <dgm:prSet/>
      <dgm:spPr/>
      <dgm:t>
        <a:bodyPr/>
        <a:lstStyle/>
        <a:p>
          <a:endParaRPr lang="ru-RU"/>
        </a:p>
      </dgm:t>
    </dgm:pt>
    <dgm:pt modelId="{3AF9DE66-3919-461C-9116-14F003FF3715}" type="sibTrans" cxnId="{C91286C4-5211-429C-86C3-E12A58A50467}">
      <dgm:prSet/>
      <dgm:spPr/>
      <dgm:t>
        <a:bodyPr/>
        <a:lstStyle/>
        <a:p>
          <a:endParaRPr lang="ru-RU"/>
        </a:p>
      </dgm:t>
    </dgm:pt>
    <dgm:pt modelId="{4961D0BD-9684-43D1-A8E8-390A865521E9}">
      <dgm:prSet custT="1"/>
      <dgm:spPr/>
      <dgm:t>
        <a:bodyPr/>
        <a:lstStyle/>
        <a:p>
          <a:r>
            <a:rPr lang="ru-RU" sz="1600" b="1" dirty="0" smtClean="0"/>
            <a:t>рассчитано на самый широкий круг зрителей, общедоступное, простое по форме, не требующее специальной подготовки для понимания.</a:t>
          </a:r>
          <a:endParaRPr lang="ru-RU" sz="1600" b="1" dirty="0"/>
        </a:p>
      </dgm:t>
    </dgm:pt>
    <dgm:pt modelId="{F765C19A-C38F-4BDD-837B-024B3228640C}" type="parTrans" cxnId="{1F95638C-4EF3-4C00-9463-B2375E70A080}">
      <dgm:prSet/>
      <dgm:spPr/>
      <dgm:t>
        <a:bodyPr/>
        <a:lstStyle/>
        <a:p>
          <a:endParaRPr lang="ru-RU"/>
        </a:p>
      </dgm:t>
    </dgm:pt>
    <dgm:pt modelId="{5BC0DF13-31D9-44D5-881E-2B974CD029F6}" type="sibTrans" cxnId="{1F95638C-4EF3-4C00-9463-B2375E70A080}">
      <dgm:prSet/>
      <dgm:spPr/>
      <dgm:t>
        <a:bodyPr/>
        <a:lstStyle/>
        <a:p>
          <a:endParaRPr lang="ru-RU"/>
        </a:p>
      </dgm:t>
    </dgm:pt>
    <dgm:pt modelId="{8078C16A-310D-4A03-918B-8999F474C30F}">
      <dgm:prSet/>
      <dgm:spPr/>
      <dgm:t>
        <a:bodyPr/>
        <a:lstStyle/>
        <a:p>
          <a:r>
            <a:rPr lang="ru-RU" b="1" dirty="0" smtClean="0"/>
            <a:t>Ориентировано на небольшую группу людей, обладающих особой художественной восприимчивостью, в силу которой они должны оцениваться как элита</a:t>
          </a:r>
          <a:r>
            <a:rPr lang="ru-RU" dirty="0" smtClean="0"/>
            <a:t>.</a:t>
          </a:r>
          <a:endParaRPr lang="ru-RU" dirty="0"/>
        </a:p>
      </dgm:t>
    </dgm:pt>
    <dgm:pt modelId="{45011BB8-E32A-498E-97ED-9BF173053A84}" type="parTrans" cxnId="{851F7CB8-3E0E-4420-81D2-6381984ADA16}">
      <dgm:prSet/>
      <dgm:spPr/>
      <dgm:t>
        <a:bodyPr/>
        <a:lstStyle/>
        <a:p>
          <a:endParaRPr lang="ru-RU"/>
        </a:p>
      </dgm:t>
    </dgm:pt>
    <dgm:pt modelId="{5F5FAB86-FFA6-441D-A253-805CCFFD7710}" type="sibTrans" cxnId="{851F7CB8-3E0E-4420-81D2-6381984ADA16}">
      <dgm:prSet/>
      <dgm:spPr/>
      <dgm:t>
        <a:bodyPr/>
        <a:lstStyle/>
        <a:p>
          <a:endParaRPr lang="ru-RU"/>
        </a:p>
      </dgm:t>
    </dgm:pt>
    <dgm:pt modelId="{C3B9C717-C5A8-4F2E-8724-4FE57980A361}">
      <dgm:prSet/>
      <dgm:spPr/>
      <dgm:t>
        <a:bodyPr/>
        <a:lstStyle/>
        <a:p>
          <a:r>
            <a:rPr lang="ru-RU" b="1" dirty="0" smtClean="0"/>
            <a:t>воплощает в себе традиции (то есть устойчивые формы жизни народа, отражающие особенности его национального характера и национальных образов мира).</a:t>
          </a:r>
          <a:endParaRPr lang="ru-RU" b="1" dirty="0"/>
        </a:p>
      </dgm:t>
    </dgm:pt>
    <dgm:pt modelId="{B29403C9-EF58-4F35-AB9A-FF0341DFCA7F}" type="parTrans" cxnId="{EDA2C39E-35DD-4FD4-87A5-DE22F0F554BA}">
      <dgm:prSet/>
      <dgm:spPr/>
      <dgm:t>
        <a:bodyPr/>
        <a:lstStyle/>
        <a:p>
          <a:endParaRPr lang="ru-RU"/>
        </a:p>
      </dgm:t>
    </dgm:pt>
    <dgm:pt modelId="{E8B8D28A-D273-4B56-9CA1-9E81CC6373EC}" type="sibTrans" cxnId="{EDA2C39E-35DD-4FD4-87A5-DE22F0F554BA}">
      <dgm:prSet/>
      <dgm:spPr/>
      <dgm:t>
        <a:bodyPr/>
        <a:lstStyle/>
        <a:p>
          <a:endParaRPr lang="ru-RU"/>
        </a:p>
      </dgm:t>
    </dgm:pt>
    <dgm:pt modelId="{BCB1A6EA-C65D-4BD4-9419-8130FF250D68}" type="pres">
      <dgm:prSet presAssocID="{9EB78125-E67A-47A7-86C8-66A34B2C4998}" presName="diagram" presStyleCnt="0">
        <dgm:presLayoutVars>
          <dgm:dir/>
          <dgm:animLvl val="lvl"/>
          <dgm:resizeHandles val="exact"/>
        </dgm:presLayoutVars>
      </dgm:prSet>
      <dgm:spPr/>
    </dgm:pt>
    <dgm:pt modelId="{839E9985-E156-4421-82E0-06F37501B06D}" type="pres">
      <dgm:prSet presAssocID="{727C30DE-CFCC-44F8-9820-E195ABC567DC}" presName="compNode" presStyleCnt="0"/>
      <dgm:spPr/>
    </dgm:pt>
    <dgm:pt modelId="{F36D534D-A19F-4308-914C-DCCB2D0FE642}" type="pres">
      <dgm:prSet presAssocID="{727C30DE-CFCC-44F8-9820-E195ABC567DC}" presName="childRect" presStyleLbl="bgAcc1" presStyleIdx="0" presStyleCnt="3" custScaleX="113201" custScaleY="162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42D64-56C8-4BCC-A57B-E44FA7739A9F}" type="pres">
      <dgm:prSet presAssocID="{727C30DE-CFCC-44F8-9820-E195ABC567D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4D6EF-514B-4629-9859-FE840680C1FE}" type="pres">
      <dgm:prSet presAssocID="{727C30DE-CFCC-44F8-9820-E195ABC567DC}" presName="parentRect" presStyleLbl="alignNode1" presStyleIdx="0" presStyleCnt="3" custLinFactNeighborX="-789" custLinFactNeighborY="30812"/>
      <dgm:spPr/>
      <dgm:t>
        <a:bodyPr/>
        <a:lstStyle/>
        <a:p>
          <a:endParaRPr lang="ru-RU"/>
        </a:p>
      </dgm:t>
    </dgm:pt>
    <dgm:pt modelId="{85B43D78-AD61-4F9D-9981-4F470EC3098A}" type="pres">
      <dgm:prSet presAssocID="{727C30DE-CFCC-44F8-9820-E195ABC567DC}" presName="adorn" presStyleLbl="fgAccFollowNode1" presStyleIdx="0" presStyleCnt="3" custLinFactNeighborX="2221" custLinFactNeighborY="1369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47E6817-E117-42F2-89B0-150202A4828F}" type="pres">
      <dgm:prSet presAssocID="{D77C5079-40A8-493C-B20F-BBF838AD06D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6D7F5B3-6C61-4C05-BCEC-4597CC9A894B}" type="pres">
      <dgm:prSet presAssocID="{0B3BAA26-D49E-4C28-BD59-E6FEC8E610B0}" presName="compNode" presStyleCnt="0"/>
      <dgm:spPr/>
    </dgm:pt>
    <dgm:pt modelId="{B38BCE0A-9ACD-4CE0-BB0C-D0E700C84EEA}" type="pres">
      <dgm:prSet presAssocID="{0B3BAA26-D49E-4C28-BD59-E6FEC8E610B0}" presName="childRect" presStyleLbl="bgAcc1" presStyleIdx="1" presStyleCnt="3" custScaleX="112469" custScaleY="145153" custLinFactNeighborX="1997" custLinFactNeighborY="-4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EF1C7-BC20-4B5B-B944-58530E1F18FD}" type="pres">
      <dgm:prSet presAssocID="{0B3BAA26-D49E-4C28-BD59-E6FEC8E610B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D98B0-4EAE-4085-974D-9F374077889A}" type="pres">
      <dgm:prSet presAssocID="{0B3BAA26-D49E-4C28-BD59-E6FEC8E610B0}" presName="parentRect" presStyleLbl="alignNode1" presStyleIdx="1" presStyleCnt="3" custLinFactNeighborX="-1245" custLinFactNeighborY="41136"/>
      <dgm:spPr/>
      <dgm:t>
        <a:bodyPr/>
        <a:lstStyle/>
        <a:p>
          <a:endParaRPr lang="ru-RU"/>
        </a:p>
      </dgm:t>
    </dgm:pt>
    <dgm:pt modelId="{B86433FF-DB4A-4288-9F91-4878743C3C0F}" type="pres">
      <dgm:prSet presAssocID="{0B3BAA26-D49E-4C28-BD59-E6FEC8E610B0}" presName="adorn" presStyleLbl="fgAccFollowNode1" presStyleIdx="1" presStyleCnt="3" custLinFactNeighborX="9470" custLinFactNeighborY="1460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6DDEDC0-336C-48A2-BB2A-C59FBD3D4861}" type="pres">
      <dgm:prSet presAssocID="{DE82180F-22AA-4F89-B558-4FB4773E912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92BB2ED-C369-472B-BF4B-81B64A2715BD}" type="pres">
      <dgm:prSet presAssocID="{C3083EC0-7E3B-447F-A2A3-BD5FCD385A4C}" presName="compNode" presStyleCnt="0"/>
      <dgm:spPr/>
    </dgm:pt>
    <dgm:pt modelId="{D7DE5C2C-670F-478F-B09A-EACD7286B10C}" type="pres">
      <dgm:prSet presAssocID="{C3083EC0-7E3B-447F-A2A3-BD5FCD385A4C}" presName="childRect" presStyleLbl="bgAcc1" presStyleIdx="2" presStyleCnt="3" custScaleX="113678" custScaleY="171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A76DD-4F46-4465-A287-F81576894BF4}" type="pres">
      <dgm:prSet presAssocID="{C3083EC0-7E3B-447F-A2A3-BD5FCD385A4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52E71-739B-44BF-AA43-BD9691703C92}" type="pres">
      <dgm:prSet presAssocID="{C3083EC0-7E3B-447F-A2A3-BD5FCD385A4C}" presName="parentRect" presStyleLbl="alignNode1" presStyleIdx="2" presStyleCnt="3" custLinFactNeighborX="688" custLinFactNeighborY="35033"/>
      <dgm:spPr/>
      <dgm:t>
        <a:bodyPr/>
        <a:lstStyle/>
        <a:p>
          <a:endParaRPr lang="ru-RU"/>
        </a:p>
      </dgm:t>
    </dgm:pt>
    <dgm:pt modelId="{FACAFE8B-DF3E-495D-B9FB-112687B5E6C4}" type="pres">
      <dgm:prSet presAssocID="{C3083EC0-7E3B-447F-A2A3-BD5FCD385A4C}" presName="adorn" presStyleLbl="fgAccFollowNode1" presStyleIdx="2" presStyleCnt="3" custLinFactNeighborX="6440" custLinFactNeighborY="1756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CE9822FB-DDBA-42F4-A2FA-FB3823A7DDAC}" type="presOf" srcId="{727C30DE-CFCC-44F8-9820-E195ABC567DC}" destId="{7E642D64-56C8-4BCC-A57B-E44FA7739A9F}" srcOrd="0" destOrd="0" presId="urn:microsoft.com/office/officeart/2005/8/layout/bList2"/>
    <dgm:cxn modelId="{8B2157AC-E261-496A-9979-94F5F44B23FF}" type="presOf" srcId="{DE82180F-22AA-4F89-B558-4FB4773E9129}" destId="{E6DDEDC0-336C-48A2-BB2A-C59FBD3D4861}" srcOrd="0" destOrd="0" presId="urn:microsoft.com/office/officeart/2005/8/layout/bList2"/>
    <dgm:cxn modelId="{A6FD7580-1A51-4968-91B2-D1BFED8B8878}" type="presOf" srcId="{C3083EC0-7E3B-447F-A2A3-BD5FCD385A4C}" destId="{5A552E71-739B-44BF-AA43-BD9691703C92}" srcOrd="1" destOrd="0" presId="urn:microsoft.com/office/officeart/2005/8/layout/bList2"/>
    <dgm:cxn modelId="{39174C35-129C-42C6-9E73-2FB4D819F145}" srcId="{9EB78125-E67A-47A7-86C8-66A34B2C4998}" destId="{0B3BAA26-D49E-4C28-BD59-E6FEC8E610B0}" srcOrd="1" destOrd="0" parTransId="{9BB3822F-E4F9-45B3-B671-848F60F4DEFD}" sibTransId="{DE82180F-22AA-4F89-B558-4FB4773E9129}"/>
    <dgm:cxn modelId="{E78C2426-D0C0-471F-A8AD-AECD9BC632CE}" srcId="{9EB78125-E67A-47A7-86C8-66A34B2C4998}" destId="{727C30DE-CFCC-44F8-9820-E195ABC567DC}" srcOrd="0" destOrd="0" parTransId="{D1762D30-F751-402D-81EB-B0674F277697}" sibTransId="{D77C5079-40A8-493C-B20F-BBF838AD06D1}"/>
    <dgm:cxn modelId="{530817DC-8432-40E1-BCA6-4B6250BF8BD3}" type="presOf" srcId="{C3B9C717-C5A8-4F2E-8724-4FE57980A361}" destId="{B38BCE0A-9ACD-4CE0-BB0C-D0E700C84EEA}" srcOrd="0" destOrd="0" presId="urn:microsoft.com/office/officeart/2005/8/layout/bList2"/>
    <dgm:cxn modelId="{C8C6BD84-1CE1-482D-955D-CE825DF6BE1E}" type="presOf" srcId="{8078C16A-310D-4A03-918B-8999F474C30F}" destId="{F36D534D-A19F-4308-914C-DCCB2D0FE642}" srcOrd="0" destOrd="0" presId="urn:microsoft.com/office/officeart/2005/8/layout/bList2"/>
    <dgm:cxn modelId="{1636EC46-3BFD-4557-A956-043189FB7F05}" type="presOf" srcId="{0B3BAA26-D49E-4C28-BD59-E6FEC8E610B0}" destId="{5B7D98B0-4EAE-4085-974D-9F374077889A}" srcOrd="1" destOrd="0" presId="urn:microsoft.com/office/officeart/2005/8/layout/bList2"/>
    <dgm:cxn modelId="{EDA2C39E-35DD-4FD4-87A5-DE22F0F554BA}" srcId="{0B3BAA26-D49E-4C28-BD59-E6FEC8E610B0}" destId="{C3B9C717-C5A8-4F2E-8724-4FE57980A361}" srcOrd="0" destOrd="0" parTransId="{B29403C9-EF58-4F35-AB9A-FF0341DFCA7F}" sibTransId="{E8B8D28A-D273-4B56-9CA1-9E81CC6373EC}"/>
    <dgm:cxn modelId="{D423A845-A53F-45A4-B3A7-A14DF6B57502}" type="presOf" srcId="{9EB78125-E67A-47A7-86C8-66A34B2C4998}" destId="{BCB1A6EA-C65D-4BD4-9419-8130FF250D68}" srcOrd="0" destOrd="0" presId="urn:microsoft.com/office/officeart/2005/8/layout/bList2"/>
    <dgm:cxn modelId="{C91286C4-5211-429C-86C3-E12A58A50467}" srcId="{9EB78125-E67A-47A7-86C8-66A34B2C4998}" destId="{C3083EC0-7E3B-447F-A2A3-BD5FCD385A4C}" srcOrd="2" destOrd="0" parTransId="{6099C305-7D9F-4DED-A91E-C0B4B3BFAF08}" sibTransId="{3AF9DE66-3919-461C-9116-14F003FF3715}"/>
    <dgm:cxn modelId="{851F7CB8-3E0E-4420-81D2-6381984ADA16}" srcId="{727C30DE-CFCC-44F8-9820-E195ABC567DC}" destId="{8078C16A-310D-4A03-918B-8999F474C30F}" srcOrd="0" destOrd="0" parTransId="{45011BB8-E32A-498E-97ED-9BF173053A84}" sibTransId="{5F5FAB86-FFA6-441D-A253-805CCFFD7710}"/>
    <dgm:cxn modelId="{4F323FC7-23E5-4BE8-B883-6BF40E4FA172}" type="presOf" srcId="{C3083EC0-7E3B-447F-A2A3-BD5FCD385A4C}" destId="{49EA76DD-4F46-4465-A287-F81576894BF4}" srcOrd="0" destOrd="0" presId="urn:microsoft.com/office/officeart/2005/8/layout/bList2"/>
    <dgm:cxn modelId="{A9D455E5-FA7A-4E33-8F81-4B9B9D08ADD3}" type="presOf" srcId="{727C30DE-CFCC-44F8-9820-E195ABC567DC}" destId="{6824D6EF-514B-4629-9859-FE840680C1FE}" srcOrd="1" destOrd="0" presId="urn:microsoft.com/office/officeart/2005/8/layout/bList2"/>
    <dgm:cxn modelId="{7B57B654-5AC7-45ED-9B78-7A62E61748E5}" type="presOf" srcId="{D77C5079-40A8-493C-B20F-BBF838AD06D1}" destId="{647E6817-E117-42F2-89B0-150202A4828F}" srcOrd="0" destOrd="0" presId="urn:microsoft.com/office/officeart/2005/8/layout/bList2"/>
    <dgm:cxn modelId="{1F95638C-4EF3-4C00-9463-B2375E70A080}" srcId="{C3083EC0-7E3B-447F-A2A3-BD5FCD385A4C}" destId="{4961D0BD-9684-43D1-A8E8-390A865521E9}" srcOrd="0" destOrd="0" parTransId="{F765C19A-C38F-4BDD-837B-024B3228640C}" sibTransId="{5BC0DF13-31D9-44D5-881E-2B974CD029F6}"/>
    <dgm:cxn modelId="{993C5C53-84A1-4AD9-AEFB-FE5B008F9BCB}" type="presOf" srcId="{0B3BAA26-D49E-4C28-BD59-E6FEC8E610B0}" destId="{72CEF1C7-BC20-4B5B-B944-58530E1F18FD}" srcOrd="0" destOrd="0" presId="urn:microsoft.com/office/officeart/2005/8/layout/bList2"/>
    <dgm:cxn modelId="{40059AEF-B47E-4DFA-B74A-E1C4D5171E42}" type="presOf" srcId="{4961D0BD-9684-43D1-A8E8-390A865521E9}" destId="{D7DE5C2C-670F-478F-B09A-EACD7286B10C}" srcOrd="0" destOrd="0" presId="urn:microsoft.com/office/officeart/2005/8/layout/bList2"/>
    <dgm:cxn modelId="{274B9FCF-9710-4820-A2DE-2D06B94C2963}" type="presParOf" srcId="{BCB1A6EA-C65D-4BD4-9419-8130FF250D68}" destId="{839E9985-E156-4421-82E0-06F37501B06D}" srcOrd="0" destOrd="0" presId="urn:microsoft.com/office/officeart/2005/8/layout/bList2"/>
    <dgm:cxn modelId="{D0FA4A63-2426-4D00-BFEC-FA78301E2D81}" type="presParOf" srcId="{839E9985-E156-4421-82E0-06F37501B06D}" destId="{F36D534D-A19F-4308-914C-DCCB2D0FE642}" srcOrd="0" destOrd="0" presId="urn:microsoft.com/office/officeart/2005/8/layout/bList2"/>
    <dgm:cxn modelId="{9B603206-8A88-4B19-9A07-7D94A81FE785}" type="presParOf" srcId="{839E9985-E156-4421-82E0-06F37501B06D}" destId="{7E642D64-56C8-4BCC-A57B-E44FA7739A9F}" srcOrd="1" destOrd="0" presId="urn:microsoft.com/office/officeart/2005/8/layout/bList2"/>
    <dgm:cxn modelId="{F3BE3696-6C27-42C5-8A0C-F36ABD9AF84E}" type="presParOf" srcId="{839E9985-E156-4421-82E0-06F37501B06D}" destId="{6824D6EF-514B-4629-9859-FE840680C1FE}" srcOrd="2" destOrd="0" presId="urn:microsoft.com/office/officeart/2005/8/layout/bList2"/>
    <dgm:cxn modelId="{F7D18BE0-CCCE-4FE0-95A8-13F4D3A1B4B2}" type="presParOf" srcId="{839E9985-E156-4421-82E0-06F37501B06D}" destId="{85B43D78-AD61-4F9D-9981-4F470EC3098A}" srcOrd="3" destOrd="0" presId="urn:microsoft.com/office/officeart/2005/8/layout/bList2"/>
    <dgm:cxn modelId="{B1C3CBFD-B5A0-4929-B692-FC92A0AC6E6D}" type="presParOf" srcId="{BCB1A6EA-C65D-4BD4-9419-8130FF250D68}" destId="{647E6817-E117-42F2-89B0-150202A4828F}" srcOrd="1" destOrd="0" presId="urn:microsoft.com/office/officeart/2005/8/layout/bList2"/>
    <dgm:cxn modelId="{91872756-00A7-4101-BC0B-D181DC751BA6}" type="presParOf" srcId="{BCB1A6EA-C65D-4BD4-9419-8130FF250D68}" destId="{B6D7F5B3-6C61-4C05-BCEC-4597CC9A894B}" srcOrd="2" destOrd="0" presId="urn:microsoft.com/office/officeart/2005/8/layout/bList2"/>
    <dgm:cxn modelId="{FB744056-716C-4A3E-8B3C-C099FC73CC31}" type="presParOf" srcId="{B6D7F5B3-6C61-4C05-BCEC-4597CC9A894B}" destId="{B38BCE0A-9ACD-4CE0-BB0C-D0E700C84EEA}" srcOrd="0" destOrd="0" presId="urn:microsoft.com/office/officeart/2005/8/layout/bList2"/>
    <dgm:cxn modelId="{2A95F708-2CCC-4531-BA4B-D5890B3C2B7D}" type="presParOf" srcId="{B6D7F5B3-6C61-4C05-BCEC-4597CC9A894B}" destId="{72CEF1C7-BC20-4B5B-B944-58530E1F18FD}" srcOrd="1" destOrd="0" presId="urn:microsoft.com/office/officeart/2005/8/layout/bList2"/>
    <dgm:cxn modelId="{0A5D3729-C5C7-48CE-B3E3-26D79B00E6B1}" type="presParOf" srcId="{B6D7F5B3-6C61-4C05-BCEC-4597CC9A894B}" destId="{5B7D98B0-4EAE-4085-974D-9F374077889A}" srcOrd="2" destOrd="0" presId="urn:microsoft.com/office/officeart/2005/8/layout/bList2"/>
    <dgm:cxn modelId="{C8758349-935D-46A5-A2BE-5CFD727D30BE}" type="presParOf" srcId="{B6D7F5B3-6C61-4C05-BCEC-4597CC9A894B}" destId="{B86433FF-DB4A-4288-9F91-4878743C3C0F}" srcOrd="3" destOrd="0" presId="urn:microsoft.com/office/officeart/2005/8/layout/bList2"/>
    <dgm:cxn modelId="{D5B30DBA-E422-446A-B7DC-3C2B5958872F}" type="presParOf" srcId="{BCB1A6EA-C65D-4BD4-9419-8130FF250D68}" destId="{E6DDEDC0-336C-48A2-BB2A-C59FBD3D4861}" srcOrd="3" destOrd="0" presId="urn:microsoft.com/office/officeart/2005/8/layout/bList2"/>
    <dgm:cxn modelId="{3CDFB4AE-3626-4DA7-9D62-C1443038B051}" type="presParOf" srcId="{BCB1A6EA-C65D-4BD4-9419-8130FF250D68}" destId="{692BB2ED-C369-472B-BF4B-81B64A2715BD}" srcOrd="4" destOrd="0" presId="urn:microsoft.com/office/officeart/2005/8/layout/bList2"/>
    <dgm:cxn modelId="{7804A14A-2B4B-4A00-A1B5-C1F10272E209}" type="presParOf" srcId="{692BB2ED-C369-472B-BF4B-81B64A2715BD}" destId="{D7DE5C2C-670F-478F-B09A-EACD7286B10C}" srcOrd="0" destOrd="0" presId="urn:microsoft.com/office/officeart/2005/8/layout/bList2"/>
    <dgm:cxn modelId="{8AA25679-AA77-49FA-A946-2259E562D2FC}" type="presParOf" srcId="{692BB2ED-C369-472B-BF4B-81B64A2715BD}" destId="{49EA76DD-4F46-4465-A287-F81576894BF4}" srcOrd="1" destOrd="0" presId="urn:microsoft.com/office/officeart/2005/8/layout/bList2"/>
    <dgm:cxn modelId="{17A7DE02-C3EB-4DD3-8CE4-BE0F2B28F9FE}" type="presParOf" srcId="{692BB2ED-C369-472B-BF4B-81B64A2715BD}" destId="{5A552E71-739B-44BF-AA43-BD9691703C92}" srcOrd="2" destOrd="0" presId="urn:microsoft.com/office/officeart/2005/8/layout/bList2"/>
    <dgm:cxn modelId="{00E1AEF0-E4C5-4945-918A-76C19F55E12E}" type="presParOf" srcId="{692BB2ED-C369-472B-BF4B-81B64A2715BD}" destId="{FACAFE8B-DF3E-495D-B9FB-112687B5E6C4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D534D-A19F-4308-914C-DCCB2D0FE642}">
      <dsp:nvSpPr>
        <dsp:cNvPr id="0" name=""/>
        <dsp:cNvSpPr/>
      </dsp:nvSpPr>
      <dsp:spPr>
        <a:xfrm>
          <a:off x="399613" y="36216"/>
          <a:ext cx="2325027" cy="24977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57150" rIns="1905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Ориентировано на небольшую группу людей, обладающих особой художественной восприимчивостью, в силу которой они должны оцениваться как элита</a:t>
          </a:r>
          <a:r>
            <a:rPr lang="ru-RU" sz="1500" kern="1200" dirty="0" smtClean="0"/>
            <a:t>.</a:t>
          </a:r>
          <a:endParaRPr lang="ru-RU" sz="1500" kern="1200" dirty="0"/>
        </a:p>
      </dsp:txBody>
      <dsp:txXfrm>
        <a:off x="454091" y="90694"/>
        <a:ext cx="2216071" cy="2443253"/>
      </dsp:txXfrm>
    </dsp:sp>
    <dsp:sp modelId="{6824D6EF-514B-4629-9859-FE840680C1FE}">
      <dsp:nvSpPr>
        <dsp:cNvPr id="0" name=""/>
        <dsp:cNvSpPr/>
      </dsp:nvSpPr>
      <dsp:spPr>
        <a:xfrm>
          <a:off x="518975" y="2252204"/>
          <a:ext cx="2053892" cy="6592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элитарная</a:t>
          </a:r>
          <a:endParaRPr lang="ru-RU" sz="2200" b="1" kern="1200" dirty="0"/>
        </a:p>
      </dsp:txBody>
      <dsp:txXfrm>
        <a:off x="518975" y="2252204"/>
        <a:ext cx="1446403" cy="659270"/>
      </dsp:txXfrm>
    </dsp:sp>
    <dsp:sp modelId="{85B43D78-AD61-4F9D-9981-4F470EC3098A}">
      <dsp:nvSpPr>
        <dsp:cNvPr id="0" name=""/>
        <dsp:cNvSpPr/>
      </dsp:nvSpPr>
      <dsp:spPr>
        <a:xfrm>
          <a:off x="2055651" y="2192612"/>
          <a:ext cx="718862" cy="71886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8BCE0A-9ACD-4CE0-BB0C-D0E700C84EEA}">
      <dsp:nvSpPr>
        <dsp:cNvPr id="0" name=""/>
        <dsp:cNvSpPr/>
      </dsp:nvSpPr>
      <dsp:spPr>
        <a:xfrm>
          <a:off x="2977658" y="41989"/>
          <a:ext cx="2309992" cy="222546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57150" rIns="1905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воплощает в себе традиции (то есть устойчивые формы жизни народа, отражающие особенности его национального характера и национальных образов мира).</a:t>
          </a:r>
          <a:endParaRPr lang="ru-RU" sz="1500" b="1" kern="1200" dirty="0"/>
        </a:p>
      </dsp:txBody>
      <dsp:txXfrm>
        <a:off x="3029803" y="94134"/>
        <a:ext cx="2205702" cy="2173322"/>
      </dsp:txXfrm>
    </dsp:sp>
    <dsp:sp modelId="{5B7D98B0-4EAE-4085-974D-9F374077889A}">
      <dsp:nvSpPr>
        <dsp:cNvPr id="0" name=""/>
        <dsp:cNvSpPr/>
      </dsp:nvSpPr>
      <dsp:spPr>
        <a:xfrm>
          <a:off x="3039121" y="2252204"/>
          <a:ext cx="2053892" cy="6592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народная</a:t>
          </a:r>
          <a:endParaRPr lang="ru-RU" sz="2200" b="1" kern="1200" dirty="0"/>
        </a:p>
      </dsp:txBody>
      <dsp:txXfrm>
        <a:off x="3039121" y="2252204"/>
        <a:ext cx="1446403" cy="659270"/>
      </dsp:txXfrm>
    </dsp:sp>
    <dsp:sp modelId="{B86433FF-DB4A-4288-9F91-4878743C3C0F}">
      <dsp:nvSpPr>
        <dsp:cNvPr id="0" name=""/>
        <dsp:cNvSpPr/>
      </dsp:nvSpPr>
      <dsp:spPr>
        <a:xfrm>
          <a:off x="4637273" y="2192612"/>
          <a:ext cx="718862" cy="71886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7DE5C2C-670F-478F-B09A-EACD7286B10C}">
      <dsp:nvSpPr>
        <dsp:cNvPr id="0" name=""/>
        <dsp:cNvSpPr/>
      </dsp:nvSpPr>
      <dsp:spPr>
        <a:xfrm>
          <a:off x="5466153" y="2578"/>
          <a:ext cx="2334824" cy="263228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рассчитано на самый широкий круг зрителей, общедоступное, простое по форме, не требующее специальной подготовки для понимания.</a:t>
          </a:r>
          <a:endParaRPr lang="ru-RU" sz="1600" b="1" kern="1200" dirty="0"/>
        </a:p>
      </dsp:txBody>
      <dsp:txXfrm>
        <a:off x="5520861" y="57286"/>
        <a:ext cx="2225408" cy="2577575"/>
      </dsp:txXfrm>
    </dsp:sp>
    <dsp:sp modelId="{5A552E71-739B-44BF-AA43-BD9691703C92}">
      <dsp:nvSpPr>
        <dsp:cNvPr id="0" name=""/>
        <dsp:cNvSpPr/>
      </dsp:nvSpPr>
      <dsp:spPr>
        <a:xfrm>
          <a:off x="5620749" y="2252204"/>
          <a:ext cx="2053892" cy="6592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массовая</a:t>
          </a:r>
          <a:endParaRPr lang="ru-RU" sz="2200" b="1" kern="1200" dirty="0"/>
        </a:p>
      </dsp:txBody>
      <dsp:txXfrm>
        <a:off x="5620749" y="2252204"/>
        <a:ext cx="1446403" cy="659270"/>
      </dsp:txXfrm>
    </dsp:sp>
    <dsp:sp modelId="{FACAFE8B-DF3E-495D-B9FB-112687B5E6C4}">
      <dsp:nvSpPr>
        <dsp:cNvPr id="0" name=""/>
        <dsp:cNvSpPr/>
      </dsp:nvSpPr>
      <dsp:spPr>
        <a:xfrm>
          <a:off x="7157418" y="2192612"/>
          <a:ext cx="718862" cy="71886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52" units="cm"/>
          <inkml:channel name="Y" type="integer" max="864" units="cm"/>
        </inkml:traceFormat>
        <inkml:channelProperties>
          <inkml:channelProperty channel="X" name="resolution" value="36" units="1/cm"/>
          <inkml:channelProperty channel="Y" name="resolution" value="36" units="1/cm"/>
        </inkml:channelProperties>
      </inkml:inkSource>
      <inkml:timestamp xml:id="ts0" timeString="2015-10-31T06:28:36.68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0,'0'0,"22"0,0 0,0 0,0 0,44 0,0 0,0 0,0 0,1 0,-1 0,-22 0,22 0,-22 0,0 0,0 0,0 0,0 0,0 0,23 0,-23 0,0 0,0 0,0 0,0 0,0 0,22 0,-22 0,0 0,1 0,-1 0,-22 0,22 0,-22 0,0 0,22 0,22 0,-22 0,0 0,22 0,-21 0,-1 0,0 0,0 0,0 0,-44 0,22 0,22 0,-22 0,0 0,22 0,-22 0,0 0,0 0,22 0,-22 0,23 0,21 0,0 0,0 0,0 0,-22 0,0 0,0 0,22 0,-21 0,-1 0,0 0,0 0,0 0,0 0,22 0,-22 0,-22 0,0 0,22 0,-22 0,1 0,-1 0,22 0,-22 0,0 0,0 0,0 0,0 0,22 0,0 0,0 0,0 0,0 0,0 0,1 0,-1 0,-22 0,0 0,0 0,22 0,-22 0,22 0,0 0,0 0,0 0,-22 0,22 0,0 0,1 0,-1 0,-22 0,0 0,22 0,-22 0,0 0,22 0,0 0,22 0,-22 0,0 0,0 0,-21 0,21 0,-22 0,0 0,0 0,44 0,-22 0,-22 0,0 0,22 0,-22 0,0 0,0 0,22 0,-22 0,0 0,1 0,21 0,-22 0,22 0,0 0,-22 0,0 0,0 0,0 0,0 0,-22 0,22 0,0 0,0 0,0 0,22 0,-22 0,0 0,22 0,-21 0,-23 0,22 0,0 0,-22 0,22 0,-22 0,22 0,-22 0,44 0,-44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52" units="cm"/>
          <inkml:channel name="Y" type="integer" max="864" units="cm"/>
        </inkml:traceFormat>
        <inkml:channelProperties>
          <inkml:channelProperty channel="X" name="resolution" value="36" units="1/cm"/>
          <inkml:channelProperty channel="Y" name="resolution" value="36" units="1/cm"/>
        </inkml:channelProperties>
      </inkml:inkSource>
      <inkml:timestamp xml:id="ts0" timeString="2015-10-31T06:29:55.71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0-3,'0'0,"22"0,-22 0,22 0,22 0,-22 0,22 0,0 0,0 0,22 0,-22 0,-22 0,22 0,0 0,1 0,-1 0,22 0,-22 0,0 0,0 0,0 0,0 0,22 0,-22 0,1 0,-1 0,0 0,0 0,0 0,22 0,-22 0,0 0,0 0,0 0,0 0,1 0,21 0,-44 0,0 0,0 0,22 0,-22 0,0 0,22 0,0 0,22 0,-44 0,0 0,0 0,23 0,-23 0,0 0,22 0,22 0,-44 0,0 0,0 0,22 0,-22 0,0 0,22 0,0 0,-22 0,0 0,0 0,23 0,-23 0,22 0,0 0,0 0,22 0,-22 0,0 0,0 0,0 0,0 0,1 0,21 0,-22 0,0 0,0 0,0 0,0 0,0 0,0 0,0 0,-22 0,1 0,21 0,-22 0,0 0,0 0,22 0,-22 0,22 0,0 0,0 0,0 0,-22 0,0 0,22 0,-22 0,0 0,1 0,21 0,-22 0,0 0,0 0,0 0,0 0,0 0,0 0,0 0,22 0,0 0,-22 0,0 0,22 0,-22 0,0 0,0 0,23 0,-23 0,22 0,-22 0,44 0,-44 0,0 0,0 0,0 0,0 0,-22 0,22 0,-22 0,22 0,-22 0,44 0,-44 0,22 0,22 0,-44 0,22 0,-22 0,23 0,-1 0,0 0,-22 0,44 0,-44 0,22 0,0 0,0 0,0 0,22 0,-22 0,0 0,0 0,22 0,-44 0,44 0,-44 0,22 0,0 0,0 0,0 0,23 0,-23 0,0 0,0 0,-22 0,44 0,-44 0,22 0,0 0,-22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52" units="cm"/>
          <inkml:channel name="Y" type="integer" max="864" units="cm"/>
        </inkml:traceFormat>
        <inkml:channelProperties>
          <inkml:channelProperty channel="X" name="resolution" value="36" units="1/cm"/>
          <inkml:channelProperty channel="Y" name="resolution" value="36" units="1/cm"/>
        </inkml:channelProperties>
      </inkml:inkSource>
      <inkml:timestamp xml:id="ts0" timeString="2015-10-31T06:36:41.71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0,'0'0,"22"0,-22 0,22 0,22 0,0 0,22 0,0 0,0 0,0 0,1 0,-23 0,0 0,0 0,0 0,0 0,22 0,0 0,23 0,-23 0,22 0,0 0,-22 0,22 0,-21 0,-1 0,0 0,22 0,-22 0,22 0,1 0,-1 0,-22 0,0 0,0 0,-22 0,0 0,23 0,-1 0,22 0,-22 0,0 0,0 0,-22 0,23 0,-23 0,22 0,-22 0,0 0,22 0,0 0,0 0,1 0,-1 0,0 0,22 0,-22 0,0 0,1 0,-23 0,0 0,0 0,0 0,22 0,0 0,-22 0,0 0,23 0,-23 0,0 0,0 0,0 0,22 0,-22 0,0 0,-22 0,0 0,22 0,1 0,-1 0,0 0,0 0,0 0,0 0,22 0,-22 0,0 0,0 0,1 0,-1 0,22 0,0 0,0 0,0 0,0 0,1 0,-1 0,-22 0,0 0,22 0,-44 0,22 0,0 0,0 0,0 0,23 0,-23 0,0 0,0 0,0 0,0 0,0 0,22 0,-22 0,23 0,-23 0,22 0,-22 0,-22 0,22 0,0 0,22 0,0 0,1 0,-23 0,0 0,0 0,-22 0,22 0,-22 0,0 0,0 0,22 0,-22 0,0 0,22 0,1 0,-1 0,-22 0,0 0,22 0,-22 0,0 0,0 0,22 0,-22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52" units="cm"/>
          <inkml:channel name="Y" type="integer" max="864" units="cm"/>
        </inkml:traceFormat>
        <inkml:channelProperties>
          <inkml:channelProperty channel="X" name="resolution" value="36" units="1/cm"/>
          <inkml:channelProperty channel="Y" name="resolution" value="36" units="1/cm"/>
        </inkml:channelProperties>
      </inkml:inkSource>
      <inkml:timestamp xml:id="ts0" timeString="2015-10-31T06:38:02.87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0,'0'0,"22"0,0 0,0 0,-22 0,22 0,0 0,0 0,22 0,-22 0,22 0,0 0,0 0,0 0,0 0,23 0,-1 0,0 0,-22 0,22 0,-22 0,0 0,0 0,22 0,1 0,-1 0,-22 0,22 0,0 0,-22 0,22 0,-22 0,23 0,-1 0,0 0,0 0,22 0,22 0,1 0,-23 0,44 0,-44 0,0 0,-21 0,-1 0,-22 0,22 0,22 0,-22 0,22 0,1 0,-1 0,0 0,-22 0,22 0,-22 0,1 0,-1 0,0 0,0 0,0 0,0 0,0 0,-22 0,1 0,-1 0,0 0,-22 0,22 0,0 0,22 0,-22 0,22 0,0 0,23 0,-23 0,0 0,-22 0,0 0,0 0,-22 0,22 0,22 0,1 0,-23 0,22 0,0 0,-22 0,0 0,0 0,0 0,0 0,1 0,21 0,-22 0,0 0,0 0,0 0,0 0,0 0,22 0,-22 0,-22 0,1 0,21 0,22 0,-22 0,0 0,0 0,0 0,22 0,0 0,1 0,-1 0,0 0,-22 0,0 0,0 0,22 0,-22 0,0 0,0 0,1 0,-1 0,0 0,-44 0,22 0,-22 0,22 0,-22 0,44 0,-44 0,22 0,0 0,0 0,-22 0,22 0,0 0,-22 0,44 0,-44 0,22 0,-22 0,44 0,-44 0,22 0,0 0,-22 0,23 0,-1 0,-22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921D-13B7-417C-824B-8F4BD4EFA0B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5C03-F836-4F15-948B-BE4971593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921D-13B7-417C-824B-8F4BD4EFA0B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5C03-F836-4F15-948B-BE4971593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921D-13B7-417C-824B-8F4BD4EFA0B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5C03-F836-4F15-948B-BE4971593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921D-13B7-417C-824B-8F4BD4EFA0B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5C03-F836-4F15-948B-BE4971593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921D-13B7-417C-824B-8F4BD4EFA0B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5C03-F836-4F15-948B-BE4971593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921D-13B7-417C-824B-8F4BD4EFA0B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5C03-F836-4F15-948B-BE4971593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921D-13B7-417C-824B-8F4BD4EFA0B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5C03-F836-4F15-948B-BE4971593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921D-13B7-417C-824B-8F4BD4EFA0B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5C03-F836-4F15-948B-BE4971593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921D-13B7-417C-824B-8F4BD4EFA0B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5C03-F836-4F15-948B-BE4971593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921D-13B7-417C-824B-8F4BD4EFA0B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5C03-F836-4F15-948B-BE4971593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921D-13B7-417C-824B-8F4BD4EFA0B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5C03-F836-4F15-948B-BE4971593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921D-13B7-417C-824B-8F4BD4EFA0B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05C03-F836-4F15-948B-BE4971593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6.emf"/><Relationship Id="rId7" Type="http://schemas.openxmlformats.org/officeDocument/2006/relationships/image" Target="../media/image8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7.emf"/><Relationship Id="rId4" Type="http://schemas.openxmlformats.org/officeDocument/2006/relationships/customXml" Target="../ink/ink2.xml"/><Relationship Id="rId9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5"/>
            <a:ext cx="7772400" cy="107157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Массовая культура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500306"/>
            <a:ext cx="6400800" cy="1752600"/>
          </a:xfrm>
        </p:spPr>
        <p:txBody>
          <a:bodyPr/>
          <a:lstStyle/>
          <a:p>
            <a:r>
              <a:rPr lang="ru-RU" dirty="0" smtClean="0"/>
              <a:t>§ </a:t>
            </a:r>
            <a:r>
              <a:rPr lang="ru-RU" dirty="0" smtClean="0"/>
              <a:t>16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СМИ и массовая культура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472518" cy="5197493"/>
          </a:xfrm>
        </p:spPr>
        <p:txBody>
          <a:bodyPr>
            <a:normAutofit fontScale="92500" lnSpcReduction="20000"/>
          </a:bodyPr>
          <a:lstStyle/>
          <a:p>
            <a:pPr marL="0" indent="452438" algn="just">
              <a:buNone/>
            </a:pPr>
            <a:r>
              <a:rPr lang="ru-RU" dirty="0"/>
              <a:t>Газета и журнал, радио и телевидение, кино и </a:t>
            </a:r>
            <a:r>
              <a:rPr lang="ru-RU" dirty="0" smtClean="0"/>
              <a:t>Интернет </a:t>
            </a:r>
            <a:r>
              <a:rPr lang="ru-RU" dirty="0"/>
              <a:t>— это те каналы, посредством которых мы в основном и приобщаемся к плодам культуры, преимущественно </a:t>
            </a:r>
            <a:r>
              <a:rPr lang="ru-RU" dirty="0" smtClean="0"/>
              <a:t>массовой.</a:t>
            </a:r>
          </a:p>
          <a:p>
            <a:pPr marL="0" indent="452438" algn="just">
              <a:buNone/>
            </a:pPr>
            <a:r>
              <a:rPr lang="ru-RU" dirty="0"/>
              <a:t>Система СМИ складывалась постепенно. Первыми в </a:t>
            </a:r>
            <a:r>
              <a:rPr lang="en-US" dirty="0"/>
              <a:t>XVII </a:t>
            </a:r>
            <a:r>
              <a:rPr lang="ru-RU" dirty="0"/>
              <a:t>в. появились газеты и журналы. В </a:t>
            </a:r>
            <a:r>
              <a:rPr lang="en-US" dirty="0"/>
              <a:t>XIX </a:t>
            </a:r>
            <a:r>
              <a:rPr lang="ru-RU" dirty="0"/>
              <a:t>в. происходит разделение на так называемую </a:t>
            </a:r>
            <a:r>
              <a:rPr lang="ru-RU" dirty="0">
                <a:solidFill>
                  <a:srgbClr val="FF0000"/>
                </a:solidFill>
              </a:rPr>
              <a:t>качественную и массовую прессу</a:t>
            </a:r>
            <a:r>
              <a:rPr lang="ru-RU" dirty="0"/>
              <a:t>. В США начинает свою активную жизнь </a:t>
            </a:r>
            <a:r>
              <a:rPr lang="ru-RU" i="1" dirty="0"/>
              <a:t>желтая пресса</a:t>
            </a:r>
            <a:r>
              <a:rPr lang="ru-RU" dirty="0"/>
              <a:t>.</a:t>
            </a:r>
          </a:p>
          <a:p>
            <a:pPr marL="0" indent="452438" algn="just">
              <a:buNone/>
            </a:pPr>
            <a:r>
              <a:rPr lang="ru-RU" dirty="0"/>
              <a:t>СМИ пополнили </a:t>
            </a:r>
            <a:r>
              <a:rPr lang="ru-RU" dirty="0" smtClean="0"/>
              <a:t>радиостанции</a:t>
            </a:r>
            <a:r>
              <a:rPr lang="ru-RU" dirty="0"/>
              <a:t>, а затем и студии телевидения. Конец </a:t>
            </a:r>
            <a:r>
              <a:rPr lang="en-US" dirty="0"/>
              <a:t>XX </a:t>
            </a:r>
            <a:r>
              <a:rPr lang="ru-RU" dirty="0"/>
              <a:t>в. </a:t>
            </a:r>
            <a:r>
              <a:rPr lang="ru-RU" dirty="0" smtClean="0"/>
              <a:t>ознаменовался </a:t>
            </a:r>
            <a:r>
              <a:rPr lang="ru-RU" dirty="0"/>
              <a:t>созданием сети </a:t>
            </a:r>
            <a:r>
              <a:rPr lang="ru-RU" dirty="0" smtClean="0"/>
              <a:t>Интернет.</a:t>
            </a: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Тенденции СМИ: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715436" cy="54292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/>
              <a:t>СМИ </a:t>
            </a:r>
            <a:r>
              <a:rPr lang="ru-RU" dirty="0">
                <a:solidFill>
                  <a:srgbClr val="FF0000"/>
                </a:solidFill>
              </a:rPr>
              <a:t>способствует глобализации</a:t>
            </a:r>
            <a:r>
              <a:rPr lang="ru-RU" dirty="0"/>
              <a:t>, но и сами испытывают ее влияние.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Другой стороной процесса глобализации является </a:t>
            </a:r>
            <a:r>
              <a:rPr lang="ru-RU" dirty="0">
                <a:solidFill>
                  <a:srgbClr val="FF0000"/>
                </a:solidFill>
              </a:rPr>
              <a:t>рост местной прессы и малых по тиражу</a:t>
            </a:r>
            <a:r>
              <a:rPr lang="ru-RU" dirty="0"/>
              <a:t>, но влиятельных </a:t>
            </a:r>
            <a:r>
              <a:rPr lang="ru-RU" i="1" dirty="0"/>
              <a:t>для </a:t>
            </a:r>
            <a:r>
              <a:rPr lang="ru-RU" dirty="0"/>
              <a:t>небольших населенных пунктов изданий.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 </a:t>
            </a:r>
            <a:r>
              <a:rPr lang="ru-RU" dirty="0">
                <a:solidFill>
                  <a:srgbClr val="FF0000"/>
                </a:solidFill>
              </a:rPr>
              <a:t>журнальном </a:t>
            </a:r>
            <a:r>
              <a:rPr lang="ru-RU" dirty="0" smtClean="0">
                <a:solidFill>
                  <a:srgbClr val="FF0000"/>
                </a:solidFill>
              </a:rPr>
              <a:t>деле </a:t>
            </a:r>
            <a:r>
              <a:rPr lang="ru-RU" dirty="0">
                <a:solidFill>
                  <a:srgbClr val="FF0000"/>
                </a:solidFill>
              </a:rPr>
              <a:t>растет число специализированных изданий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Из всех средств массовой информации </a:t>
            </a:r>
            <a:r>
              <a:rPr lang="ru-RU" dirty="0" smtClean="0">
                <a:solidFill>
                  <a:srgbClr val="FF0000"/>
                </a:solidFill>
              </a:rPr>
              <a:t>самым массовым </a:t>
            </a:r>
            <a:r>
              <a:rPr lang="ru-RU" dirty="0">
                <a:solidFill>
                  <a:srgbClr val="FF0000"/>
                </a:solidFill>
              </a:rPr>
              <a:t>является </a:t>
            </a:r>
            <a:r>
              <a:rPr lang="ru-RU" i="1" dirty="0">
                <a:solidFill>
                  <a:srgbClr val="FF0000"/>
                </a:solidFill>
              </a:rPr>
              <a:t>телевидение</a:t>
            </a:r>
            <a:r>
              <a:rPr lang="ru-RU" i="1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Отмена цензуры</a:t>
            </a:r>
            <a:r>
              <a:rPr lang="ru-RU" dirty="0" smtClean="0"/>
              <a:t> </a:t>
            </a:r>
            <a:r>
              <a:rPr lang="ru-RU" dirty="0"/>
              <a:t>и постепенное утверждение на месте государственной монополии </a:t>
            </a:r>
            <a:r>
              <a:rPr lang="ru-RU" dirty="0">
                <a:solidFill>
                  <a:srgbClr val="FF0000"/>
                </a:solidFill>
              </a:rPr>
              <a:t>конкурентного рынка СМИ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solidFill>
                  <a:srgbClr val="FF0000"/>
                </a:solidFill>
              </a:rPr>
              <a:t>рост влияния региональных СМИ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Симптом вырождения общества или условие его </a:t>
            </a:r>
            <a:r>
              <a:rPr lang="ru-RU" b="1" dirty="0" smtClean="0"/>
              <a:t>здоровья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539750">
              <a:buFont typeface="+mj-lt"/>
              <a:buAutoNum type="arabicPeriod"/>
            </a:pPr>
            <a:r>
              <a:rPr lang="ru-RU" dirty="0" smtClean="0"/>
              <a:t>Массовая </a:t>
            </a:r>
            <a:r>
              <a:rPr lang="ru-RU" dirty="0"/>
              <a:t>культура, </a:t>
            </a:r>
            <a:r>
              <a:rPr lang="ru-RU" dirty="0" smtClean="0"/>
              <a:t>тиражируя </a:t>
            </a:r>
            <a:r>
              <a:rPr lang="ru-RU" dirty="0"/>
              <a:t>образцы элитарной и народной культуры, </a:t>
            </a:r>
            <a:r>
              <a:rPr lang="ru-RU" dirty="0" smtClean="0"/>
              <a:t>девальвирует </a:t>
            </a:r>
            <a:r>
              <a:rPr lang="ru-RU" dirty="0"/>
              <a:t>их истинную ценность, а кроме того, благодаря </a:t>
            </a:r>
            <a:r>
              <a:rPr lang="ru-RU" dirty="0" smtClean="0"/>
              <a:t>огромным </a:t>
            </a:r>
            <a:r>
              <a:rPr lang="ru-RU" dirty="0"/>
              <a:t>возможностям СМИ агрессивно проникает в различные слои общества, сужает аудиторию </a:t>
            </a:r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dirty="0" smtClean="0">
                <a:solidFill>
                  <a:srgbClr val="FF0000"/>
                </a:solidFill>
              </a:rPr>
              <a:t>качественной</a:t>
            </a:r>
            <a:r>
              <a:rPr lang="ru-RU" dirty="0">
                <a:solidFill>
                  <a:srgbClr val="FF0000"/>
                </a:solidFill>
              </a:rPr>
              <a:t>» культуры и в целом резко снижает культурный </a:t>
            </a:r>
            <a:r>
              <a:rPr lang="ru-RU" dirty="0" smtClean="0">
                <a:solidFill>
                  <a:srgbClr val="FF0000"/>
                </a:solidFill>
              </a:rPr>
              <a:t>уровень </a:t>
            </a:r>
            <a:r>
              <a:rPr lang="ru-RU" dirty="0">
                <a:solidFill>
                  <a:srgbClr val="FF0000"/>
                </a:solidFill>
              </a:rPr>
              <a:t>развития общества</a:t>
            </a:r>
            <a:r>
              <a:rPr lang="ru-RU" dirty="0"/>
              <a:t>. </a:t>
            </a:r>
            <a:endParaRPr lang="ru-RU" dirty="0" smtClean="0"/>
          </a:p>
          <a:p>
            <a:pPr marL="0" indent="539750">
              <a:buFont typeface="+mj-lt"/>
              <a:buAutoNum type="arabicPeriod"/>
            </a:pPr>
            <a:r>
              <a:rPr lang="ru-RU" dirty="0" smtClean="0"/>
              <a:t>Противники </a:t>
            </a:r>
            <a:r>
              <a:rPr lang="ru-RU" dirty="0"/>
              <a:t>массовой культуры подчеркивают, что она нацеливает аудиторию на </a:t>
            </a:r>
            <a:r>
              <a:rPr lang="ru-RU" dirty="0">
                <a:solidFill>
                  <a:srgbClr val="FF0000"/>
                </a:solidFill>
              </a:rPr>
              <a:t>духовное </a:t>
            </a:r>
            <a:r>
              <a:rPr lang="ru-RU" dirty="0" err="1">
                <a:solidFill>
                  <a:srgbClr val="FF0000"/>
                </a:solidFill>
              </a:rPr>
              <a:t>потребительство</a:t>
            </a:r>
            <a:r>
              <a:rPr lang="ru-RU" dirty="0">
                <a:solidFill>
                  <a:srgbClr val="FF0000"/>
                </a:solidFill>
              </a:rPr>
              <a:t>, пассивное восприятие культурного </a:t>
            </a:r>
            <a:r>
              <a:rPr lang="ru-RU" dirty="0" smtClean="0">
                <a:solidFill>
                  <a:srgbClr val="FF0000"/>
                </a:solidFill>
              </a:rPr>
              <a:t>продукта</a:t>
            </a:r>
            <a:r>
              <a:rPr lang="ru-RU" dirty="0">
                <a:solidFill>
                  <a:srgbClr val="FF0000"/>
                </a:solidFill>
              </a:rPr>
              <a:t>.</a:t>
            </a:r>
            <a:r>
              <a:rPr lang="ru-RU" dirty="0"/>
              <a:t> Массовая культура, по оценкам ее критиков,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насаждает ложные жизненные ценности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такого рода резких критических высказываниях происходит </a:t>
            </a:r>
            <a:r>
              <a:rPr lang="ru-RU" dirty="0" smtClean="0">
                <a:solidFill>
                  <a:srgbClr val="FF0000"/>
                </a:solidFill>
              </a:rPr>
              <a:t>логическая </a:t>
            </a:r>
            <a:r>
              <a:rPr lang="ru-RU" dirty="0">
                <a:solidFill>
                  <a:srgbClr val="FF0000"/>
                </a:solidFill>
              </a:rPr>
              <a:t>подмена: массовая культура подменяется понятием «плохая культура»</a:t>
            </a:r>
            <a:r>
              <a:rPr lang="ru-RU" dirty="0"/>
              <a:t>. Вместе с тем</a:t>
            </a:r>
            <a:r>
              <a:rPr lang="ru-RU" dirty="0" smtClean="0"/>
              <a:t>, </a:t>
            </a:r>
            <a:r>
              <a:rPr lang="ru-RU" dirty="0"/>
              <a:t>в массовой культуре </a:t>
            </a:r>
            <a:r>
              <a:rPr lang="ru-RU" u="sng" dirty="0"/>
              <a:t>наряду с действительно низкопробной продукцией есть свои вершины, произведения, отвечающие высоким эстетическим и этическим критериям</a:t>
            </a:r>
            <a:r>
              <a:rPr lang="ru-RU" dirty="0"/>
              <a:t>.</a:t>
            </a:r>
          </a:p>
          <a:p>
            <a:r>
              <a:rPr lang="ru-RU" dirty="0">
                <a:solidFill>
                  <a:srgbClr val="FF0000"/>
                </a:solidFill>
              </a:rPr>
              <a:t>В доступности этой культуры можно увидеть проявления подлинного демократизма</a:t>
            </a:r>
            <a:r>
              <a:rPr lang="ru-RU" dirty="0"/>
              <a:t>: массы могут сами оценивать </a:t>
            </a:r>
            <a:r>
              <a:rPr lang="ru-RU" dirty="0" smtClean="0"/>
              <a:t>произведения </a:t>
            </a:r>
            <a:r>
              <a:rPr lang="ru-RU" dirty="0"/>
              <a:t>искусства и испытывать коллективное </a:t>
            </a:r>
            <a:r>
              <a:rPr lang="ru-RU" dirty="0" smtClean="0"/>
              <a:t>наслаждение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Симптом вырождения общества или условие его здоровья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marL="0" indent="452438">
              <a:buNone/>
            </a:pPr>
            <a:r>
              <a:rPr lang="ru-RU" dirty="0"/>
              <a:t>Массовая культура — важнейшее социальное явление </a:t>
            </a:r>
            <a:r>
              <a:rPr lang="ru-RU" dirty="0" smtClean="0"/>
              <a:t>современного </a:t>
            </a:r>
            <a:r>
              <a:rPr lang="ru-RU" dirty="0"/>
              <a:t>общества. </a:t>
            </a:r>
            <a:endParaRPr lang="ru-RU" dirty="0" smtClean="0"/>
          </a:p>
          <a:p>
            <a:pPr marL="0" indent="452438">
              <a:buNone/>
            </a:pPr>
            <a:r>
              <a:rPr lang="ru-RU" dirty="0" smtClean="0"/>
              <a:t>Ее </a:t>
            </a:r>
            <a:r>
              <a:rPr lang="ru-RU" dirty="0"/>
              <a:t>продукты, начиная от серийно </a:t>
            </a:r>
            <a:r>
              <a:rPr lang="ru-RU" dirty="0" smtClean="0"/>
              <a:t>изготовленных </a:t>
            </a:r>
            <a:r>
              <a:rPr lang="ru-RU" dirty="0"/>
              <a:t>вещей и предоставляемых услуг и </a:t>
            </a:r>
            <a:r>
              <a:rPr lang="ru-RU" dirty="0" smtClean="0"/>
              <a:t>заканчивая: </a:t>
            </a:r>
          </a:p>
          <a:p>
            <a:pPr marL="0" indent="452438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шлягерами</a:t>
            </a:r>
            <a:r>
              <a:rPr lang="ru-RU" dirty="0" smtClean="0"/>
              <a:t> </a:t>
            </a:r>
            <a:r>
              <a:rPr lang="ru-RU" dirty="0"/>
              <a:t>(песни или мелодии, пользующиеся в данное время особой популярностью), </a:t>
            </a:r>
            <a:endParaRPr lang="ru-RU" dirty="0" smtClean="0"/>
          </a:p>
          <a:p>
            <a:pPr marL="0" indent="452438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бестселлерами</a:t>
            </a:r>
            <a:r>
              <a:rPr lang="ru-RU" dirty="0" smtClean="0"/>
              <a:t> </a:t>
            </a:r>
            <a:r>
              <a:rPr lang="ru-RU" dirty="0"/>
              <a:t>(книга — </a:t>
            </a:r>
            <a:r>
              <a:rPr lang="ru-RU" dirty="0" smtClean="0"/>
              <a:t>лидер </a:t>
            </a:r>
            <a:r>
              <a:rPr lang="ru-RU" dirty="0"/>
              <a:t>продаж</a:t>
            </a:r>
            <a:r>
              <a:rPr lang="ru-RU" dirty="0" smtClean="0"/>
              <a:t>),</a:t>
            </a:r>
          </a:p>
          <a:p>
            <a:pPr marL="0" indent="452438"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FF0000"/>
                </a:solidFill>
              </a:rPr>
              <a:t>блокбастерами</a:t>
            </a:r>
            <a:r>
              <a:rPr lang="ru-RU" dirty="0" smtClean="0"/>
              <a:t> </a:t>
            </a:r>
            <a:r>
              <a:rPr lang="ru-RU" dirty="0"/>
              <a:t>(фильмы с большим бюджетом, дорогими актерами, лучшими декорациями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Культурное многообразие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1000108"/>
            <a:ext cx="3357586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Культура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928802"/>
            <a:ext cx="2857520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Материальная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1928802"/>
            <a:ext cx="2857520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Духовная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rot="5400000">
            <a:off x="3232538" y="839373"/>
            <a:ext cx="285752" cy="1893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2"/>
            <a:endCxn id="6" idx="0"/>
          </p:cNvCxnSpPr>
          <p:nvPr/>
        </p:nvCxnSpPr>
        <p:spPr>
          <a:xfrm rot="16200000" flipH="1">
            <a:off x="5054206" y="910810"/>
            <a:ext cx="285752" cy="17502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500034" y="3643314"/>
          <a:ext cx="8229600" cy="2911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571736" y="2857496"/>
            <a:ext cx="3357586" cy="64294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Культура</a:t>
            </a:r>
            <a:endParaRPr lang="ru-RU" sz="3200" dirty="0"/>
          </a:p>
        </p:txBody>
      </p:sp>
      <p:cxnSp>
        <p:nvCxnSpPr>
          <p:cNvPr id="18" name="Прямая со стрелкой 17"/>
          <p:cNvCxnSpPr>
            <a:stCxn id="16" idx="2"/>
          </p:cNvCxnSpPr>
          <p:nvPr/>
        </p:nvCxnSpPr>
        <p:spPr>
          <a:xfrm rot="5400000">
            <a:off x="3125381" y="2518166"/>
            <a:ext cx="142876" cy="2107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6" idx="2"/>
          </p:cNvCxnSpPr>
          <p:nvPr/>
        </p:nvCxnSpPr>
        <p:spPr>
          <a:xfrm rot="16200000" flipH="1">
            <a:off x="4232668" y="3518298"/>
            <a:ext cx="214316" cy="1785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6" idx="2"/>
          </p:cNvCxnSpPr>
          <p:nvPr/>
        </p:nvCxnSpPr>
        <p:spPr>
          <a:xfrm rot="16200000" flipH="1">
            <a:off x="5518553" y="2232413"/>
            <a:ext cx="142876" cy="2678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Народная культура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Включает </a:t>
            </a:r>
            <a:r>
              <a:rPr lang="ru-RU" dirty="0"/>
              <a:t>ценности не только «</a:t>
            </a:r>
            <a:r>
              <a:rPr lang="ru-RU" dirty="0" smtClean="0"/>
              <a:t>потребляемые</a:t>
            </a:r>
            <a:r>
              <a:rPr lang="ru-RU" dirty="0"/>
              <a:t>», но и творимые, создаваемые </a:t>
            </a:r>
            <a:r>
              <a:rPr lang="ru-RU" dirty="0" smtClean="0"/>
              <a:t>народом. Охватывающая </a:t>
            </a:r>
            <a:r>
              <a:rPr lang="ru-RU" dirty="0"/>
              <a:t>различные направления, </a:t>
            </a:r>
            <a:r>
              <a:rPr lang="ru-RU" dirty="0" smtClean="0"/>
              <a:t>представленная </a:t>
            </a:r>
            <a:r>
              <a:rPr lang="ru-RU" dirty="0"/>
              <a:t>многими жанрами, существовала всегда.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Применяется «фольклор</a:t>
            </a:r>
            <a:r>
              <a:rPr lang="ru-RU" dirty="0"/>
              <a:t>» (от англ. </a:t>
            </a:r>
            <a:r>
              <a:rPr lang="en-US" dirty="0"/>
              <a:t>folk </a:t>
            </a:r>
            <a:r>
              <a:rPr lang="ru-RU" dirty="0"/>
              <a:t>— народ, </a:t>
            </a:r>
            <a:r>
              <a:rPr lang="en-US" dirty="0"/>
              <a:t>lore </a:t>
            </a:r>
            <a:r>
              <a:rPr lang="ru-RU" dirty="0"/>
              <a:t>— знания, </a:t>
            </a:r>
            <a:r>
              <a:rPr lang="ru-RU" dirty="0" smtClean="0"/>
              <a:t>мудрость).</a:t>
            </a:r>
          </a:p>
          <a:p>
            <a:pPr>
              <a:buNone/>
            </a:pPr>
            <a:r>
              <a:rPr lang="ru-RU" dirty="0"/>
              <a:t>Наряду с </a:t>
            </a:r>
            <a:r>
              <a:rPr lang="ru-RU" dirty="0">
                <a:solidFill>
                  <a:srgbClr val="FF0000"/>
                </a:solidFill>
              </a:rPr>
              <a:t>устным </a:t>
            </a:r>
            <a:r>
              <a:rPr lang="ru-RU" dirty="0" smtClean="0">
                <a:solidFill>
                  <a:srgbClr val="FF0000"/>
                </a:solidFill>
              </a:rPr>
              <a:t>народным </a:t>
            </a:r>
            <a:r>
              <a:rPr lang="ru-RU" dirty="0">
                <a:solidFill>
                  <a:srgbClr val="FF0000"/>
                </a:solidFill>
              </a:rPr>
              <a:t>творчеством (сказками,  былинами,  пословицами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 </a:t>
            </a:r>
            <a:r>
              <a:rPr lang="ru-RU" dirty="0"/>
              <a:t>важными направлениями этого искусства являются </a:t>
            </a:r>
            <a:r>
              <a:rPr lang="ru-RU" dirty="0" smtClean="0">
                <a:solidFill>
                  <a:srgbClr val="FF0000"/>
                </a:solidFill>
              </a:rPr>
              <a:t>хореография </a:t>
            </a:r>
            <a:r>
              <a:rPr lang="ru-RU" dirty="0">
                <a:solidFill>
                  <a:srgbClr val="FF0000"/>
                </a:solidFill>
              </a:rPr>
              <a:t>(танец), песенное творчество (лирические песни, </a:t>
            </a:r>
            <a:r>
              <a:rPr lang="ru-RU" dirty="0" smtClean="0">
                <a:solidFill>
                  <a:srgbClr val="FF0000"/>
                </a:solidFill>
              </a:rPr>
              <a:t>романсы</a:t>
            </a:r>
            <a:r>
              <a:rPr lang="ru-RU" dirty="0">
                <a:solidFill>
                  <a:srgbClr val="FF0000"/>
                </a:solidFill>
              </a:rPr>
              <a:t>, баллады, частушки), кукольный театр</a:t>
            </a:r>
            <a:r>
              <a:rPr lang="ru-RU" dirty="0"/>
              <a:t>, а также </a:t>
            </a:r>
            <a:r>
              <a:rPr lang="ru-RU" dirty="0" smtClean="0">
                <a:solidFill>
                  <a:srgbClr val="FF0000"/>
                </a:solidFill>
              </a:rPr>
              <a:t>прикладное </a:t>
            </a:r>
            <a:r>
              <a:rPr lang="ru-RU" dirty="0">
                <a:solidFill>
                  <a:srgbClr val="FF0000"/>
                </a:solidFill>
              </a:rPr>
              <a:t>искусство (вышивка, игрушка и др</a:t>
            </a:r>
            <a:r>
              <a:rPr lang="ru-RU" dirty="0" smtClean="0">
                <a:solidFill>
                  <a:srgbClr val="FF0000"/>
                </a:solidFill>
              </a:rPr>
              <a:t>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Элитарная культура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pPr marL="0" indent="355600">
              <a:buNone/>
            </a:pPr>
            <a:r>
              <a:rPr lang="ru-RU" dirty="0" smtClean="0"/>
              <a:t>Термин </a:t>
            </a:r>
            <a:r>
              <a:rPr lang="ru-RU" dirty="0"/>
              <a:t>«элитарная культура» относят прежде всего к </a:t>
            </a:r>
            <a:r>
              <a:rPr lang="ru-RU" dirty="0" smtClean="0"/>
              <a:t>произведениям </a:t>
            </a:r>
            <a:r>
              <a:rPr lang="ru-RU" dirty="0"/>
              <a:t>изобразительного искусства, литературы, </a:t>
            </a:r>
            <a:r>
              <a:rPr lang="ru-RU" dirty="0" smtClean="0"/>
              <a:t>музыки</a:t>
            </a:r>
            <a:r>
              <a:rPr lang="ru-RU" dirty="0"/>
              <a:t>, поэтому чаще говорят об элитарном или высоком </a:t>
            </a:r>
            <a:r>
              <a:rPr lang="ru-RU" dirty="0" smtClean="0"/>
              <a:t>искусстве.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получила распространение в городах среди образованной части населения и создавалась привилегированной частью общества либо по ее заказу профессиональными художниками, писателями, музыкантами.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требует </a:t>
            </a:r>
            <a:r>
              <a:rPr lang="ru-RU" dirty="0"/>
              <a:t>определенного уровня образования, широкого культурного кругозора, развитого эстетического чувства, </a:t>
            </a:r>
            <a:r>
              <a:rPr lang="ru-RU" dirty="0" smtClean="0"/>
              <a:t>хорошего </a:t>
            </a:r>
            <a:r>
              <a:rPr lang="ru-RU" dirty="0"/>
              <a:t>вкуса. 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они адресованы наиболее эстетически развитой части населения.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298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Описать процесс становления </a:t>
            </a:r>
            <a:r>
              <a:rPr lang="ru-RU" dirty="0" smtClean="0"/>
              <a:t>массовой культуры: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>Появление массовой культуры связано со становлением на рубеже </a:t>
            </a:r>
            <a:r>
              <a:rPr lang="en-US" dirty="0"/>
              <a:t>XIX</a:t>
            </a:r>
            <a:r>
              <a:rPr lang="ru-RU" dirty="0"/>
              <a:t>—</a:t>
            </a:r>
            <a:r>
              <a:rPr lang="en-US" dirty="0"/>
              <a:t>XX </a:t>
            </a:r>
            <a:r>
              <a:rPr lang="ru-RU" dirty="0"/>
              <a:t>вв. так называемого </a:t>
            </a:r>
            <a:r>
              <a:rPr lang="ru-RU" i="1" dirty="0"/>
              <a:t>массового </a:t>
            </a:r>
            <a:r>
              <a:rPr lang="ru-RU" i="1" dirty="0" smtClean="0"/>
              <a:t>общества</a:t>
            </a:r>
            <a:r>
              <a:rPr lang="ru-RU" i="1" dirty="0"/>
              <a:t>. </a:t>
            </a:r>
            <a:endParaRPr lang="ru-RU" i="1" dirty="0" smtClean="0"/>
          </a:p>
          <a:p>
            <a:pPr>
              <a:buFont typeface="Wingdings" pitchFamily="2" charset="2"/>
              <a:buChar char="ü"/>
            </a:pPr>
            <a:r>
              <a:rPr lang="ru-RU" sz="3800" dirty="0" smtClean="0"/>
              <a:t>Материальной </a:t>
            </a:r>
            <a:r>
              <a:rPr lang="ru-RU" sz="3800" dirty="0"/>
              <a:t>основой произошедших в </a:t>
            </a:r>
            <a:r>
              <a:rPr lang="en-US" sz="3800" dirty="0"/>
              <a:t>XIX </a:t>
            </a:r>
            <a:r>
              <a:rPr lang="ru-RU" sz="3800" dirty="0"/>
              <a:t>в. </a:t>
            </a:r>
            <a:r>
              <a:rPr lang="ru-RU" sz="3800" dirty="0" smtClean="0"/>
              <a:t>существенных </a:t>
            </a:r>
            <a:r>
              <a:rPr lang="ru-RU" sz="3800" dirty="0"/>
              <a:t>перемен </a:t>
            </a:r>
            <a:r>
              <a:rPr lang="ru-RU" sz="3800" dirty="0">
                <a:solidFill>
                  <a:srgbClr val="FF0000"/>
                </a:solidFill>
              </a:rPr>
              <a:t>стал переход к машинному производству, резко увеличившему и одновременно удешевившему </a:t>
            </a:r>
            <a:r>
              <a:rPr lang="ru-RU" sz="3800" dirty="0" smtClean="0">
                <a:solidFill>
                  <a:srgbClr val="FF0000"/>
                </a:solidFill>
              </a:rPr>
              <a:t>производство товаров</a:t>
            </a:r>
            <a:r>
              <a:rPr lang="ru-RU" sz="38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3800" dirty="0" smtClean="0"/>
              <a:t>Но </a:t>
            </a:r>
            <a:r>
              <a:rPr lang="ru-RU" sz="3800" dirty="0">
                <a:solidFill>
                  <a:srgbClr val="FF0000"/>
                </a:solidFill>
              </a:rPr>
              <a:t>индустриальное машинное </a:t>
            </a:r>
            <a:r>
              <a:rPr lang="ru-RU" sz="3800" dirty="0" smtClean="0">
                <a:solidFill>
                  <a:srgbClr val="FF0000"/>
                </a:solidFill>
              </a:rPr>
              <a:t>производство </a:t>
            </a:r>
            <a:r>
              <a:rPr lang="ru-RU" sz="3800" dirty="0">
                <a:solidFill>
                  <a:srgbClr val="FF0000"/>
                </a:solidFill>
              </a:rPr>
              <a:t>предполагает стандартизацию</a:t>
            </a:r>
            <a:r>
              <a:rPr lang="ru-RU" sz="3800" dirty="0"/>
              <a:t>, причем не только </a:t>
            </a:r>
            <a:r>
              <a:rPr lang="ru-RU" sz="3800" dirty="0" smtClean="0"/>
              <a:t>оборудования</a:t>
            </a:r>
            <a:r>
              <a:rPr lang="ru-RU" sz="3800" dirty="0"/>
              <a:t>, сырья, технической </a:t>
            </a:r>
            <a:r>
              <a:rPr lang="ru-RU" sz="3800" dirty="0" smtClean="0"/>
              <a:t>документации, </a:t>
            </a:r>
            <a:r>
              <a:rPr lang="ru-RU" sz="3800" dirty="0">
                <a:solidFill>
                  <a:srgbClr val="FF0000"/>
                </a:solidFill>
              </a:rPr>
              <a:t>но и умений, навыков работников, распорядка рабочего дня, рабочей одежды </a:t>
            </a:r>
            <a:r>
              <a:rPr lang="ru-RU" sz="3800" dirty="0"/>
              <a:t>и т. д. </a:t>
            </a:r>
            <a:r>
              <a:rPr lang="ru-RU" sz="3800" dirty="0" smtClean="0"/>
              <a:t>Затронули </a:t>
            </a:r>
            <a:r>
              <a:rPr lang="ru-RU" sz="3800" dirty="0"/>
              <a:t>процессы стандартизации и </a:t>
            </a:r>
            <a:r>
              <a:rPr lang="ru-RU" sz="3800" dirty="0" smtClean="0"/>
              <a:t>духовную </a:t>
            </a:r>
            <a:r>
              <a:rPr lang="ru-RU" sz="3800" dirty="0"/>
              <a:t>культуру.</a:t>
            </a:r>
          </a:p>
          <a:p>
            <a:pPr>
              <a:buFont typeface="Wingdings" pitchFamily="2" charset="2"/>
              <a:buChar char="ü"/>
            </a:pPr>
            <a:r>
              <a:rPr lang="ru-RU" sz="3800" dirty="0"/>
              <a:t>Достаточно четко </a:t>
            </a:r>
            <a:r>
              <a:rPr lang="ru-RU" sz="3800" dirty="0">
                <a:solidFill>
                  <a:srgbClr val="FF0000"/>
                </a:solidFill>
              </a:rPr>
              <a:t>обозначились две сферы жизни </a:t>
            </a:r>
            <a:r>
              <a:rPr lang="ru-RU" sz="3800" dirty="0" smtClean="0">
                <a:solidFill>
                  <a:srgbClr val="FF0000"/>
                </a:solidFill>
              </a:rPr>
              <a:t>работающего </a:t>
            </a:r>
            <a:r>
              <a:rPr lang="ru-RU" sz="3800" dirty="0">
                <a:solidFill>
                  <a:srgbClr val="FF0000"/>
                </a:solidFill>
              </a:rPr>
              <a:t>человека: собственно работа и </a:t>
            </a:r>
            <a:r>
              <a:rPr lang="ru-RU" sz="3800" dirty="0" smtClean="0">
                <a:solidFill>
                  <a:srgbClr val="FF0000"/>
                </a:solidFill>
              </a:rPr>
              <a:t>досуг</a:t>
            </a:r>
            <a:r>
              <a:rPr lang="ru-RU" sz="3800" dirty="0" smtClean="0"/>
              <a:t>.</a:t>
            </a:r>
            <a:endParaRPr lang="ru-RU" sz="3800" dirty="0"/>
          </a:p>
          <a:p>
            <a:pPr>
              <a:buFont typeface="Wingdings" pitchFamily="2" charset="2"/>
              <a:buChar char="ü"/>
            </a:pPr>
            <a:r>
              <a:rPr lang="ru-RU" sz="3800" dirty="0"/>
              <a:t>В результате </a:t>
            </a:r>
            <a:r>
              <a:rPr lang="ru-RU" sz="3800" dirty="0">
                <a:solidFill>
                  <a:srgbClr val="FF0000"/>
                </a:solidFill>
              </a:rPr>
              <a:t>возник платежеспособный спрос на те </a:t>
            </a:r>
            <a:r>
              <a:rPr lang="ru-RU" sz="3800" dirty="0" smtClean="0">
                <a:solidFill>
                  <a:srgbClr val="FF0000"/>
                </a:solidFill>
              </a:rPr>
              <a:t>товары </a:t>
            </a:r>
            <a:r>
              <a:rPr lang="ru-RU" sz="3800" dirty="0">
                <a:solidFill>
                  <a:srgbClr val="FF0000"/>
                </a:solidFill>
              </a:rPr>
              <a:t>и услуги, которые помогали провести досуг</a:t>
            </a:r>
            <a:r>
              <a:rPr lang="ru-RU" sz="3800" dirty="0"/>
              <a:t>. </a:t>
            </a:r>
            <a:endParaRPr lang="ru-RU" sz="3800" dirty="0" smtClean="0"/>
          </a:p>
          <a:p>
            <a:pPr>
              <a:buFont typeface="Wingdings" pitchFamily="2" charset="2"/>
              <a:buChar char="ü"/>
            </a:pPr>
            <a:r>
              <a:rPr lang="ru-RU" sz="3800" dirty="0" smtClean="0"/>
              <a:t>Рынок </a:t>
            </a:r>
            <a:r>
              <a:rPr lang="ru-RU" sz="3800" dirty="0"/>
              <a:t>на этот спрос ответил предложением «типового» культурного продукта: книг, фильмов, граммофонных пластинок и т. д</a:t>
            </a:r>
            <a:r>
              <a:rPr lang="ru-RU" sz="38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3800" dirty="0" smtClean="0"/>
              <a:t>Появление </a:t>
            </a:r>
            <a:r>
              <a:rPr lang="ru-RU" sz="3800" dirty="0" smtClean="0">
                <a:solidFill>
                  <a:srgbClr val="FF0000"/>
                </a:solidFill>
              </a:rPr>
              <a:t>массового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Сущность и особенности массовой культуры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543956" cy="505461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Термином </a:t>
            </a:r>
            <a:r>
              <a:rPr lang="ru-RU" dirty="0"/>
              <a:t>«массовая культура» охватываются различные культурные продукты, а также система их распространения и создания.</a:t>
            </a:r>
          </a:p>
        </p:txBody>
      </p:sp>
      <p:pic>
        <p:nvPicPr>
          <p:cNvPr id="7170" name="Picture 2" descr="Culture; Far Better to be an Exporter Than an Importer - Global Toy New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071810"/>
            <a:ext cx="3286148" cy="2968134"/>
          </a:xfrm>
          <a:prstGeom prst="rect">
            <a:avLst/>
          </a:prstGeom>
          <a:noFill/>
        </p:spPr>
      </p:pic>
      <p:pic>
        <p:nvPicPr>
          <p:cNvPr id="7172" name="Picture 4" descr="Действие на психику современных эстрадных песе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143248"/>
            <a:ext cx="4314825" cy="2876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572164"/>
          </a:xfrm>
        </p:spPr>
        <p:txBody>
          <a:bodyPr>
            <a:normAutofit fontScale="55000" lnSpcReduction="20000"/>
          </a:bodyPr>
          <a:lstStyle/>
          <a:p>
            <a:pPr marL="0" indent="539750">
              <a:buNone/>
            </a:pPr>
            <a:r>
              <a:rPr lang="ru-RU" i="1" dirty="0" smtClean="0"/>
              <a:t>1. Общедоступность</a:t>
            </a:r>
            <a:r>
              <a:rPr lang="ru-RU" i="1" dirty="0"/>
              <a:t>. </a:t>
            </a:r>
            <a:r>
              <a:rPr lang="ru-RU" dirty="0"/>
              <a:t>Доступность и узнаваемость стали од­ной из основных причин успеха массовой культуры. </a:t>
            </a:r>
            <a:r>
              <a:rPr lang="ru-RU" dirty="0" smtClean="0"/>
              <a:t>Говорят </a:t>
            </a:r>
            <a:r>
              <a:rPr lang="ru-RU" dirty="0"/>
              <a:t>даже о ее примитивности.</a:t>
            </a:r>
          </a:p>
          <a:p>
            <a:pPr marL="0" indent="539750">
              <a:buNone/>
            </a:pPr>
            <a:r>
              <a:rPr lang="ru-RU" dirty="0"/>
              <a:t>Простоту произведений массовой культуры нельзя </a:t>
            </a:r>
            <a:r>
              <a:rPr lang="ru-RU" dirty="0" smtClean="0"/>
              <a:t>однозначно </a:t>
            </a:r>
            <a:r>
              <a:rPr lang="ru-RU" dirty="0"/>
              <a:t>связывать с их низким уровнем. Понятие «</a:t>
            </a:r>
            <a:r>
              <a:rPr lang="ru-RU" dirty="0" smtClean="0"/>
              <a:t>массовая </a:t>
            </a:r>
            <a:r>
              <a:rPr lang="ru-RU" dirty="0"/>
              <a:t>культура» не равнозначно понятию «плохая культура</a:t>
            </a:r>
            <a:r>
              <a:rPr lang="ru-RU" dirty="0" smtClean="0"/>
              <a:t>».</a:t>
            </a:r>
          </a:p>
          <a:p>
            <a:pPr marL="0" indent="539750">
              <a:buNone/>
            </a:pPr>
            <a:r>
              <a:rPr lang="ru-RU" dirty="0" smtClean="0"/>
              <a:t>2. </a:t>
            </a:r>
            <a:r>
              <a:rPr lang="ru-RU" i="1" dirty="0" smtClean="0"/>
              <a:t>Занимательность </a:t>
            </a:r>
            <a:r>
              <a:rPr lang="ru-RU" dirty="0" smtClean="0"/>
              <a:t>обеспечивается </a:t>
            </a:r>
            <a:r>
              <a:rPr lang="ru-RU" dirty="0"/>
              <a:t>обращением к таким сторонам жизни и эмоциям, которые вызывают неиз­менный интерес и понятны большинству людей: любовь, секс, семейные проблемы, приключения, насилие, ужасы. В детективах, «шпионских рассказах» события сменяют друг друга с калейдоскопической быстротой</a:t>
            </a:r>
            <a:r>
              <a:rPr lang="ru-RU" dirty="0" smtClean="0"/>
              <a:t>.</a:t>
            </a:r>
          </a:p>
          <a:p>
            <a:pPr marL="0" indent="539750">
              <a:buNone/>
            </a:pPr>
            <a:r>
              <a:rPr lang="ru-RU" i="1" dirty="0" smtClean="0"/>
              <a:t>3. Серийность</a:t>
            </a:r>
            <a:r>
              <a:rPr lang="ru-RU" i="1" dirty="0"/>
              <a:t>, </a:t>
            </a:r>
            <a:r>
              <a:rPr lang="ru-RU" i="1" dirty="0" err="1"/>
              <a:t>тиражируемость</a:t>
            </a:r>
            <a:r>
              <a:rPr lang="ru-RU" i="1" dirty="0"/>
              <a:t>. </a:t>
            </a:r>
            <a:r>
              <a:rPr lang="ru-RU" dirty="0"/>
              <a:t>Эта черта проявляется в том, что продукты массовой культуры выпускаются в </a:t>
            </a:r>
            <a:r>
              <a:rPr lang="ru-RU" dirty="0" smtClean="0"/>
              <a:t>очень </a:t>
            </a:r>
            <a:r>
              <a:rPr lang="ru-RU" dirty="0"/>
              <a:t>больших количествах, рассчитанных на потребление </a:t>
            </a:r>
            <a:r>
              <a:rPr lang="ru-RU" dirty="0" smtClean="0"/>
              <a:t>действительно </a:t>
            </a:r>
            <a:r>
              <a:rPr lang="ru-RU" dirty="0"/>
              <a:t>массой людей. </a:t>
            </a:r>
          </a:p>
          <a:p>
            <a:pPr marL="0" indent="539750">
              <a:buNone/>
            </a:pPr>
            <a:r>
              <a:rPr lang="ru-RU" dirty="0" smtClean="0"/>
              <a:t>4. </a:t>
            </a:r>
            <a:r>
              <a:rPr lang="ru-RU" i="1" dirty="0"/>
              <a:t>Пассивность </a:t>
            </a:r>
            <a:r>
              <a:rPr lang="ru-RU" i="1" dirty="0" smtClean="0"/>
              <a:t>восприятия</a:t>
            </a:r>
            <a:r>
              <a:rPr lang="ru-RU" dirty="0" smtClean="0"/>
              <a:t>. Произведения не </a:t>
            </a:r>
            <a:r>
              <a:rPr lang="ru-RU" dirty="0"/>
              <a:t>требовали от </a:t>
            </a:r>
            <a:r>
              <a:rPr lang="ru-RU" dirty="0" smtClean="0"/>
              <a:t>читателя</a:t>
            </a:r>
            <a:r>
              <a:rPr lang="ru-RU" dirty="0"/>
              <a:t>, слушателя, зрителя интеллектуальных или </a:t>
            </a:r>
            <a:r>
              <a:rPr lang="ru-RU" dirty="0" smtClean="0"/>
              <a:t>эмоциональных </a:t>
            </a:r>
            <a:r>
              <a:rPr lang="ru-RU" dirty="0"/>
              <a:t>усилий для своего восприятия. </a:t>
            </a:r>
            <a:endParaRPr lang="ru-RU" dirty="0" smtClean="0"/>
          </a:p>
          <a:p>
            <a:pPr marL="0" indent="539750">
              <a:buNone/>
            </a:pPr>
            <a:r>
              <a:rPr lang="ru-RU" dirty="0" smtClean="0"/>
              <a:t>5. </a:t>
            </a:r>
            <a:r>
              <a:rPr lang="ru-RU" i="1" dirty="0"/>
              <a:t>Коммерческий </a:t>
            </a:r>
            <a:r>
              <a:rPr lang="ru-RU" i="1" dirty="0" smtClean="0"/>
              <a:t>характер. </a:t>
            </a:r>
            <a:r>
              <a:rPr lang="ru-RU" dirty="0"/>
              <a:t>Продукт, создаваемый в рам­ках массовой культуры, — это товар, предназначенный для массовой продажи. Для этого товар должен быть </a:t>
            </a:r>
            <a:r>
              <a:rPr lang="ru-RU" dirty="0" smtClean="0"/>
              <a:t>демократичным</a:t>
            </a:r>
            <a:r>
              <a:rPr lang="ru-RU" dirty="0"/>
              <a:t>, т. е. подходить, нравиться большому числу людей разного пола, возраста, вероисповедания, </a:t>
            </a:r>
            <a:r>
              <a:rPr lang="ru-RU" dirty="0" smtClean="0"/>
              <a:t>образования. </a:t>
            </a:r>
          </a:p>
          <a:p>
            <a:pPr marL="0" indent="539750">
              <a:buNone/>
            </a:pPr>
            <a:r>
              <a:rPr lang="ru-RU" dirty="0" smtClean="0"/>
              <a:t>Показателями </a:t>
            </a:r>
            <a:r>
              <a:rPr lang="ru-RU" dirty="0"/>
              <a:t>спроса выступают объемы продаж, а также различного рода </a:t>
            </a:r>
            <a:r>
              <a:rPr lang="ru-RU" i="1" dirty="0">
                <a:solidFill>
                  <a:srgbClr val="FF0000"/>
                </a:solidFill>
              </a:rPr>
              <a:t>рейтинги</a:t>
            </a:r>
            <a:r>
              <a:rPr lang="ru-RU" i="1" dirty="0"/>
              <a:t> </a:t>
            </a:r>
            <a:r>
              <a:rPr lang="ru-RU" dirty="0"/>
              <a:t>— замеры отношения аудитории к той или иной передаче, программе.</a:t>
            </a:r>
            <a:br>
              <a:rPr lang="ru-RU" dirty="0"/>
            </a:b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Особенности массовой культуры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36625" y="1325563"/>
              <a:ext cx="2135188" cy="1587"/>
            </p14:xfrm>
          </p:contentPart>
        </mc:Choice>
        <mc:Fallback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7265" y="1284301"/>
                <a:ext cx="2153908" cy="84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4875" y="2540000"/>
              <a:ext cx="2008188" cy="1588"/>
            </p14:xfrm>
          </p:contentPart>
        </mc:Choice>
        <mc:Fallback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95514" y="2498712"/>
                <a:ext cx="2026909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4875" y="4389438"/>
              <a:ext cx="2730500" cy="1587"/>
            </p14:xfrm>
          </p:contentPart>
        </mc:Choice>
        <mc:Fallback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95515" y="4348176"/>
                <a:ext cx="2749219" cy="84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4875" y="5111750"/>
              <a:ext cx="2619375" cy="1588"/>
            </p14:xfrm>
          </p:contentPart>
        </mc:Choice>
        <mc:Fallback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95515" y="5070462"/>
                <a:ext cx="2638095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543956" cy="9286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Развитие массовой культуры в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543956" cy="5500726"/>
          </a:xfrm>
        </p:spPr>
        <p:txBody>
          <a:bodyPr>
            <a:noAutofit/>
          </a:bodyPr>
          <a:lstStyle/>
          <a:p>
            <a:pPr marL="571500" indent="-571500" algn="just">
              <a:buFont typeface="+mj-lt"/>
              <a:buAutoNum type="romanUcPeriod"/>
            </a:pPr>
            <a:r>
              <a:rPr lang="ru-RU" sz="1800" dirty="0"/>
              <a:t>В 1920—1930-е гг. процесс «</a:t>
            </a:r>
            <a:r>
              <a:rPr lang="ru-RU" sz="1800" dirty="0" err="1"/>
              <a:t>омассовления</a:t>
            </a:r>
            <a:r>
              <a:rPr lang="ru-RU" sz="1800" dirty="0"/>
              <a:t>» в обществе развернулся на новой основе. Решающими стали два </a:t>
            </a:r>
            <a:r>
              <a:rPr lang="ru-RU" sz="1800" dirty="0" smtClean="0"/>
              <a:t>обстоятельства</a:t>
            </a:r>
            <a:r>
              <a:rPr lang="ru-RU" sz="1800" dirty="0"/>
              <a:t>: изменение общественно-политического строя и режима власти и ускоренная индустриализация. Новая власть провозгласила себя властью масс, рабочих и </a:t>
            </a:r>
            <a:r>
              <a:rPr lang="ru-RU" sz="1800" dirty="0" smtClean="0"/>
              <a:t>беднейших </a:t>
            </a:r>
            <a:r>
              <a:rPr lang="ru-RU" sz="1800" dirty="0"/>
              <a:t>крестьян</a:t>
            </a:r>
            <a:r>
              <a:rPr lang="ru-RU" sz="1800" dirty="0" smtClean="0"/>
              <a:t>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ru-RU" sz="1800" dirty="0"/>
              <a:t>1920—1950-е гг. в СССР было создано массовое общество мобилизационного типа и соответствующая этому обществу массовая культура. По </a:t>
            </a:r>
            <a:r>
              <a:rPr lang="ru-RU" sz="1800" dirty="0" smtClean="0"/>
              <a:t>некоторым </a:t>
            </a:r>
            <a:r>
              <a:rPr lang="ru-RU" sz="1800" dirty="0"/>
              <a:t>параметрам она сближалась с западной («</a:t>
            </a:r>
            <a:r>
              <a:rPr lang="ru-RU" sz="1800" dirty="0" smtClean="0"/>
              <a:t>голливудской</a:t>
            </a:r>
            <a:r>
              <a:rPr lang="ru-RU" sz="1800" dirty="0"/>
              <a:t>») культурой, по другим — разительно отличалась от нее</a:t>
            </a:r>
            <a:r>
              <a:rPr lang="ru-RU" sz="1800" dirty="0" smtClean="0"/>
              <a:t>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ru-RU" sz="1800" dirty="0"/>
              <a:t>В последующие десятилетия происходили важные </a:t>
            </a:r>
            <a:r>
              <a:rPr lang="ru-RU" sz="1800" dirty="0" smtClean="0"/>
              <a:t>социальные </a:t>
            </a:r>
            <a:r>
              <a:rPr lang="ru-RU" sz="1800" dirty="0"/>
              <a:t>изменения. В 1960 г. в СССР сравнялась </a:t>
            </a:r>
            <a:r>
              <a:rPr lang="ru-RU" sz="1800" dirty="0" smtClean="0"/>
              <a:t>численность </a:t>
            </a:r>
            <a:r>
              <a:rPr lang="ru-RU" sz="1800" dirty="0"/>
              <a:t>сельского и городского населения. Широкомасштабное типовое жилищное строительство позволило начать </a:t>
            </a:r>
            <a:r>
              <a:rPr lang="ru-RU" sz="1800" dirty="0" smtClean="0"/>
              <a:t>расселение </a:t>
            </a:r>
            <a:r>
              <a:rPr lang="ru-RU" sz="1800" dirty="0"/>
              <a:t>коммунальных квартир. Стало развиваться массовое </a:t>
            </a:r>
            <a:r>
              <a:rPr lang="ru-RU" sz="1800" dirty="0" smtClean="0"/>
              <a:t>телевещание</a:t>
            </a:r>
            <a:r>
              <a:rPr lang="ru-RU" sz="1800" dirty="0"/>
              <a:t>, сначала черно-белое, в затем и цветное. В </a:t>
            </a:r>
            <a:r>
              <a:rPr lang="ru-RU" sz="1800" dirty="0" smtClean="0"/>
              <a:t>семьях </a:t>
            </a:r>
            <a:r>
              <a:rPr lang="ru-RU" sz="1800" dirty="0"/>
              <a:t>рабочих и служащих появились такие предметы бытовой техники, как холодильники, стиральные машины, радиолы и магнитофоны, а в некоторых наиболее обеспеченных — личный </a:t>
            </a:r>
            <a:r>
              <a:rPr lang="ru-RU" sz="1800" dirty="0" smtClean="0"/>
              <a:t>автотранспорт.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ru-RU" sz="1800" dirty="0" smtClean="0"/>
              <a:t>Сегодня в </a:t>
            </a:r>
            <a:r>
              <a:rPr lang="ru-RU" sz="1800" dirty="0"/>
              <a:t>массовом сознании господствуют разные, подчас </a:t>
            </a:r>
            <a:r>
              <a:rPr lang="ru-RU" sz="1800" dirty="0" smtClean="0"/>
              <a:t>противоположно </a:t>
            </a:r>
            <a:r>
              <a:rPr lang="ru-RU" sz="1800" dirty="0"/>
              <a:t>направленные </a:t>
            </a:r>
            <a:r>
              <a:rPr lang="ru-RU" sz="1800" dirty="0" smtClean="0"/>
              <a:t>ценности (отходим от советских, усваиваем новые, заимствуем, создаем…)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1167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Тема Office</vt:lpstr>
      <vt:lpstr>Массовая культура</vt:lpstr>
      <vt:lpstr>Презентация PowerPoint</vt:lpstr>
      <vt:lpstr>Культурное многообразие</vt:lpstr>
      <vt:lpstr>Народная культура</vt:lpstr>
      <vt:lpstr>Элитарная культура</vt:lpstr>
      <vt:lpstr>Описать процесс становления массовой культуры:</vt:lpstr>
      <vt:lpstr>Сущность и особенности массовой культуры</vt:lpstr>
      <vt:lpstr>Презентация PowerPoint</vt:lpstr>
      <vt:lpstr>Развитие массовой культуры в России</vt:lpstr>
      <vt:lpstr>СМИ и массовая культура</vt:lpstr>
      <vt:lpstr>Тенденции СМИ:</vt:lpstr>
      <vt:lpstr>Симптом вырождения общества или условие его здоровья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Массовая культура</dc:title>
  <dc:creator>Олег</dc:creator>
  <cp:lastModifiedBy>Пользователь Windows</cp:lastModifiedBy>
  <cp:revision>16</cp:revision>
  <dcterms:created xsi:type="dcterms:W3CDTF">2015-05-10T13:10:43Z</dcterms:created>
  <dcterms:modified xsi:type="dcterms:W3CDTF">2019-11-11T20:48:04Z</dcterms:modified>
</cp:coreProperties>
</file>