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0" r:id="rId7"/>
    <p:sldId id="258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310" r:id="rId23"/>
    <p:sldId id="287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8" r:id="rId37"/>
    <p:sldId id="325" r:id="rId38"/>
    <p:sldId id="330" r:id="rId39"/>
    <p:sldId id="326" r:id="rId40"/>
    <p:sldId id="329" r:id="rId41"/>
    <p:sldId id="327" r:id="rId42"/>
    <p:sldId id="311" r:id="rId43"/>
    <p:sldId id="331" r:id="rId44"/>
    <p:sldId id="332" r:id="rId45"/>
    <p:sldId id="333" r:id="rId46"/>
    <p:sldId id="334" r:id="rId47"/>
    <p:sldId id="304" r:id="rId48"/>
    <p:sldId id="305" r:id="rId49"/>
    <p:sldId id="306" r:id="rId50"/>
    <p:sldId id="308" r:id="rId51"/>
    <p:sldId id="30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EB531-B436-4E35-817D-473EE020F8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03A551-728C-4327-9E30-D44566BCF87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3200" b="1" u="sng" dirty="0" smtClean="0">
              <a:solidFill>
                <a:srgbClr val="FF0000"/>
              </a:solidFill>
            </a:rPr>
            <a:t>Узкое значение: </a:t>
          </a:r>
          <a:r>
            <a:rPr lang="ru-RU" sz="3200" b="1" dirty="0" smtClean="0">
              <a:solidFill>
                <a:srgbClr val="002060"/>
              </a:solidFill>
            </a:rPr>
            <a:t>это одна из форм общественного сознания и специфическая духовно-практическая деятельность по освоению мира.</a:t>
          </a:r>
          <a:endParaRPr lang="ru-RU" sz="3200" b="1" dirty="0">
            <a:solidFill>
              <a:srgbClr val="002060"/>
            </a:solidFill>
          </a:endParaRPr>
        </a:p>
      </dgm:t>
    </dgm:pt>
    <dgm:pt modelId="{C9B40714-2792-4B2A-A328-0CBCF37594BF}" type="parTrans" cxnId="{8D35142A-26BD-4091-A8E5-44D38BE259EB}">
      <dgm:prSet/>
      <dgm:spPr/>
      <dgm:t>
        <a:bodyPr/>
        <a:lstStyle/>
        <a:p>
          <a:endParaRPr lang="ru-RU"/>
        </a:p>
      </dgm:t>
    </dgm:pt>
    <dgm:pt modelId="{BADE7B3F-3857-4684-9CCC-2DDA25711F84}" type="sibTrans" cxnId="{8D35142A-26BD-4091-A8E5-44D38BE259EB}">
      <dgm:prSet/>
      <dgm:spPr/>
      <dgm:t>
        <a:bodyPr/>
        <a:lstStyle/>
        <a:p>
          <a:endParaRPr lang="ru-RU"/>
        </a:p>
      </dgm:t>
    </dgm:pt>
    <dgm:pt modelId="{61395862-36CE-45C5-9BEA-2F9CA9C03979}">
      <dgm:prSet phldrT="[Текст]" phldr="1"/>
      <dgm:spPr/>
      <dgm:t>
        <a:bodyPr/>
        <a:lstStyle/>
        <a:p>
          <a:endParaRPr lang="ru-RU"/>
        </a:p>
      </dgm:t>
    </dgm:pt>
    <dgm:pt modelId="{1E18CB27-B6B4-4F30-8BD4-30081D11FCC7}" type="parTrans" cxnId="{269B7B8F-E8BC-42E6-9993-26DC57C7E1E2}">
      <dgm:prSet/>
      <dgm:spPr/>
      <dgm:t>
        <a:bodyPr/>
        <a:lstStyle/>
        <a:p>
          <a:endParaRPr lang="ru-RU"/>
        </a:p>
      </dgm:t>
    </dgm:pt>
    <dgm:pt modelId="{0277AF25-C867-4983-8F55-DC4C93BA7D5C}" type="sibTrans" cxnId="{269B7B8F-E8BC-42E6-9993-26DC57C7E1E2}">
      <dgm:prSet/>
      <dgm:spPr/>
      <dgm:t>
        <a:bodyPr/>
        <a:lstStyle/>
        <a:p>
          <a:endParaRPr lang="ru-RU"/>
        </a:p>
      </dgm:t>
    </dgm:pt>
    <dgm:pt modelId="{2A98E5C3-6193-4D47-86FC-8FD61BA2CD3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u="sng" dirty="0" smtClean="0">
              <a:solidFill>
                <a:srgbClr val="FF0000"/>
              </a:solidFill>
            </a:rPr>
            <a:t>Широкое значение:  </a:t>
          </a:r>
          <a:r>
            <a:rPr lang="ru-RU" sz="3200" b="1" dirty="0" smtClean="0">
              <a:solidFill>
                <a:srgbClr val="002060"/>
              </a:solidFill>
            </a:rPr>
            <a:t>это высокий уровень мастерства в любой сфере деятельности, указывает на красоту и совершенство ее продукта.</a:t>
          </a:r>
          <a:endParaRPr lang="ru-RU" sz="3200" b="1" dirty="0">
            <a:solidFill>
              <a:srgbClr val="002060"/>
            </a:solidFill>
          </a:endParaRPr>
        </a:p>
      </dgm:t>
    </dgm:pt>
    <dgm:pt modelId="{0105703D-C02D-476F-A1A7-27537CD441A9}" type="parTrans" cxnId="{077EA851-FADE-4663-AA4B-5B9135B7575B}">
      <dgm:prSet/>
      <dgm:spPr/>
      <dgm:t>
        <a:bodyPr/>
        <a:lstStyle/>
        <a:p>
          <a:endParaRPr lang="ru-RU"/>
        </a:p>
      </dgm:t>
    </dgm:pt>
    <dgm:pt modelId="{6954F458-2FF6-4278-89AE-B82E95EEC3C3}" type="sibTrans" cxnId="{077EA851-FADE-4663-AA4B-5B9135B7575B}">
      <dgm:prSet/>
      <dgm:spPr/>
      <dgm:t>
        <a:bodyPr/>
        <a:lstStyle/>
        <a:p>
          <a:endParaRPr lang="ru-RU"/>
        </a:p>
      </dgm:t>
    </dgm:pt>
    <dgm:pt modelId="{185B32F0-10BC-4BD2-B393-F89B5D51B866}">
      <dgm:prSet phldrT="[Текст]" phldr="1"/>
      <dgm:spPr/>
      <dgm:t>
        <a:bodyPr/>
        <a:lstStyle/>
        <a:p>
          <a:endParaRPr lang="ru-RU"/>
        </a:p>
      </dgm:t>
    </dgm:pt>
    <dgm:pt modelId="{67D18A08-729A-49B7-A552-A96A5E105FB8}" type="parTrans" cxnId="{7C1488D6-865C-4B31-90DC-54C2810C7F69}">
      <dgm:prSet/>
      <dgm:spPr/>
      <dgm:t>
        <a:bodyPr/>
        <a:lstStyle/>
        <a:p>
          <a:endParaRPr lang="ru-RU"/>
        </a:p>
      </dgm:t>
    </dgm:pt>
    <dgm:pt modelId="{9E9C36BB-F4E4-46AB-80B1-B6660BF4EA14}" type="sibTrans" cxnId="{7C1488D6-865C-4B31-90DC-54C2810C7F69}">
      <dgm:prSet/>
      <dgm:spPr/>
      <dgm:t>
        <a:bodyPr/>
        <a:lstStyle/>
        <a:p>
          <a:endParaRPr lang="ru-RU"/>
        </a:p>
      </dgm:t>
    </dgm:pt>
    <dgm:pt modelId="{C1B81462-B5E2-4C8D-88B2-DC76DD1878EA}" type="pres">
      <dgm:prSet presAssocID="{32EEB531-B436-4E35-817D-473EE020F8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EE7D64-7C45-4A22-BD24-2171284EBF3A}" type="pres">
      <dgm:prSet presAssocID="{4D03A551-728C-4327-9E30-D44566BCF87C}" presName="parentText" presStyleLbl="node1" presStyleIdx="0" presStyleCnt="2" custLinFactNeighborX="-1739" custLinFactNeighborY="-3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A09DE-BF7B-4E3C-8CA1-DB25D9718EE6}" type="pres">
      <dgm:prSet presAssocID="{4D03A551-728C-4327-9E30-D44566BCF87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1549B-EDD5-48C7-9A22-6BD25EFD51E7}" type="pres">
      <dgm:prSet presAssocID="{2A98E5C3-6193-4D47-86FC-8FD61BA2CD31}" presName="parentText" presStyleLbl="node1" presStyleIdx="1" presStyleCnt="2" custScaleY="100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962F-E762-4014-8433-5F4E15E8F618}" type="pres">
      <dgm:prSet presAssocID="{2A98E5C3-6193-4D47-86FC-8FD61BA2CD3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BC4B8-5FC4-49F5-9E30-E705B2FC9496}" type="presOf" srcId="{185B32F0-10BC-4BD2-B393-F89B5D51B866}" destId="{E8F7962F-E762-4014-8433-5F4E15E8F618}" srcOrd="0" destOrd="0" presId="urn:microsoft.com/office/officeart/2005/8/layout/vList2"/>
    <dgm:cxn modelId="{077EA851-FADE-4663-AA4B-5B9135B7575B}" srcId="{32EEB531-B436-4E35-817D-473EE020F877}" destId="{2A98E5C3-6193-4D47-86FC-8FD61BA2CD31}" srcOrd="1" destOrd="0" parTransId="{0105703D-C02D-476F-A1A7-27537CD441A9}" sibTransId="{6954F458-2FF6-4278-89AE-B82E95EEC3C3}"/>
    <dgm:cxn modelId="{983DDF0F-2D39-463F-9DB3-69702B09106D}" type="presOf" srcId="{32EEB531-B436-4E35-817D-473EE020F877}" destId="{C1B81462-B5E2-4C8D-88B2-DC76DD1878EA}" srcOrd="0" destOrd="0" presId="urn:microsoft.com/office/officeart/2005/8/layout/vList2"/>
    <dgm:cxn modelId="{50703C95-5111-4AB4-A312-C61B426264DC}" type="presOf" srcId="{61395862-36CE-45C5-9BEA-2F9CA9C03979}" destId="{629A09DE-BF7B-4E3C-8CA1-DB25D9718EE6}" srcOrd="0" destOrd="0" presId="urn:microsoft.com/office/officeart/2005/8/layout/vList2"/>
    <dgm:cxn modelId="{5C6B377D-ED86-417F-921F-5B432F5C02B2}" type="presOf" srcId="{2A98E5C3-6193-4D47-86FC-8FD61BA2CD31}" destId="{DEA1549B-EDD5-48C7-9A22-6BD25EFD51E7}" srcOrd="0" destOrd="0" presId="urn:microsoft.com/office/officeart/2005/8/layout/vList2"/>
    <dgm:cxn modelId="{6103911F-B05F-420F-AE39-BD6D09524E95}" type="presOf" srcId="{4D03A551-728C-4327-9E30-D44566BCF87C}" destId="{16EE7D64-7C45-4A22-BD24-2171284EBF3A}" srcOrd="0" destOrd="0" presId="urn:microsoft.com/office/officeart/2005/8/layout/vList2"/>
    <dgm:cxn modelId="{269B7B8F-E8BC-42E6-9993-26DC57C7E1E2}" srcId="{4D03A551-728C-4327-9E30-D44566BCF87C}" destId="{61395862-36CE-45C5-9BEA-2F9CA9C03979}" srcOrd="0" destOrd="0" parTransId="{1E18CB27-B6B4-4F30-8BD4-30081D11FCC7}" sibTransId="{0277AF25-C867-4983-8F55-DC4C93BA7D5C}"/>
    <dgm:cxn modelId="{7C1488D6-865C-4B31-90DC-54C2810C7F69}" srcId="{2A98E5C3-6193-4D47-86FC-8FD61BA2CD31}" destId="{185B32F0-10BC-4BD2-B393-F89B5D51B866}" srcOrd="0" destOrd="0" parTransId="{67D18A08-729A-49B7-A552-A96A5E105FB8}" sibTransId="{9E9C36BB-F4E4-46AB-80B1-B6660BF4EA14}"/>
    <dgm:cxn modelId="{8D35142A-26BD-4091-A8E5-44D38BE259EB}" srcId="{32EEB531-B436-4E35-817D-473EE020F877}" destId="{4D03A551-728C-4327-9E30-D44566BCF87C}" srcOrd="0" destOrd="0" parTransId="{C9B40714-2792-4B2A-A328-0CBCF37594BF}" sibTransId="{BADE7B3F-3857-4684-9CCC-2DDA25711F84}"/>
    <dgm:cxn modelId="{2688E7AD-339A-4B53-B03C-077E5DF13B9C}" type="presParOf" srcId="{C1B81462-B5E2-4C8D-88B2-DC76DD1878EA}" destId="{16EE7D64-7C45-4A22-BD24-2171284EBF3A}" srcOrd="0" destOrd="0" presId="urn:microsoft.com/office/officeart/2005/8/layout/vList2"/>
    <dgm:cxn modelId="{E179924B-A11F-4842-87BE-0FA44310C522}" type="presParOf" srcId="{C1B81462-B5E2-4C8D-88B2-DC76DD1878EA}" destId="{629A09DE-BF7B-4E3C-8CA1-DB25D9718EE6}" srcOrd="1" destOrd="0" presId="urn:microsoft.com/office/officeart/2005/8/layout/vList2"/>
    <dgm:cxn modelId="{AA1B0654-8956-476A-94D0-E7270F766E11}" type="presParOf" srcId="{C1B81462-B5E2-4C8D-88B2-DC76DD1878EA}" destId="{DEA1549B-EDD5-48C7-9A22-6BD25EFD51E7}" srcOrd="2" destOrd="0" presId="urn:microsoft.com/office/officeart/2005/8/layout/vList2"/>
    <dgm:cxn modelId="{51D8A181-FC5D-43A3-8636-93DA1F1B1AB7}" type="presParOf" srcId="{C1B81462-B5E2-4C8D-88B2-DC76DD1878EA}" destId="{E8F7962F-E762-4014-8433-5F4E15E8F6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E7D64-7C45-4A22-BD24-2171284EBF3A}">
      <dsp:nvSpPr>
        <dsp:cNvPr id="0" name=""/>
        <dsp:cNvSpPr/>
      </dsp:nvSpPr>
      <dsp:spPr>
        <a:xfrm>
          <a:off x="0" y="0"/>
          <a:ext cx="8280920" cy="230255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rgbClr val="FF0000"/>
              </a:solidFill>
            </a:rPr>
            <a:t>Узкое значение: </a:t>
          </a:r>
          <a:r>
            <a:rPr lang="ru-RU" sz="3200" b="1" kern="1200" dirty="0" smtClean="0">
              <a:solidFill>
                <a:srgbClr val="002060"/>
              </a:solidFill>
            </a:rPr>
            <a:t>это одна из форм общественного сознания и специфическая духовно-практическая деятельность по освоению мира.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12402" y="112402"/>
        <a:ext cx="8056116" cy="2077755"/>
      </dsp:txXfrm>
    </dsp:sp>
    <dsp:sp modelId="{629A09DE-BF7B-4E3C-8CA1-DB25D9718EE6}">
      <dsp:nvSpPr>
        <dsp:cNvPr id="0" name=""/>
        <dsp:cNvSpPr/>
      </dsp:nvSpPr>
      <dsp:spPr>
        <a:xfrm>
          <a:off x="0" y="2304365"/>
          <a:ext cx="8280920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7620" rIns="42672" bIns="762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" kern="1200"/>
        </a:p>
      </dsp:txBody>
      <dsp:txXfrm>
        <a:off x="0" y="2304365"/>
        <a:ext cx="8280920" cy="99360"/>
      </dsp:txXfrm>
    </dsp:sp>
    <dsp:sp modelId="{DEA1549B-EDD5-48C7-9A22-6BD25EFD51E7}">
      <dsp:nvSpPr>
        <dsp:cNvPr id="0" name=""/>
        <dsp:cNvSpPr/>
      </dsp:nvSpPr>
      <dsp:spPr>
        <a:xfrm>
          <a:off x="0" y="2403725"/>
          <a:ext cx="8280920" cy="2319644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rgbClr val="FF0000"/>
              </a:solidFill>
            </a:rPr>
            <a:t>Широкое значение:  </a:t>
          </a:r>
          <a:r>
            <a:rPr lang="ru-RU" sz="3200" b="1" kern="1200" dirty="0" smtClean="0">
              <a:solidFill>
                <a:srgbClr val="002060"/>
              </a:solidFill>
            </a:rPr>
            <a:t>это высокий уровень мастерства в любой сфере деятельности, указывает на красоту и совершенство ее продукта.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13236" y="2516961"/>
        <a:ext cx="8054448" cy="2093172"/>
      </dsp:txXfrm>
    </dsp:sp>
    <dsp:sp modelId="{E8F7962F-E762-4014-8433-5F4E15E8F618}">
      <dsp:nvSpPr>
        <dsp:cNvPr id="0" name=""/>
        <dsp:cNvSpPr/>
      </dsp:nvSpPr>
      <dsp:spPr>
        <a:xfrm>
          <a:off x="0" y="4723370"/>
          <a:ext cx="8280920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7620" rIns="42672" bIns="762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" kern="1200"/>
        </a:p>
      </dsp:txBody>
      <dsp:txXfrm>
        <a:off x="0" y="4723370"/>
        <a:ext cx="8280920" cy="9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50E4-DAA2-47EE-96FE-3EAC4496A425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EA6F-8439-460B-BCEC-507B2984D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http://www.glossary.ru/images/linediv2.gif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rt-assorty.ru/15-bodi-art-galereya-foto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2%D1%80%D0%B5%D0%BC%D0%B5%D0%BD%D0%BD%D0%BE%D0%B5_%D0%B8%D1%81%D0%BA%D1%83%D1%81%D1%81%D1%82%D0%B2%D0%BE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E%D1%80%D1%80%D0%B5%D0%B0%D0%BB%D0%B8%D1%81%D1%82" TargetMode="External"/><Relationship Id="rId5" Type="http://schemas.openxmlformats.org/officeDocument/2006/relationships/hyperlink" Target="https://ru.wikipedia.org/wiki/%D0%94%D1%8E%D1%88%D0%B0%D0%BD%D1%8C,_%D0%9C%D0%B0%D1%80%D1%81%D0%B5%D0%BB%D1%8C" TargetMode="External"/><Relationship Id="rId4" Type="http://schemas.openxmlformats.org/officeDocument/2006/relationships/hyperlink" Target="https://ru.wikipedia.org/wiki/%D0%9A%D0%BE%D0%BC%D0%BF%D0%BE%D0%B7%D0%B8%D1%86%D0%B8%D1%8F_(%D0%B8%D0%B7%D0%BE%D0%B1%D1%80%D0%B0%D0%B7%D0%B8%D1%82%D0%B5%D0%BB%D1%8C%D0%BD%D0%BE%D0%B5_%D0%B8%D1%81%D0%BA%D1%83%D1%81%D1%81%D1%82%D0%B2%D0%BE)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1%83%D1%88%D0%B5%D0%BD%D0%B1%D0%B5%D1%80%D0%B3,_%D0%A0%D0%BE%D0%B1%D0%B5%D1%80%D1%82" TargetMode="External"/><Relationship Id="rId2" Type="http://schemas.openxmlformats.org/officeDocument/2006/relationships/hyperlink" Target="https://ru.wikipedia.org/wiki/%D0%91%D0%BE%D0%B9%D1%81,_%D0%99%D0%BE%D0%B7%D0%B5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B%D1%8C%D1%8F_%D0%9A%D0%B0%D0%B1%D0%B0%D0%BA%D0%BE%D0%B2" TargetMode="External"/><Relationship Id="rId5" Type="http://schemas.openxmlformats.org/officeDocument/2006/relationships/hyperlink" Target="https://ru.wikipedia.org/wiki/%D0%AD%D0%B4%D0%B2%D0%B0%D1%80%D0%B4_%D0%9A%D0%B8%D0%BD%D1%85%D0%BE%D0%BB%D1%8C%D1%86" TargetMode="External"/><Relationship Id="rId4" Type="http://schemas.openxmlformats.org/officeDocument/2006/relationships/hyperlink" Target="https://ru.wikipedia.org/wiki/%D0%9A%D0%BE%D1%88%D1%83%D1%82,_%D0%94%D0%B6%D0%BE%D0%B7%D0%B5%D1%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dayevents.ru/tag/david-mach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vicanet.com/directory/rus/21278.html" TargetMode="External"/><Relationship Id="rId2" Type="http://schemas.openxmlformats.org/officeDocument/2006/relationships/hyperlink" Target="http://www.mavicanet.com/directory/rus/1124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A%D1%86%D0%B8%D0%BE%D0%BD%D0%B8%D0%B7%D0%BC_(%D0%B8%D1%81%D0%BA%D1%83%D1%81%D1%81%D1%82%D0%B2%D0%BE)" TargetMode="External"/><Relationship Id="rId13" Type="http://schemas.openxmlformats.org/officeDocument/2006/relationships/hyperlink" Target="https://ru.wikipedia.org/wiki/%D0%9F%D0%B0%D0%BD%D0%BA" TargetMode="External"/><Relationship Id="rId3" Type="http://schemas.openxmlformats.org/officeDocument/2006/relationships/hyperlink" Target="https://ru.wikipedia.org/wiki/%D0%90%D0%B2%D0%B0%D0%BD%D0%B3%D0%B0%D1%80%D0%B4_(%D0%B8%D1%81%D0%BA%D1%83%D1%81%D1%81%D1%82%D0%B2%D0%BE)" TargetMode="External"/><Relationship Id="rId7" Type="http://schemas.openxmlformats.org/officeDocument/2006/relationships/hyperlink" Target="https://ru.wikipedia.org/wiki/%D0%9F%D0%B5%D1%80%D1%84%D0%BE%D0%BC%D0%B0%D0%BD%D1%81" TargetMode="External"/><Relationship Id="rId12" Type="http://schemas.openxmlformats.org/officeDocument/2006/relationships/hyperlink" Target="https://ru.wikipedia.org/wiki/%D0%9D%D0%B0%D1%82%D1%83%D1%80%D0%B8%D0%B7%D0%BC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8%D0%BD%D1%81%D1%82%D0%B0%D0%BB%D0%BB%D1%8F%D1%86%D0%B8%D1%8F_(%D0%B8%D1%81%D0%BA%D1%83%D1%81%D1%81%D1%82%D0%B2%D0%BE)" TargetMode="External"/><Relationship Id="rId11" Type="http://schemas.openxmlformats.org/officeDocument/2006/relationships/hyperlink" Target="https://ru.wikipedia.org/wiki/%D0%A1%D0%B0%D0%B4%D0%BE%D0%BC%D0%B0%D0%B7%D0%BE%D1%85%D0%B8%D0%B7%D0%BC" TargetMode="External"/><Relationship Id="rId5" Type="http://schemas.openxmlformats.org/officeDocument/2006/relationships/hyperlink" Target="https://ru.wikipedia.org/wiki/%D0%9F%D0%BE%D1%81%D1%82%D0%BC%D0%BE%D0%B4%D0%B5%D1%80%D0%BD%D0%B8%D0%B7%D0%BC" TargetMode="External"/><Relationship Id="rId15" Type="http://schemas.openxmlformats.org/officeDocument/2006/relationships/hyperlink" Target="https://ru.wikipedia.org/wiki/%D0%A1%D0%B5%D0%BA%D1%81%D1%83%D0%B0%D0%BB%D1%8C%D0%BD%D0%B0%D1%8F_%D1%80%D0%B5%D0%B2%D0%BE%D0%BB%D1%8E%D1%86%D0%B8%D1%8F" TargetMode="External"/><Relationship Id="rId10" Type="http://schemas.openxmlformats.org/officeDocument/2006/relationships/hyperlink" Target="https://ru.wikipedia.org/wiki/%D0%9D%D1%83%D0%B4%D0%B8%D0%B7%D0%BC" TargetMode="External"/><Relationship Id="rId4" Type="http://schemas.openxmlformats.org/officeDocument/2006/relationships/hyperlink" Target="https://ru.wikipedia.org/wiki/%D0%AF%D0%B7%D1%8B%D0%BA_%D1%82%D0%B5%D0%BB%D0%B0" TargetMode="External"/><Relationship Id="rId9" Type="http://schemas.openxmlformats.org/officeDocument/2006/relationships/hyperlink" Target="https://ru.wikipedia.org/wiki/%D0%9A%D0%BE%D0%BD%D1%82%D1%80%D0%BA%D1%83%D0%BB%D1%8C%D1%82%D1%83%D1%80%D0%B0" TargetMode="External"/><Relationship Id="rId14" Type="http://schemas.openxmlformats.org/officeDocument/2006/relationships/hyperlink" Target="https://ru.wikipedia.org/wiki/%D0%A5%D0%B8%D0%BF%D0%BF%D0%B8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лайд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06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Слайд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0648" y="882960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3756"/>
            <a:ext cx="8569325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76" bIns="0" anchor="ctr">
            <a:spAutoFit/>
          </a:bodyPr>
          <a:lstStyle/>
          <a:p>
            <a:r>
              <a:rPr lang="ru-RU" sz="2400" b="1" u="sng" dirty="0" smtClean="0">
                <a:solidFill>
                  <a:schemeClr val="accent2"/>
                </a:solidFill>
              </a:rPr>
              <a:t>ПРОСТРАНСТВЕННЫЕ</a:t>
            </a:r>
            <a:endParaRPr lang="ru-RU" sz="2400" b="1" dirty="0">
              <a:solidFill>
                <a:srgbClr val="FF0066"/>
              </a:solidFill>
            </a:endParaRPr>
          </a:p>
          <a:p>
            <a:r>
              <a:rPr lang="ru-RU" sz="2400" b="1" u="sng" dirty="0">
                <a:solidFill>
                  <a:srgbClr val="7030A0"/>
                </a:solidFill>
              </a:rPr>
              <a:t>Изобразительное искусство </a:t>
            </a:r>
            <a:r>
              <a:rPr lang="ru-RU" sz="2400" b="1" dirty="0">
                <a:solidFill>
                  <a:srgbClr val="7030A0"/>
                </a:solidFill>
              </a:rPr>
              <a:t>— вид искусства, главной особенностью которого является отражение действительности в наглядных, зрительно воспринимаемых образах.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                                  </a:t>
            </a:r>
            <a:r>
              <a:rPr lang="ru-RU" sz="2800" b="1" u="sng" dirty="0" smtClean="0">
                <a:solidFill>
                  <a:srgbClr val="FF0000"/>
                </a:solidFill>
              </a:rPr>
              <a:t>К </a:t>
            </a:r>
            <a:r>
              <a:rPr lang="ru-RU" sz="2800" b="1" u="sng" dirty="0">
                <a:solidFill>
                  <a:srgbClr val="FF0000"/>
                </a:solidFill>
              </a:rPr>
              <a:t>изобразительным </a:t>
            </a:r>
            <a:r>
              <a:rPr lang="ru-RU" sz="2800" b="1" u="sng" dirty="0" smtClean="0">
                <a:solidFill>
                  <a:srgbClr val="FF0000"/>
                </a:solidFill>
              </a:rPr>
              <a:t>искусствам:                относятся</a:t>
            </a:r>
            <a:r>
              <a:rPr lang="ru-RU" sz="2800" b="1" u="sng" dirty="0">
                <a:solidFill>
                  <a:srgbClr val="FF0000"/>
                </a:solidFill>
              </a:rPr>
              <a:t>:</a:t>
            </a:r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b="1" dirty="0">
              <a:solidFill>
                <a:srgbClr val="FF0066"/>
              </a:solidFill>
            </a:endParaRPr>
          </a:p>
          <a:p>
            <a:pPr eaLnBrk="0" hangingPunct="0"/>
            <a:endParaRPr lang="ru-RU" sz="1800" dirty="0">
              <a:solidFill>
                <a:srgbClr val="FF0066"/>
              </a:solidFill>
            </a:endParaRPr>
          </a:p>
        </p:txBody>
      </p:sp>
      <p:pic>
        <p:nvPicPr>
          <p:cNvPr id="6149" name="Picture 5" descr="Лассо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24400"/>
            <a:ext cx="14620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S01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16065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39750" y="1844675"/>
            <a:ext cx="1596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живопись,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11188" y="4292600"/>
            <a:ext cx="1172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графика,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555875" y="3645024"/>
            <a:ext cx="1480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скульптура,</a:t>
            </a:r>
          </a:p>
        </p:txBody>
      </p:sp>
      <p:pic>
        <p:nvPicPr>
          <p:cNvPr id="6160" name="Picture 16" descr="02_0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221163"/>
            <a:ext cx="17653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1Noon_rest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75" y="3789363"/>
            <a:ext cx="17049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019925" y="3213100"/>
            <a:ext cx="1529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фотография</a:t>
            </a:r>
          </a:p>
        </p:txBody>
      </p:sp>
      <p:pic>
        <p:nvPicPr>
          <p:cNvPr id="6168" name="Picture 24" descr="iko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076700"/>
            <a:ext cx="25923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716016" y="3645024"/>
            <a:ext cx="927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печать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4" grpId="0"/>
      <p:bldP spid="6155" grpId="0"/>
      <p:bldP spid="6158" grpId="0"/>
      <p:bldP spid="6162" grpId="0"/>
      <p:bldP spid="6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51520" y="65424"/>
            <a:ext cx="8568952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</a:rPr>
              <a:t>ЖИВОПИСЬ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- </a:t>
            </a:r>
            <a:r>
              <a:rPr lang="ru-RU" sz="2800" b="1" dirty="0">
                <a:solidFill>
                  <a:srgbClr val="FF6600"/>
                </a:solidFill>
              </a:rPr>
              <a:t>вид изобразительного искусства, произведения которого создаются на плоскости посредством цветных материалов.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Живопись </a:t>
            </a:r>
            <a:r>
              <a:rPr lang="ru-RU" sz="2800" b="1" dirty="0">
                <a:solidFill>
                  <a:srgbClr val="7030A0"/>
                </a:solidFill>
              </a:rPr>
              <a:t>подразделяют на:</a:t>
            </a:r>
            <a:endParaRPr lang="ru-RU" sz="2800" b="1" dirty="0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6147" name="Picture 6" descr="dur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924175"/>
            <a:ext cx="2736304" cy="367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754063" y="2395538"/>
            <a:ext cx="1721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станковую</a:t>
            </a: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3131840" y="2420888"/>
            <a:ext cx="2678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монументальную</a:t>
            </a: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6299200" y="2419350"/>
            <a:ext cx="2136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декоративную</a:t>
            </a:r>
          </a:p>
        </p:txBody>
      </p:sp>
      <p:pic>
        <p:nvPicPr>
          <p:cNvPr id="6151" name="Picture 13" descr="998401-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2" y="2996952"/>
            <a:ext cx="30241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p03_d1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4" y="2924175"/>
            <a:ext cx="2664569" cy="367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546382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Особыми видами живописи являются: иконопись, миниатюра, фреска, театрально-декорационная живопись, диорама и панорама.</a:t>
            </a:r>
          </a:p>
        </p:txBody>
      </p:sp>
      <p:pic>
        <p:nvPicPr>
          <p:cNvPr id="7171" name="Picture 5" descr="31  Богоматерь Грузинская-Иерусалим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26590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капелла дель ар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0350"/>
            <a:ext cx="3568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125538"/>
            <a:ext cx="25669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23850" y="175866"/>
            <a:ext cx="8569325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3600" dirty="0">
                <a:solidFill>
                  <a:srgbClr val="FF6600"/>
                </a:solidFill>
                <a:latin typeface="Tahoma" pitchFamily="34" charset="0"/>
              </a:rPr>
              <a:t>ГРАФИКА - </a:t>
            </a:r>
            <a:r>
              <a:rPr lang="ru-RU" sz="2400" b="1" dirty="0">
                <a:solidFill>
                  <a:srgbClr val="7030A0"/>
                </a:solidFill>
              </a:rPr>
              <a:t>искусство изображения предметов контурными линиями и штрихами. Иногда в графике допускается применение цветных пятен. </a:t>
            </a:r>
            <a:endParaRPr lang="ru-RU" sz="2400" b="1" dirty="0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8195" name="Picture 4" descr="http://www.glossary.ru/images/linediv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400050" y="2859088"/>
            <a:ext cx="190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v04ivangorod_gramota_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3357563"/>
            <a:ext cx="1698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997316-1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429000"/>
            <a:ext cx="237648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501008"/>
            <a:ext cx="15446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http://www.glossary.ru/images/linediv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98863" y="2725738"/>
            <a:ext cx="1905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http://www.glossary.ru/images/linediv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98863" y="3279775"/>
            <a:ext cx="1905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http://www.glossary.ru/images/linediv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98863" y="3833813"/>
            <a:ext cx="1905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1" descr="http://www.glossary.ru/images/linediv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98863" y="4387850"/>
            <a:ext cx="1905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21"/>
          <p:cNvSpPr>
            <a:spLocks noChangeArrowheads="1"/>
          </p:cNvSpPr>
          <p:nvPr/>
        </p:nvSpPr>
        <p:spPr bwMode="auto">
          <a:xfrm>
            <a:off x="179388" y="5734050"/>
            <a:ext cx="871309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 графике относятся рисунок и различные виды его печатных воспроизведений: </a:t>
            </a:r>
            <a:r>
              <a:rPr lang="ru-RU" sz="2400" b="1" dirty="0">
                <a:solidFill>
                  <a:schemeClr val="accent2"/>
                </a:solidFill>
              </a:rPr>
              <a:t>гравюра, литография, монотипия, книжная иллюстрация, плакаты, а также компьютерная графика</a:t>
            </a:r>
            <a:r>
              <a:rPr lang="ru-RU" sz="2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204" name="Rectangle 22"/>
          <p:cNvSpPr>
            <a:spLocks noChangeArrowheads="1"/>
          </p:cNvSpPr>
          <p:nvPr/>
        </p:nvSpPr>
        <p:spPr bwMode="auto">
          <a:xfrm>
            <a:off x="1661895" y="1484313"/>
            <a:ext cx="55931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7030A0"/>
                </a:solidFill>
              </a:rPr>
              <a:t>Графику подразделяют на: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станковую,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подготовительную(</a:t>
            </a:r>
            <a:r>
              <a:rPr lang="ru-RU" sz="2400" b="1" dirty="0" err="1">
                <a:solidFill>
                  <a:srgbClr val="7030A0"/>
                </a:solidFill>
              </a:rPr>
              <a:t>эскиз,набросок</a:t>
            </a:r>
            <a:r>
              <a:rPr lang="ru-RU" sz="2400" b="1" dirty="0">
                <a:solidFill>
                  <a:srgbClr val="7030A0"/>
                </a:solidFill>
              </a:rPr>
              <a:t>),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прикладную </a:t>
            </a:r>
            <a:r>
              <a:rPr lang="ru-RU" sz="2400" b="1" dirty="0">
                <a:solidFill>
                  <a:srgbClr val="7030A0"/>
                </a:solidFill>
              </a:rPr>
              <a:t>и промышленную графику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(грамоты, марки, этикетки, реклама)</a:t>
            </a:r>
          </a:p>
        </p:txBody>
      </p:sp>
      <p:pic>
        <p:nvPicPr>
          <p:cNvPr id="8205" name="Picture 24" descr="2_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1196975"/>
            <a:ext cx="16208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5" descr="2_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3429000"/>
            <a:ext cx="17160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7" descr="2_31_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1557338"/>
            <a:ext cx="12636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0" descr="меланхоли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357563"/>
            <a:ext cx="17986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79388" y="0"/>
            <a:ext cx="86423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6600"/>
                </a:solidFill>
                <a:latin typeface="Tahoma" pitchFamily="34" charset="0"/>
              </a:rPr>
              <a:t>СКУЛЬПТУРА </a:t>
            </a:r>
            <a:r>
              <a:rPr lang="ru-RU" sz="2000" b="1" dirty="0">
                <a:solidFill>
                  <a:srgbClr val="7030A0"/>
                </a:solidFill>
              </a:rPr>
              <a:t>- вид изобразительного искусства, произведения которого имеют физически материальный, предметный объем и трехмерную форму, размещенную в реальном пространстве. </a:t>
            </a:r>
          </a:p>
          <a:p>
            <a:pPr algn="ctr"/>
            <a:r>
              <a:rPr lang="ru-RU" sz="2000" b="1" u="sng" dirty="0">
                <a:solidFill>
                  <a:srgbClr val="7030A0"/>
                </a:solidFill>
              </a:rPr>
              <a:t>Главными объектами скульптуры </a:t>
            </a:r>
            <a:r>
              <a:rPr lang="ru-RU" sz="2000" b="1" dirty="0">
                <a:solidFill>
                  <a:srgbClr val="7030A0"/>
                </a:solidFill>
              </a:rPr>
              <a:t>являются человек и изображения животного мира. Основными разновидностями скульптуры являются круглая скульптура и рельеф.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скульптура подразделяется: 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- на монументальную; 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- на монументально-декоративную; 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- станковую; и 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- скульптуру малых форм. </a:t>
            </a:r>
          </a:p>
        </p:txBody>
      </p:sp>
      <p:pic>
        <p:nvPicPr>
          <p:cNvPr id="9219" name="Picture 5" descr="img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868863"/>
            <a:ext cx="244951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03_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349500"/>
            <a:ext cx="15605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349500"/>
            <a:ext cx="22463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P018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149725"/>
            <a:ext cx="2174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DSCN43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4221163"/>
            <a:ext cx="20066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6600"/>
                </a:solidFill>
                <a:latin typeface="Tahoma" pitchFamily="34" charset="0"/>
              </a:rPr>
              <a:t>ФОТОИСКУССТВО </a:t>
            </a:r>
            <a:r>
              <a:rPr lang="ru-RU" sz="2800" b="1" dirty="0">
                <a:solidFill>
                  <a:srgbClr val="7030A0"/>
                </a:solidFill>
              </a:rPr>
              <a:t>- пластическое искусство, произведения которого создаются средствами фотографии. </a:t>
            </a:r>
          </a:p>
          <a:p>
            <a:endParaRPr lang="ru-RU" dirty="0"/>
          </a:p>
        </p:txBody>
      </p:sp>
      <p:pic>
        <p:nvPicPr>
          <p:cNvPr id="10243" name="Picture 8" descr="uZoo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4762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uZoo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557338"/>
            <a:ext cx="35242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uZoo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724400"/>
            <a:ext cx="2305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50825" y="260350"/>
            <a:ext cx="8869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ПРОСТРАНСТВЕННЫЕ</a:t>
            </a:r>
            <a:r>
              <a:rPr lang="ru-RU" sz="3200" dirty="0"/>
              <a:t> </a:t>
            </a:r>
            <a:r>
              <a:rPr lang="ru-RU" sz="3200" dirty="0" smtClean="0"/>
              <a:t>: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                            Неизобразительные искусства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176" name="Picture 8" descr="995046-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924944"/>
            <a:ext cx="2015876" cy="34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129022" y="1484784"/>
            <a:ext cx="2684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6600"/>
                </a:solidFill>
              </a:rPr>
              <a:t> </a:t>
            </a:r>
            <a:r>
              <a:rPr lang="ru-RU" sz="2400" b="1" dirty="0">
                <a:solidFill>
                  <a:srgbClr val="FF6600"/>
                </a:solidFill>
              </a:rPr>
              <a:t>дизайн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(художественное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 конструирование</a:t>
            </a:r>
            <a:r>
              <a:rPr lang="ru-RU" sz="2400" dirty="0"/>
              <a:t>)</a:t>
            </a:r>
          </a:p>
          <a:p>
            <a:pPr algn="ctr"/>
            <a:r>
              <a:rPr lang="ru-RU" sz="2400" b="1" dirty="0"/>
              <a:t>.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9512" y="3597489"/>
            <a:ext cx="20509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2352" rIns="76176" bIns="0" anchor="ctr">
            <a:spAutoFit/>
          </a:bodyPr>
          <a:lstStyle/>
          <a:p>
            <a:r>
              <a:rPr lang="ru-RU" sz="2400" b="1" dirty="0">
                <a:solidFill>
                  <a:srgbClr val="FF6600"/>
                </a:solidFill>
              </a:rPr>
              <a:t>архитектура</a:t>
            </a:r>
            <a:r>
              <a:rPr lang="ru-RU" sz="1800" b="1" dirty="0"/>
              <a:t> </a:t>
            </a:r>
          </a:p>
        </p:txBody>
      </p:sp>
      <p:pic>
        <p:nvPicPr>
          <p:cNvPr id="7179" name="Picture 11" descr="001Nostalg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738"/>
            <a:ext cx="208823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259536-01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988840"/>
            <a:ext cx="181488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051720" y="1124744"/>
            <a:ext cx="2017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декоративно-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прикладное,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183" name="Picture 15" descr="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221163"/>
            <a:ext cx="287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6600"/>
                </a:solidFill>
                <a:latin typeface="Tahoma" pitchFamily="34" charset="0"/>
              </a:rPr>
              <a:t>АРХИТЕКТУРА </a:t>
            </a:r>
            <a:r>
              <a:rPr lang="ru-RU" sz="2800" b="1" dirty="0">
                <a:solidFill>
                  <a:srgbClr val="7030A0"/>
                </a:solidFill>
              </a:rPr>
              <a:t>-  искусство: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- проектирования и строительства зданий; и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- создания художественно выразительных </a:t>
            </a:r>
            <a:r>
              <a:rPr lang="ru-RU" sz="2800" b="1" dirty="0" smtClean="0">
                <a:solidFill>
                  <a:srgbClr val="7030A0"/>
                </a:solidFill>
              </a:rPr>
              <a:t>ансамблей. Основная </a:t>
            </a:r>
            <a:r>
              <a:rPr lang="ru-RU" sz="2800" b="1" dirty="0">
                <a:solidFill>
                  <a:srgbClr val="7030A0"/>
                </a:solidFill>
              </a:rPr>
              <a:t>цель архитектуры состоит в формировании среды для труда, быта и отдыха населения.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2291" name="Picture 7" descr="img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724400"/>
            <a:ext cx="237648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852738"/>
            <a:ext cx="24082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img4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276475"/>
            <a:ext cx="197008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420888"/>
            <a:ext cx="3816350" cy="22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230688"/>
            <a:ext cx="24384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388" y="0"/>
            <a:ext cx="86423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6600"/>
                </a:solidFill>
                <a:latin typeface="Tahoma" pitchFamily="34" charset="0"/>
              </a:rPr>
              <a:t>ДИЗАЙН </a:t>
            </a:r>
            <a:r>
              <a:rPr lang="ru-RU" sz="2800" b="1" dirty="0">
                <a:solidFill>
                  <a:srgbClr val="7030A0"/>
                </a:solidFill>
              </a:rPr>
              <a:t>- художественное конструирование предметного мира; разработка образцов рационального построения предметной среды.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- творческая деятельность, целью которой является определение формальных качеств промышленных изделий </a:t>
            </a:r>
          </a:p>
        </p:txBody>
      </p:sp>
      <p:pic>
        <p:nvPicPr>
          <p:cNvPr id="14339" name="Picture 6" descr="FOTO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149725"/>
            <a:ext cx="29622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276475"/>
            <a:ext cx="33210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doverpublications_1934_17717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149725"/>
            <a:ext cx="26114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newyear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5445125"/>
            <a:ext cx="1270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comput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276475"/>
            <a:ext cx="2339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50825" y="260350"/>
            <a:ext cx="8496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</a:rPr>
              <a:t>Временные виды искусства:</a:t>
            </a:r>
          </a:p>
          <a:p>
            <a:r>
              <a:rPr lang="ru-RU" sz="3200" b="1" dirty="0" smtClean="0">
                <a:solidFill>
                  <a:srgbClr val="FF6600"/>
                </a:solidFill>
                <a:latin typeface="Tahoma" pitchFamily="34" charset="0"/>
              </a:rPr>
              <a:t>Музыка</a:t>
            </a:r>
            <a:r>
              <a:rPr lang="ru-RU" b="1" dirty="0" smtClean="0">
                <a:solidFill>
                  <a:srgbClr val="FF6600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</a:rPr>
              <a:t>— вид искусства, отражающий действительность в звуковых художественных образах. </a:t>
            </a:r>
          </a:p>
          <a:p>
            <a:r>
              <a:rPr lang="ru-RU" sz="2000" b="1" dirty="0">
                <a:solidFill>
                  <a:srgbClr val="7030A0"/>
                </a:solidFill>
                <a:latin typeface="Tahoma" pitchFamily="34" charset="0"/>
              </a:rPr>
              <a:t>Музыка может передавать эмоции, чувства людей, что выражается в ритме, интонации, мелодии. По способу исполнения она делится на инструментальную и вокальную.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6387" name="Picture 5" descr="МУЗЫ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3381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975100" y="2708921"/>
            <a:ext cx="4918075" cy="42165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Музыка характеризуется воздействием на эмоциональное состояние людей, соотношением частот (высот), громкостью, длительностью, тембром, переходными процессами.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Музыка делится также на: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</a:rPr>
              <a:t>народную и классическую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</a:rPr>
              <a:t> современную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</a:rPr>
              <a:t>джазовую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</a:rPr>
              <a:t>военную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</a:rPr>
              <a:t>духовную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92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8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Понятие «искусство».</a:t>
            </a:r>
          </a:p>
          <a:p>
            <a:pPr marL="514350" indent="-514350">
              <a:buAutoNum type="arabicPeriod"/>
            </a:pPr>
            <a:r>
              <a:rPr lang="ru-RU" sz="8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Функции искусства.</a:t>
            </a:r>
          </a:p>
          <a:p>
            <a:pPr marL="514350" indent="-514350">
              <a:buAutoNum type="arabicPeriod"/>
            </a:pPr>
            <a:r>
              <a:rPr lang="ru-RU" sz="8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искусства.</a:t>
            </a:r>
          </a:p>
          <a:p>
            <a:pPr marL="514350" indent="-514350">
              <a:buAutoNum type="arabicPeriod"/>
            </a:pPr>
            <a:r>
              <a:rPr lang="ru-RU" sz="8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Современное искусство.</a:t>
            </a:r>
            <a:endParaRPr lang="ru-RU" sz="8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23850" y="404664"/>
            <a:ext cx="8497888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6600"/>
                </a:solidFill>
                <a:latin typeface="Tahoma" pitchFamily="34" charset="0"/>
              </a:rPr>
              <a:t>Художественная литература</a:t>
            </a:r>
            <a:r>
              <a:rPr lang="ru-RU" b="1" dirty="0">
                <a:solidFill>
                  <a:srgbClr val="FF6600"/>
                </a:solidFill>
                <a:latin typeface="Tahoma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</a:rPr>
              <a:t>— вид искусства, в котором материальным носителем образности является речь.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</a:rPr>
              <a:t>Ее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</a:rPr>
              <a:t>именуют порой «изящной словесностью» или «искусством слова».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Литература - </a:t>
            </a:r>
            <a:r>
              <a:rPr lang="ru-RU" sz="2400" b="1" dirty="0">
                <a:solidFill>
                  <a:srgbClr val="7030A0"/>
                </a:solidFill>
              </a:rPr>
              <a:t>письменная форма искусства слова. Различают художественную, научную, публицистическую, справочную, критическую, куртуазную, эпистолярную и др. литературу.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ahoma" pitchFamily="34" charset="0"/>
              </a:rPr>
            </a:br>
            <a:endParaRPr lang="ru-RU" sz="2400" b="1" dirty="0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17411" name="Picture 5" descr="Бокаччо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501009"/>
            <a:ext cx="1930028" cy="31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bnf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429000"/>
            <a:ext cx="192881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ДНЕВНИК ДЕЛАКРУ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429000"/>
            <a:ext cx="367208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313" y="188640"/>
            <a:ext cx="8351837" cy="6309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3. ПРОСТРАНСТВЕННО-ВРЕМЕННЫЕ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(зрелищные)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 ВИДЫ ИСКУССТВА</a:t>
            </a:r>
          </a:p>
          <a:p>
            <a:endParaRPr lang="ru-RU" sz="3200" b="1" dirty="0">
              <a:solidFill>
                <a:schemeClr val="accent2"/>
              </a:solidFill>
            </a:endParaRPr>
          </a:p>
          <a:p>
            <a:pPr algn="ctr"/>
            <a:r>
              <a:rPr lang="ru-RU" sz="3600" b="1" u="sng" dirty="0">
                <a:solidFill>
                  <a:srgbClr val="7030A0"/>
                </a:solidFill>
              </a:rPr>
              <a:t>К данным видам искусства относят:</a:t>
            </a: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1</a:t>
            </a:r>
            <a:r>
              <a:rPr lang="ru-RU" sz="3600" b="1" dirty="0">
                <a:solidFill>
                  <a:srgbClr val="7030A0"/>
                </a:solidFill>
              </a:rPr>
              <a:t>) танец;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2) театр;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3) киноискусство;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4) эстрадно-цирковое искусство.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Современное искусство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C:\Users\User\Download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ownloads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Перформанс</a:t>
            </a:r>
            <a:r>
              <a:rPr lang="ru-RU" b="1" dirty="0" smtClean="0">
                <a:solidFill>
                  <a:srgbClr val="FF0000"/>
                </a:solidFill>
              </a:rPr>
              <a:t> - это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форма современного искусства, в которой произведение составляют действия художника или группы в определенном месте и в определенное время;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объединяет в себе приемы изобразительного и театрального искусства, рассчитанного на неподготовленного зрителя.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Живые картины, которые предполагают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активное участие не только автора-художника, но и зрителя, представляют из себя акцию по разрушению стереотипов и взгляда на мир под необычным углом. 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Некоторые виды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перформанса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стали привычны и понятны. </a:t>
            </a:r>
          </a:p>
          <a:p>
            <a:endParaRPr lang="ru-RU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Такие стилистические решения, как </a:t>
            </a:r>
            <a:r>
              <a:rPr lang="ru-RU" sz="2800" u="sng" dirty="0" err="1" smtClean="0">
                <a:solidFill>
                  <a:srgbClr val="FF0000"/>
                </a:solidFill>
                <a:latin typeface="Comic Sans MS" pitchFamily="66" charset="0"/>
                <a:hlinkClick r:id="rId2" tooltip="Боди-арт фото"/>
              </a:rPr>
              <a:t>Боди-Арт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Флэшмоб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тот же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планкинг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гарлем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шейк и даже скандально-известный панк-молебен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Pussy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Riot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также являются формами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перформанса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1368605948_22ca3994ce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1368605944_foto_vist_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08712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Инсталля́ция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 (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  <a:hlinkClick r:id="rId2" tooltip="Английский язык"/>
              </a:rPr>
              <a:t>англ.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ru-RU" sz="3200" i="1" dirty="0" err="1" smtClean="0">
                <a:solidFill>
                  <a:srgbClr val="FF0000"/>
                </a:solidFill>
                <a:latin typeface="Comic Sans MS" pitchFamily="66" charset="0"/>
              </a:rPr>
              <a:t>installation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 — установка, размещение, монтаж)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— 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             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форма 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  <a:hlinkClick r:id="rId3" tooltip="Современное искусство"/>
              </a:rPr>
              <a:t>современного искусства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, представляющая собой пространственную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  <a:hlinkClick r:id="rId4" tooltip="Композиция (изобразительное искусство)"/>
              </a:rPr>
              <a:t>композицию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, созданную из различных элементов и являющую собой художественное целое.</a:t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Основоположниками инсталляции были 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  <a:hlinkClick r:id="rId5" tooltip="Дюшань, Марсель"/>
              </a:rPr>
              <a:t>Марсель </a:t>
            </a:r>
            <a:r>
              <a:rPr lang="ru-RU" sz="3200" dirty="0" err="1" smtClean="0">
                <a:solidFill>
                  <a:srgbClr val="002060"/>
                </a:solidFill>
                <a:latin typeface="Comic Sans MS" pitchFamily="66" charset="0"/>
                <a:hlinkClick r:id="rId5" tooltip="Дюшань, Марсель"/>
              </a:rPr>
              <a:t>Душан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 и 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  <a:hlinkClick r:id="rId6" tooltip="Сюрреалист"/>
              </a:rPr>
              <a:t>сюрреалисты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инсталляций: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solidFill>
                  <a:srgbClr val="002060"/>
                </a:solidFill>
                <a:latin typeface="Comic Sans MS" pitchFamily="66" charset="0"/>
              </a:rPr>
              <a:t>Инсталляцию можно охарактеризовать как </a:t>
            </a:r>
            <a:r>
              <a:rPr lang="ru-RU" sz="3800" u="sng" dirty="0" smtClean="0">
                <a:solidFill>
                  <a:srgbClr val="002060"/>
                </a:solidFill>
                <a:latin typeface="Comic Sans MS" pitchFamily="66" charset="0"/>
              </a:rPr>
              <a:t>самоценную символическую декорацию, </a:t>
            </a:r>
            <a:r>
              <a:rPr lang="ru-RU" sz="3800" dirty="0" smtClean="0">
                <a:solidFill>
                  <a:srgbClr val="002060"/>
                </a:solidFill>
                <a:latin typeface="Comic Sans MS" pitchFamily="66" charset="0"/>
              </a:rPr>
              <a:t>создаваемую в определённое время под определённым названием. Важно, что зритель не созерцает инсталляцию со стороны, как картину, а оказывается внутри неё.</a:t>
            </a:r>
          </a:p>
          <a:p>
            <a:r>
              <a:rPr lang="ru-RU" sz="3800" dirty="0" smtClean="0">
                <a:solidFill>
                  <a:srgbClr val="002060"/>
                </a:solidFill>
                <a:latin typeface="Comic Sans MS" pitchFamily="66" charset="0"/>
              </a:rPr>
              <a:t>Некоторые инсталляции приближаются к скульптуре, но отличаются от последней тем, что их не ваяют, а монтируют из разнородных материалов часто промышленного происхождения.</a:t>
            </a:r>
          </a:p>
          <a:p>
            <a:r>
              <a:rPr lang="ru-RU" sz="4500" b="1" dirty="0" smtClean="0">
                <a:solidFill>
                  <a:srgbClr val="FF0000"/>
                </a:solidFill>
              </a:rPr>
              <a:t>Мастера :</a:t>
            </a:r>
          </a:p>
          <a:p>
            <a:r>
              <a:rPr lang="ru-RU" sz="4500" dirty="0" smtClean="0">
                <a:hlinkClick r:id="rId2" tooltip="Бойс, Йозеф"/>
              </a:rPr>
              <a:t>Йозеф </a:t>
            </a:r>
            <a:r>
              <a:rPr lang="ru-RU" sz="4500" dirty="0" err="1" smtClean="0">
                <a:hlinkClick r:id="rId2" tooltip="Бойс, Йозеф"/>
              </a:rPr>
              <a:t>Бойс</a:t>
            </a:r>
            <a:endParaRPr lang="ru-RU" sz="4500" dirty="0" smtClean="0"/>
          </a:p>
          <a:p>
            <a:r>
              <a:rPr lang="ru-RU" sz="4500" dirty="0" smtClean="0">
                <a:hlinkClick r:id="rId3" tooltip="Раушенберг, Роберт"/>
              </a:rPr>
              <a:t>Роберт </a:t>
            </a:r>
            <a:r>
              <a:rPr lang="ru-RU" sz="4500" dirty="0" err="1" smtClean="0">
                <a:hlinkClick r:id="rId3" tooltip="Раушенберг, Роберт"/>
              </a:rPr>
              <a:t>Раушенберг</a:t>
            </a:r>
            <a:endParaRPr lang="ru-RU" sz="4500" dirty="0" smtClean="0"/>
          </a:p>
          <a:p>
            <a:r>
              <a:rPr lang="ru-RU" sz="4500" dirty="0" smtClean="0">
                <a:hlinkClick r:id="rId4" tooltip="Кошут, Джозеф"/>
              </a:rPr>
              <a:t>Джозеф Кошут</a:t>
            </a:r>
            <a:endParaRPr lang="ru-RU" sz="4500" dirty="0" smtClean="0"/>
          </a:p>
          <a:p>
            <a:r>
              <a:rPr lang="ru-RU" sz="4500" dirty="0" smtClean="0">
                <a:hlinkClick r:id="rId5" tooltip="Эдвард Кинхольц"/>
              </a:rPr>
              <a:t>Эдвард </a:t>
            </a:r>
            <a:r>
              <a:rPr lang="ru-RU" sz="4500" dirty="0" err="1" smtClean="0">
                <a:hlinkClick r:id="rId5" tooltip="Эдвард Кинхольц"/>
              </a:rPr>
              <a:t>Кинхольц</a:t>
            </a:r>
            <a:endParaRPr lang="ru-RU" sz="4500" dirty="0" smtClean="0"/>
          </a:p>
          <a:p>
            <a:r>
              <a:rPr lang="ru-RU" sz="4500" dirty="0" smtClean="0">
                <a:hlinkClick r:id="rId6" tooltip="Илья Кабаков"/>
              </a:rPr>
              <a:t>Илья Кабаков</a:t>
            </a:r>
            <a:endParaRPr lang="ru-RU" sz="4500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04456" cy="6336704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fontAlgn="base"/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Шотландский художник Дэвид Мах (</a:t>
            </a:r>
            <a:r>
              <a:rPr lang="ru-RU" sz="3100" b="1" dirty="0" err="1" smtClean="0">
                <a:solidFill>
                  <a:srgbClr val="FF0000"/>
                </a:solidFill>
                <a:latin typeface="Comic Sans MS" pitchFamily="66" charset="0"/>
                <a:hlinkClick r:id="rId2"/>
              </a:rPr>
              <a:t>David</a:t>
            </a: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  <a:hlinkClick r:id="rId2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Comic Sans MS" pitchFamily="66" charset="0"/>
                <a:hlinkClick r:id="rId2"/>
              </a:rPr>
              <a:t>Mach</a:t>
            </a:r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) </a:t>
            </a:r>
            <a:b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  <a:t>создал необычные инсталляции состоящие из журналов, газет и настоящих автомобилей. Инсталляция основана на концепции потопа. Дэвид создал из печатной продукции некое подобие волн, которые сносят все на своем пути, прорвав преграды.</a:t>
            </a:r>
            <a:b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User\Downloads\DavidMach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680520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6034682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Comic Sans MS" pitchFamily="66" charset="0"/>
              </a:rPr>
              <a:t>Художница из Испании, Анна </a:t>
            </a:r>
            <a:r>
              <a:rPr lang="ru-RU" sz="2800" u="sng" dirty="0" err="1" smtClean="0">
                <a:solidFill>
                  <a:srgbClr val="FF0000"/>
                </a:solidFill>
                <a:latin typeface="Comic Sans MS" pitchFamily="66" charset="0"/>
              </a:rPr>
              <a:t>Солер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создает необычные инсталляции с помощью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теннисных мячей.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Человек, попавший в комнату с ее творчеством, может сначала почувствовать себя как в матрице среди более двух тысяч мячей, подвешенных в воздухе. Таким образом, Анна создает иллюзию движения, будто они отталкиваются от стен, пола или потолка и упрыгивают дальше. Эту интересную инсталляцию можно посмотреть в галерее «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Mustang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Art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Gallery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», которая находится в городе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Аликанта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в Испании. Сложно даже представить себе, сколько времени нужно для такой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скурпулезной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работы!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tennis_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wnloads\tennis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8892480" cy="148478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  <a:t>Одна из самых крутых инсталляций в лесу! Она представляет собой монолит из цемента и зеркал, расположенный в лесах области Эльзас, неподалеку от гор </a:t>
            </a:r>
            <a:r>
              <a:rPr lang="ru-RU" sz="2700" dirty="0" err="1" smtClean="0">
                <a:solidFill>
                  <a:srgbClr val="002060"/>
                </a:solidFill>
                <a:latin typeface="Comic Sans MS" pitchFamily="66" charset="0"/>
              </a:rPr>
              <a:t>Вогезов</a:t>
            </a:r>
            <a: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  <a:t> (Франция).</a:t>
            </a:r>
            <a:endParaRPr lang="ru-RU" sz="27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C:\Users\User\Downloads\s3img_6061667_1053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206084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  <a:t>Сегодня существует большое количество художников, которые работают на улицах и создают потрясающие работы. </a:t>
            </a:r>
            <a:r>
              <a:rPr lang="ru-RU" sz="2700" b="1" dirty="0" err="1" smtClean="0">
                <a:solidFill>
                  <a:srgbClr val="FF0000"/>
                </a:solidFill>
                <a:latin typeface="Comic Sans MS" pitchFamily="66" charset="0"/>
              </a:rPr>
              <a:t>Стрит-арт</a:t>
            </a:r>
            <a: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  <a:t> стремительно набирает популярность.</a:t>
            </a:r>
            <a:b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Comic Sans MS" pitchFamily="66" charset="0"/>
              </a:rPr>
              <a:t> В подборке - одни из лучших работ в этом жанре за весь уходящий год, собранные со всего мира.</a:t>
            </a:r>
            <a:endParaRPr lang="ru-RU" sz="27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Users\User\Downloads\1324828550_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964488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Хэппенинг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 - (англ.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Happening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— случающееся, происходящее) </a:t>
            </a:r>
            <a:r>
              <a:rPr lang="ru-RU" dirty="0" smtClean="0"/>
              <a:t>—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разновидность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акционизма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; наиболее распространенная художественная форма в современном искусстве;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вид театрального представления, в котором событие и действие являются самоцелью, а не частью драматического сюжета. Их действие происходит как в залах художественных галерей и музеев, так и непосредственно в городской среде или на природе; в него вовлекается и публика, реагирующая на происходящее.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построен на импровизации, не имеет, в отличие от 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перформанса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четкого сценария. Является одной из форм современного искусства. </a:t>
            </a:r>
            <a:r>
              <a:rPr lang="ru-RU" b="1" dirty="0" smtClean="0">
                <a:solidFill>
                  <a:srgbClr val="FF0000"/>
                </a:solidFill>
              </a:rPr>
              <a:t>Главная задача </a:t>
            </a:r>
            <a:r>
              <a:rPr lang="ru-RU" b="1" dirty="0" err="1" smtClean="0">
                <a:solidFill>
                  <a:srgbClr val="FF0000"/>
                </a:solidFill>
              </a:rPr>
              <a:t>хэппенинга</a:t>
            </a:r>
            <a:r>
              <a:rPr lang="ru-RU" b="1" dirty="0" smtClean="0">
                <a:solidFill>
                  <a:srgbClr val="FF0000"/>
                </a:solidFill>
              </a:rPr>
              <a:t> — сломать стереотип между зрителем и сценой.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Основоположником </a:t>
            </a:r>
            <a:r>
              <a:rPr lang="ru-RU" b="1" dirty="0" err="1" smtClean="0">
                <a:solidFill>
                  <a:srgbClr val="FF0000"/>
                </a:solidFill>
              </a:rPr>
              <a:t>хэппенинга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как представления с элементами случайности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является </a:t>
            </a:r>
            <a:r>
              <a:rPr lang="ru-RU" b="1" dirty="0" smtClean="0">
                <a:solidFill>
                  <a:srgbClr val="FF0000"/>
                </a:solidFill>
              </a:rPr>
              <a:t>Джон </a:t>
            </a:r>
            <a:r>
              <a:rPr lang="ru-RU" b="1" dirty="0" err="1" smtClean="0">
                <a:solidFill>
                  <a:srgbClr val="FF0000"/>
                </a:solidFill>
              </a:rPr>
              <a:t>Кейдж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который осуществил первый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хэппенинг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в 1952 году. В соответствии с его мнением о значении случая в художественном творчестве,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хеппенинги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иногда называют «спонтанными бессюжетными театральными событиями».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   Композитор Д. </a:t>
            </a:r>
            <a:r>
              <a:rPr lang="ru-RU" b="1" dirty="0" err="1" smtClean="0">
                <a:solidFill>
                  <a:srgbClr val="FF0000"/>
                </a:solidFill>
              </a:rPr>
              <a:t>Кейдж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предложил публике необычное представление под названием «Пять минут тридцать три секунды. Тишина». В течение указанного времени музыкант просто сидел за роялем, не играя. Представьте себе, в какой растерянности пребывала публика, которая пришла послушать музыку. Но именно в такой непредсказуемости и заключается смысл </a:t>
            </a:r>
            <a:r>
              <a:rPr lang="ru-RU" b="1" dirty="0" err="1" smtClean="0">
                <a:solidFill>
                  <a:srgbClr val="002060"/>
                </a:solidFill>
              </a:rPr>
              <a:t>хеппенинга</a:t>
            </a:r>
            <a:r>
              <a:rPr lang="ru-RU" b="1" dirty="0" smtClean="0">
                <a:solidFill>
                  <a:srgbClr val="002060"/>
                </a:solidFill>
              </a:rPr>
              <a:t>. Ведь само слово «</a:t>
            </a:r>
            <a:r>
              <a:rPr lang="ru-RU" b="1" dirty="0" err="1" smtClean="0">
                <a:solidFill>
                  <a:srgbClr val="002060"/>
                </a:solidFill>
              </a:rPr>
              <a:t>happening</a:t>
            </a:r>
            <a:r>
              <a:rPr lang="ru-RU" b="1" dirty="0" smtClean="0">
                <a:solidFill>
                  <a:srgbClr val="002060"/>
                </a:solidFill>
              </a:rPr>
              <a:t>» означает «происходящее».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Что же должно произойти на глазах изумленного зрителя? Практически все что угодно.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Художник Великанов, </a:t>
            </a:r>
            <a:r>
              <a:rPr lang="ru-RU" b="1" dirty="0" smtClean="0">
                <a:solidFill>
                  <a:srgbClr val="002060"/>
                </a:solidFill>
              </a:rPr>
              <a:t>например, в течение трех дней пикетировал центр современного искусства Дж. Сороса. Он назвал свою акцию «Трехдневной войной маршала Буденного» и вовлек в это представление не только приглашенных участников, но и милиционеров. Не случайно многие воспринимают </a:t>
            </a:r>
            <a:r>
              <a:rPr lang="ru-RU" b="1" dirty="0" err="1" smtClean="0">
                <a:solidFill>
                  <a:srgbClr val="002060"/>
                </a:solidFill>
              </a:rPr>
              <a:t>хеппенинг</a:t>
            </a:r>
            <a:r>
              <a:rPr lang="ru-RU" b="1" dirty="0" smtClean="0">
                <a:solidFill>
                  <a:srgbClr val="002060"/>
                </a:solidFill>
              </a:rPr>
              <a:t> как простое хулиганство или организованные беспорядки.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Пенные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Флешмобы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C:\Users\User\Downloads\p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908720"/>
            <a:ext cx="6912768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лайд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ownloads\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ownloads\IIrpavYYfPjE5td5FUiAHA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528" y="188640"/>
            <a:ext cx="8568952" cy="41857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Самые </a:t>
            </a:r>
            <a:r>
              <a:rPr lang="ru-RU" sz="3200" b="1" dirty="0" smtClean="0">
                <a:solidFill>
                  <a:srgbClr val="FF0000"/>
                </a:solidFill>
              </a:rPr>
              <a:t>СОВРЕМЕННЫЕ </a:t>
            </a:r>
            <a:r>
              <a:rPr lang="ru-RU" sz="3200" b="1" dirty="0">
                <a:solidFill>
                  <a:srgbClr val="FF0000"/>
                </a:solidFill>
              </a:rPr>
              <a:t>ВИДЫ ИСКУССТВА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( </a:t>
            </a:r>
            <a:r>
              <a:rPr lang="ru-RU" b="1" dirty="0">
                <a:solidFill>
                  <a:srgbClr val="FF0000"/>
                </a:solidFill>
              </a:rPr>
              <a:t>вне классификации)</a:t>
            </a:r>
          </a:p>
          <a:p>
            <a:pPr algn="ctr"/>
            <a:r>
              <a:rPr lang="ru-RU" sz="2400" b="1" u="sng" dirty="0">
                <a:solidFill>
                  <a:srgbClr val="7030A0"/>
                </a:solidFill>
              </a:rPr>
              <a:t>К данным видам искусства относят:</a:t>
            </a:r>
          </a:p>
          <a:p>
            <a:r>
              <a:rPr lang="ru-RU" sz="2400" b="1" dirty="0" err="1">
                <a:solidFill>
                  <a:srgbClr val="7030A0"/>
                </a:solidFill>
              </a:rPr>
              <a:t>Боди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арт</a:t>
            </a:r>
            <a:r>
              <a:rPr lang="ru-RU" sz="2400" b="1" dirty="0">
                <a:solidFill>
                  <a:srgbClr val="7030A0"/>
                </a:solidFill>
              </a:rPr>
              <a:t> – искусство росписи тела</a:t>
            </a:r>
          </a:p>
          <a:p>
            <a:r>
              <a:rPr lang="ru-RU" sz="2400" b="1" dirty="0" err="1">
                <a:solidFill>
                  <a:srgbClr val="7030A0"/>
                </a:solidFill>
              </a:rPr>
              <a:t>Автоарт</a:t>
            </a:r>
            <a:r>
              <a:rPr lang="ru-RU" sz="2400" b="1" dirty="0">
                <a:solidFill>
                  <a:srgbClr val="7030A0"/>
                </a:solidFill>
              </a:rPr>
              <a:t> – искусство росписи автомобилей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Искусство инсталляции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Компьютерная графика: </a:t>
            </a:r>
            <a:r>
              <a:rPr lang="ru-RU" sz="2400" b="1" dirty="0">
                <a:solidFill>
                  <a:srgbClr val="7030A0"/>
                </a:solidFill>
                <a:hlinkClick r:id="rId2"/>
              </a:rPr>
              <a:t>3D-графика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hlinkClick r:id="rId3"/>
              </a:rPr>
              <a:t>Веб-графика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err="1">
                <a:solidFill>
                  <a:srgbClr val="7030A0"/>
                </a:solidFill>
              </a:rPr>
              <a:t>Пинап</a:t>
            </a:r>
            <a:r>
              <a:rPr lang="ru-RU" sz="2400" b="1" dirty="0">
                <a:solidFill>
                  <a:srgbClr val="7030A0"/>
                </a:solidFill>
              </a:rPr>
              <a:t> (</a:t>
            </a:r>
            <a:r>
              <a:rPr lang="ru-RU" sz="2400" b="1" dirty="0" err="1">
                <a:solidFill>
                  <a:srgbClr val="7030A0"/>
                </a:solidFill>
              </a:rPr>
              <a:t>PinUp</a:t>
            </a:r>
            <a:r>
              <a:rPr lang="ru-RU" sz="2400" b="1" dirty="0">
                <a:solidFill>
                  <a:srgbClr val="7030A0"/>
                </a:solidFill>
              </a:rPr>
              <a:t>) - от англ. </a:t>
            </a:r>
            <a:r>
              <a:rPr lang="ru-RU" sz="2400" b="1" dirty="0" err="1">
                <a:solidFill>
                  <a:srgbClr val="7030A0"/>
                </a:solidFill>
              </a:rPr>
              <a:t>pin-up</a:t>
            </a:r>
            <a:r>
              <a:rPr lang="ru-RU" sz="2400" b="1" dirty="0">
                <a:solidFill>
                  <a:srgbClr val="7030A0"/>
                </a:solidFill>
              </a:rPr>
              <a:t> приколоть, </a:t>
            </a:r>
            <a:r>
              <a:rPr lang="ru-RU" sz="2400" b="1" dirty="0" err="1">
                <a:solidFill>
                  <a:srgbClr val="7030A0"/>
                </a:solidFill>
              </a:rPr>
              <a:t>крикрепить</a:t>
            </a:r>
            <a:r>
              <a:rPr lang="ru-RU" sz="2400" b="1" dirty="0">
                <a:solidFill>
                  <a:srgbClr val="7030A0"/>
                </a:solidFill>
              </a:rPr>
              <a:t> к стене. Фотография красотки, кинозвезды, эстрадной певицы, вырезанная из журнала и прикрепленная на стену.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Почтовое искусство - изготовление почтовых открыток</a:t>
            </a:r>
          </a:p>
        </p:txBody>
      </p:sp>
      <p:pic>
        <p:nvPicPr>
          <p:cNvPr id="23555" name="Picture 3" descr="body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508500"/>
            <a:ext cx="30972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08500"/>
            <a:ext cx="280193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508500"/>
            <a:ext cx="2987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Боди-арт</a:t>
            </a:r>
            <a:r>
              <a:rPr lang="ru-RU" sz="2800" dirty="0" smtClean="0">
                <a:solidFill>
                  <a:srgbClr val="FF0000"/>
                </a:solidFill>
              </a:rPr>
              <a:t> (</a:t>
            </a:r>
            <a:r>
              <a:rPr lang="ru-RU" sz="2800" dirty="0" smtClean="0">
                <a:solidFill>
                  <a:srgbClr val="FF0000"/>
                </a:solidFill>
                <a:hlinkClick r:id="rId2" tooltip="Английский язык"/>
              </a:rPr>
              <a:t>англ.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i="1" dirty="0" err="1" smtClean="0">
                <a:solidFill>
                  <a:srgbClr val="FF0000"/>
                </a:solidFill>
              </a:rPr>
              <a:t>body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art</a:t>
            </a:r>
            <a:r>
              <a:rPr lang="ru-RU" sz="2800" dirty="0" smtClean="0">
                <a:solidFill>
                  <a:srgbClr val="FF0000"/>
                </a:solidFill>
              </a:rPr>
              <a:t> — «искусство тела»)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— одна из форм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3" tooltip="Авангард (искусство)"/>
              </a:rPr>
              <a:t>авангардного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 искусства, где главным объектом творчества становится тело человека, а содержание раскрывается с помощью 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hlinkClick r:id="rId4" tooltip="Язык тела"/>
              </a:rPr>
              <a:t>невербального языка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: поз, жестов, мимики, нанесения на тело знаков, «украшений».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Объектом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Боди-арта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также могут выступать рисунки, фото, видео и муляжи тела.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Тело рассматривается как вещь для манипулирования, повышенный интерес художники проявляют к пограничным экзистенциальным ситуациям. Композиции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боди-арта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разыгрываются прямо перед зрителем или записываются для последующей демонстрации в выставочных залах.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Направление возникло на ранней стадии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3" tooltip="Авангард (искусство)"/>
              </a:rPr>
              <a:t>авангарда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, но получил особое распространение в период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5" tooltip="Постмодернизм"/>
              </a:rPr>
              <a:t>постмодернизма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, который прибегает к нему к элементу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6" tooltip="Инсталляция (искусство)"/>
              </a:rPr>
              <a:t>инсталляций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 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  <a:hlinkClick r:id="rId7" tooltip="Перфоманс"/>
              </a:rPr>
              <a:t>перфоманса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, некоторые искусствоведы относят его к 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  <a:hlinkClick r:id="rId8" tooltip="Акционизм (искусство)"/>
              </a:rPr>
              <a:t>акционизму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Comic Sans MS" pitchFamily="66" charset="0"/>
              </a:rPr>
              <a:t>Боди-арт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иногда близок, но не тождественен, ряду явлений, возникших русле 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hlinkClick r:id="rId9" tooltip="Контркультура"/>
              </a:rPr>
              <a:t>контркультуры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: 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  <a:hlinkClick r:id="rId10" tooltip="Нудизм"/>
              </a:rPr>
              <a:t>нудизму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  <a:hlinkClick r:id="rId11" tooltip="Садомазохизм"/>
              </a:rPr>
              <a:t>садомазохизму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, 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  <a:hlinkClick r:id="rId12" tooltip="Натуризм"/>
              </a:rPr>
              <a:t>натуризму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, 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  <a:hlinkClick r:id="rId13" tooltip="Панк"/>
              </a:rPr>
              <a:t>панк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-культуре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,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14" tooltip="Хиппи"/>
              </a:rPr>
              <a:t>хиппи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-культуре,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15" tooltip="Сексуальная революция"/>
              </a:rPr>
              <a:t>сексуальной революции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Виды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боди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арта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бодипейнтинг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(</a:t>
            </a:r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разрисование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лица и тела)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пирсинг</a:t>
            </a:r>
            <a:endParaRPr lang="ru-RU" sz="4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татуаж</a:t>
            </a:r>
            <a:endParaRPr lang="ru-RU" sz="4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скарт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(</a:t>
            </a:r>
            <a:r>
              <a:rPr lang="ru-RU" sz="4000" b="1" dirty="0" err="1" smtClean="0">
                <a:solidFill>
                  <a:srgbClr val="7030A0"/>
                </a:solidFill>
                <a:latin typeface="Comic Sans MS" pitchFamily="66" charset="0"/>
              </a:rPr>
              <a:t>шрамирование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ownloads\ikHF0o8Kwi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ownloads\x_b5e9dcf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50825" y="333375"/>
            <a:ext cx="8497888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600" u="sng" dirty="0" err="1">
                <a:solidFill>
                  <a:srgbClr val="FF0000"/>
                </a:solidFill>
                <a:latin typeface="Tahoma" pitchFamily="34" charset="0"/>
              </a:rPr>
              <a:t>Анимэ</a:t>
            </a:r>
            <a:r>
              <a:rPr lang="ru-RU" sz="3600" u="sng" dirty="0">
                <a:solidFill>
                  <a:srgbClr val="FF0000"/>
                </a:solidFill>
                <a:latin typeface="Tahoma" pitchFamily="34" charset="0"/>
              </a:rPr>
              <a:t> и </a:t>
            </a:r>
            <a:r>
              <a:rPr lang="ru-RU" sz="3600" u="sng" dirty="0" err="1">
                <a:solidFill>
                  <a:srgbClr val="FF0000"/>
                </a:solidFill>
                <a:latin typeface="Tahoma" pitchFamily="34" charset="0"/>
              </a:rPr>
              <a:t>манга</a:t>
            </a:r>
            <a:endParaRPr lang="ru-RU" sz="3600" u="sng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ru-RU" sz="2800" b="1" dirty="0" err="1">
                <a:solidFill>
                  <a:srgbClr val="FF0000"/>
                </a:solidFill>
              </a:rPr>
              <a:t>Манга</a:t>
            </a:r>
            <a:r>
              <a:rPr lang="ru-RU" sz="2800" b="1" dirty="0">
                <a:solidFill>
                  <a:srgbClr val="FF0000"/>
                </a:solidFill>
              </a:rPr>
              <a:t> - </a:t>
            </a:r>
            <a:r>
              <a:rPr lang="ru-RU" sz="2400" b="1" dirty="0">
                <a:solidFill>
                  <a:srgbClr val="7030A0"/>
                </a:solidFill>
              </a:rPr>
              <a:t>это современные японские комиксы и мультипликационные фильмы. Обычно </a:t>
            </a:r>
            <a:r>
              <a:rPr lang="ru-RU" sz="2400" b="1" dirty="0" err="1">
                <a:solidFill>
                  <a:srgbClr val="7030A0"/>
                </a:solidFill>
              </a:rPr>
              <a:t>манга</a:t>
            </a:r>
            <a:r>
              <a:rPr lang="ru-RU" sz="2400" b="1" dirty="0">
                <a:solidFill>
                  <a:srgbClr val="7030A0"/>
                </a:solidFill>
              </a:rPr>
              <a:t> печатается в еженедельных и ежемесячных журналах, часто полностью посвященных </a:t>
            </a:r>
            <a:r>
              <a:rPr lang="ru-RU" sz="2400" b="1" dirty="0" err="1">
                <a:solidFill>
                  <a:srgbClr val="7030A0"/>
                </a:solidFill>
              </a:rPr>
              <a:t>манге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Манга</a:t>
            </a:r>
            <a:r>
              <a:rPr lang="ru-RU" sz="2400" b="1" dirty="0">
                <a:solidFill>
                  <a:srgbClr val="7030A0"/>
                </a:solidFill>
              </a:rPr>
              <a:t> совсем не похожа на известные нам американские и российские комиксы: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1.Она обычно черно-белая, с цветной обложкой и несколькими цветными разворотами.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2.В Японии </a:t>
            </a:r>
            <a:r>
              <a:rPr lang="ru-RU" sz="2400" b="1" dirty="0" err="1">
                <a:solidFill>
                  <a:srgbClr val="7030A0"/>
                </a:solidFill>
              </a:rPr>
              <a:t>мангу</a:t>
            </a:r>
            <a:r>
              <a:rPr lang="ru-RU" sz="2400" b="1" dirty="0">
                <a:solidFill>
                  <a:srgbClr val="7030A0"/>
                </a:solidFill>
              </a:rPr>
              <a:t> читают не только маленькие дети, но и подростки и взрослые.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3.Диапазон возможных тем и стилей графики варьируется очень широко, от детских сказок до сложных философских произведений. </a:t>
            </a:r>
          </a:p>
          <a:p>
            <a:endParaRPr lang="ru-RU" sz="2400" dirty="0"/>
          </a:p>
          <a:p>
            <a:r>
              <a:rPr lang="ru-RU" sz="2800" dirty="0" err="1">
                <a:solidFill>
                  <a:srgbClr val="FF0000"/>
                </a:solidFill>
              </a:rPr>
              <a:t>Аниме</a:t>
            </a:r>
            <a:r>
              <a:rPr lang="ru-RU" sz="2800" dirty="0">
                <a:solidFill>
                  <a:srgbClr val="FF0000"/>
                </a:solidFill>
              </a:rPr>
              <a:t> - </a:t>
            </a:r>
            <a:r>
              <a:rPr lang="ru-RU" sz="2400" b="1" dirty="0">
                <a:solidFill>
                  <a:srgbClr val="7030A0"/>
                </a:solidFill>
              </a:rPr>
              <a:t>это современная японская анимация.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472468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1728192" cy="28083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356388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Манга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User\Downloads\52706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540000" cy="3683000"/>
          </a:xfrm>
          <a:prstGeom prst="rect">
            <a:avLst/>
          </a:prstGeom>
          <a:noFill/>
        </p:spPr>
      </p:pic>
      <p:pic>
        <p:nvPicPr>
          <p:cNvPr id="5125" name="Picture 5" descr="http://deadmanga.ucoz.com/_ph/1/925593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1" y="908720"/>
            <a:ext cx="3312368" cy="50348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animecolors-ru-pictures-peizage-street_37_20120725_1688279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409056" cy="3096344"/>
          </a:xfrm>
          <a:prstGeom prst="rect">
            <a:avLst/>
          </a:prstGeom>
          <a:noFill/>
        </p:spPr>
      </p:pic>
      <p:pic>
        <p:nvPicPr>
          <p:cNvPr id="4099" name="Picture 3" descr="C:\Users\User\Downloads\animecolors-ru-pictures-peizage-street_27_20120725_1160630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2664296" cy="4032448"/>
          </a:xfrm>
          <a:prstGeom prst="rect">
            <a:avLst/>
          </a:prstGeom>
          <a:noFill/>
        </p:spPr>
      </p:pic>
      <p:pic>
        <p:nvPicPr>
          <p:cNvPr id="4100" name="Picture 4" descr="C:\Users\User\Downloads\animecolors-ru-pictures-peizage-street_40_20120725_2028743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193032" cy="3616796"/>
          </a:xfrm>
          <a:prstGeom prst="rect">
            <a:avLst/>
          </a:prstGeom>
          <a:noFill/>
        </p:spPr>
      </p:pic>
      <p:pic>
        <p:nvPicPr>
          <p:cNvPr id="4101" name="Picture 5" descr="C:\Users\User\Downloads\animecolors-ru-anime-pictures-sweetness_42_20120408_1941483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2769096" cy="295232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Аниме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Users\User\Downloads\animecolors-ru-anime-pictures-skazochnye_39_20120531_178556645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581128"/>
            <a:ext cx="309634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Функции искусства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965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1. Повествовательная,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познавательно-эвристическая             </a:t>
            </a:r>
            <a:r>
              <a:rPr lang="ru-RU" sz="2400" b="1" dirty="0" smtClean="0">
                <a:solidFill>
                  <a:srgbClr val="002060"/>
                </a:solidFill>
              </a:rPr>
              <a:t>=    знание и просвещение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Информационно-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коммуникативная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= общение, обобщение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3. Прогностическая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=  предсказание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4. Ценностно-ориентирующая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(воспитательная)                                     </a:t>
            </a:r>
            <a:r>
              <a:rPr lang="ru-RU" sz="2400" b="1" dirty="0" smtClean="0">
                <a:solidFill>
                  <a:schemeClr val="tx2"/>
                </a:solidFill>
              </a:rPr>
              <a:t>= система ценностей,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5. Интеллектуально-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нравственная  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          = фактор развития личности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6. Эстетическая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= развитие способностей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                художественного восприятия.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172356" y="1700808"/>
            <a:ext cx="350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50825" y="5013176"/>
            <a:ext cx="8641655" cy="16927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ahoma" pitchFamily="34" charset="0"/>
              </a:rPr>
              <a:t>Визуальная поэзия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- это вид искусства, соединяющий в себе словесное и зрительное творчество стихотворения, чьи строки образуют декоративные или наделенные эмблематическим смыслом фигуры и знаки.</a:t>
            </a:r>
          </a:p>
        </p:txBody>
      </p:sp>
      <p:pic>
        <p:nvPicPr>
          <p:cNvPr id="25603" name="Picture 5" descr="mask_of_god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9"/>
            <a:ext cx="8568952" cy="45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Эссе.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Вольтер: </a:t>
            </a:r>
            <a:r>
              <a:rPr lang="ru-RU" b="1" dirty="0" smtClean="0">
                <a:solidFill>
                  <a:srgbClr val="002060"/>
                </a:solidFill>
              </a:rPr>
              <a:t>«Все жанры искусства хороши, кроме скучных»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4099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608512" cy="4925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человеческой деятельности, художественное творчество, проявляющееся в различных его видах: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Живопись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Скульптура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 и др.</a:t>
            </a:r>
          </a:p>
          <a:p>
            <a:pPr lvl="1" eaLnBrk="1" hangingPunct="1"/>
            <a:endParaRPr lang="ru-RU" dirty="0" smtClean="0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556793"/>
            <a:ext cx="3600772" cy="50853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Слайд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искусства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960440" cy="4525963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Пространственные искусства</a:t>
            </a:r>
          </a:p>
          <a:p>
            <a:pPr marL="514350" indent="-514350" eaLnBrk="1" hangingPunct="1">
              <a:buFontTx/>
              <a:buAutoNum type="arabicPeriod"/>
            </a:pPr>
            <a:endParaRPr lang="ru-RU" dirty="0" smtClean="0"/>
          </a:p>
          <a:p>
            <a:pPr marL="514350" indent="-514350" eaLnBrk="1" hangingPunct="1">
              <a:buFontTx/>
              <a:buAutoNum type="arabicPeriod"/>
            </a:pPr>
            <a:endParaRPr lang="ru-RU" dirty="0" smtClean="0"/>
          </a:p>
          <a:p>
            <a:pPr marL="514350" indent="-514350" eaLnBrk="1" hangingPunct="1">
              <a:buFontTx/>
              <a:buAutoNum type="arabicPeriod"/>
            </a:pPr>
            <a:endParaRPr lang="ru-RU" dirty="0" smtClean="0"/>
          </a:p>
          <a:p>
            <a:pPr marL="514350" indent="-514350" eaLnBrk="1" hangingPunct="1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Временные искусства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341438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557338"/>
            <a:ext cx="16414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781300"/>
            <a:ext cx="17287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 b="6836"/>
          <a:stretch>
            <a:fillRect/>
          </a:stretch>
        </p:blipFill>
        <p:spPr bwMode="auto">
          <a:xfrm>
            <a:off x="3059832" y="3933825"/>
            <a:ext cx="309649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418138"/>
            <a:ext cx="284395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400550"/>
            <a:ext cx="194386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искусства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181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Речевые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Изобразительные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204864"/>
            <a:ext cx="4176464" cy="12525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</a:rPr>
              <a:t>Слуховые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</a:rPr>
              <a:t>Зрительные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60800"/>
            <a:ext cx="8496944" cy="2376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Синтетические искусства </a:t>
            </a:r>
            <a:r>
              <a:rPr lang="ru-RU" sz="3200" b="1" dirty="0">
                <a:solidFill>
                  <a:srgbClr val="7030A0"/>
                </a:solidFill>
              </a:rPr>
              <a:t>-  искусства, которые стремятся в себе объединить достижения других видов: фотография, кино, мультипликация, светомузыка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1215</Words>
  <Application>Microsoft Office PowerPoint</Application>
  <PresentationFormat>Экран (4:3)</PresentationFormat>
  <Paragraphs>168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Comic Sans MS</vt:lpstr>
      <vt:lpstr>Tahoma</vt:lpstr>
      <vt:lpstr>Times New Roman</vt:lpstr>
      <vt:lpstr>Wingdings</vt:lpstr>
      <vt:lpstr>Тема Office</vt:lpstr>
      <vt:lpstr>Презентация PowerPoint</vt:lpstr>
      <vt:lpstr>План урока:</vt:lpstr>
      <vt:lpstr>Искусство</vt:lpstr>
      <vt:lpstr>Презентация PowerPoint</vt:lpstr>
      <vt:lpstr>Функции искусства</vt:lpstr>
      <vt:lpstr>Искусство</vt:lpstr>
      <vt:lpstr>Презентация PowerPoint</vt:lpstr>
      <vt:lpstr>Виды искусства</vt:lpstr>
      <vt:lpstr>Виды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Современное искусство</vt:lpstr>
      <vt:lpstr>Презентация PowerPoint</vt:lpstr>
      <vt:lpstr>Перформанс - это</vt:lpstr>
      <vt:lpstr>Презентация PowerPoint</vt:lpstr>
      <vt:lpstr>Презентация PowerPoint</vt:lpstr>
      <vt:lpstr>Презентация PowerPoint</vt:lpstr>
      <vt:lpstr>Инсталля́ция (англ. installation — установка, размещение, монтаж) —                    форма современного искусства, представляющая собой пространственную композицию, созданную из различных элементов и являющую собой художественное целое.  Основоположниками инсталляции были Марсель Душан и сюрреалисты.</vt:lpstr>
      <vt:lpstr>Виды инсталляций:</vt:lpstr>
      <vt:lpstr> Шотландский художник Дэвид Мах (David Mach)   создал необычные инсталляции состоящие из журналов, газет и настоящих автомобилей. Инсталляция основана на концепции потопа. Дэвид создал из печатной продукции некое подобие волн, которые сносят все на своем пути, прорвав преграды.  </vt:lpstr>
      <vt:lpstr>Художница из Испании, Анна Солер, создает необычные инсталляции с помощью теннисных мячей. Человек, попавший в комнату с ее творчеством, может сначала почувствовать себя как в матрице среди более двух тысяч мячей, подвешенных в воздухе. Таким образом, Анна создает иллюзию движения, будто они отталкиваются от стен, пола или потолка и упрыгивают дальше. Эту интересную инсталляцию можно посмотреть в галерее «Mustang Art Gallery», которая находится в городе Аликанта в Испании. Сложно даже представить себе, сколько времени нужно для такой скурпулезной работы!</vt:lpstr>
      <vt:lpstr>Презентация PowerPoint</vt:lpstr>
      <vt:lpstr>Презентация PowerPoint</vt:lpstr>
      <vt:lpstr>Одна из самых крутых инсталляций в лесу! Она представляет собой монолит из цемента и зеркал, расположенный в лесах области Эльзас, неподалеку от гор Вогезов (Франция).</vt:lpstr>
      <vt:lpstr>Сегодня существует большое количество художников, которые работают на улицах и создают потрясающие работы. Стрит-арт стремительно набирает популярность.  В подборке - одни из лучших работ в этом жанре за весь уходящий год, собранные со всего мира.</vt:lpstr>
      <vt:lpstr>Презентация PowerPoint</vt:lpstr>
      <vt:lpstr>Презентация PowerPoint</vt:lpstr>
      <vt:lpstr>Презентация PowerPoint</vt:lpstr>
      <vt:lpstr> Пенные Флешмобы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боди – арта:</vt:lpstr>
      <vt:lpstr>Презентация PowerPoint</vt:lpstr>
      <vt:lpstr>Презентация PowerPoint</vt:lpstr>
      <vt:lpstr>Презентация PowerPoint</vt:lpstr>
      <vt:lpstr>Манга</vt:lpstr>
      <vt:lpstr>Аниме</vt:lpstr>
      <vt:lpstr>Презентация PowerPoint</vt:lpstr>
      <vt:lpstr>Домашнее задание: Эссе. Вольтер: «Все жанры искусства хороши, кроме скучных»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</cp:revision>
  <dcterms:created xsi:type="dcterms:W3CDTF">2014-11-27T11:52:29Z</dcterms:created>
  <dcterms:modified xsi:type="dcterms:W3CDTF">2019-11-11T20:41:38Z</dcterms:modified>
</cp:coreProperties>
</file>