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79" r:id="rId3"/>
    <p:sldId id="280" r:id="rId4"/>
    <p:sldId id="281" r:id="rId5"/>
    <p:sldId id="282" r:id="rId6"/>
    <p:sldId id="284" r:id="rId7"/>
    <p:sldId id="283" r:id="rId8"/>
    <p:sldId id="285" r:id="rId9"/>
    <p:sldId id="286" r:id="rId10"/>
    <p:sldId id="287" r:id="rId11"/>
    <p:sldId id="289" r:id="rId12"/>
    <p:sldId id="288" r:id="rId13"/>
    <p:sldId id="290" r:id="rId14"/>
    <p:sldId id="291" r:id="rId15"/>
    <p:sldId id="292" r:id="rId16"/>
    <p:sldId id="294" r:id="rId17"/>
    <p:sldId id="293" r:id="rId18"/>
    <p:sldId id="297" r:id="rId19"/>
    <p:sldId id="295" r:id="rId20"/>
    <p:sldId id="296" r:id="rId21"/>
    <p:sldId id="298" r:id="rId22"/>
    <p:sldId id="299" r:id="rId23"/>
    <p:sldId id="300" r:id="rId24"/>
    <p:sldId id="301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5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69B97-CA42-481A-8032-94D924101A42}" type="datetimeFigureOut">
              <a:rPr lang="ru-RU" smtClean="0"/>
              <a:pPr/>
              <a:t>11.02.2018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5FE61-B034-42DA-A965-9C14E24CED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483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69B97-CA42-481A-8032-94D924101A42}" type="datetimeFigureOut">
              <a:rPr lang="ru-RU" smtClean="0"/>
              <a:pPr/>
              <a:t>11.02.2018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5FE61-B034-42DA-A965-9C14E24CED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279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69B97-CA42-481A-8032-94D924101A42}" type="datetimeFigureOut">
              <a:rPr lang="ru-RU" smtClean="0"/>
              <a:pPr/>
              <a:t>11.02.2018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5FE61-B034-42DA-A965-9C14E24CEDA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8254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69B97-CA42-481A-8032-94D924101A42}" type="datetimeFigureOut">
              <a:rPr lang="ru-RU" smtClean="0"/>
              <a:pPr/>
              <a:t>11.02.2018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5FE61-B034-42DA-A965-9C14E24CED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54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69B97-CA42-481A-8032-94D924101A42}" type="datetimeFigureOut">
              <a:rPr lang="ru-RU" smtClean="0"/>
              <a:pPr/>
              <a:t>11.02.2018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5FE61-B034-42DA-A965-9C14E24CEDA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937292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69B97-CA42-481A-8032-94D924101A42}" type="datetimeFigureOut">
              <a:rPr lang="ru-RU" smtClean="0"/>
              <a:pPr/>
              <a:t>11.02.2018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5FE61-B034-42DA-A965-9C14E24CED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738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69B97-CA42-481A-8032-94D924101A42}" type="datetimeFigureOut">
              <a:rPr lang="ru-RU" smtClean="0"/>
              <a:pPr/>
              <a:t>11.02.2018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5FE61-B034-42DA-A965-9C14E24CED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7254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69B97-CA42-481A-8032-94D924101A42}" type="datetimeFigureOut">
              <a:rPr lang="ru-RU" smtClean="0"/>
              <a:pPr/>
              <a:t>11.02.2018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5FE61-B034-42DA-A965-9C14E24CED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5892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69B97-CA42-481A-8032-94D924101A42}" type="datetimeFigureOut">
              <a:rPr lang="ru-RU" smtClean="0"/>
              <a:pPr/>
              <a:t>11.02.2018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5FE61-B034-42DA-A965-9C14E24CED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65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69B97-CA42-481A-8032-94D924101A42}" type="datetimeFigureOut">
              <a:rPr lang="ru-RU" smtClean="0"/>
              <a:pPr/>
              <a:t>11.02.2018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5FE61-B034-42DA-A965-9C14E24CED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124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69B97-CA42-481A-8032-94D924101A42}" type="datetimeFigureOut">
              <a:rPr lang="ru-RU" smtClean="0"/>
              <a:pPr/>
              <a:t>11.02.2018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5FE61-B034-42DA-A965-9C14E24CED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921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69B97-CA42-481A-8032-94D924101A42}" type="datetimeFigureOut">
              <a:rPr lang="ru-RU" smtClean="0"/>
              <a:pPr/>
              <a:t>11.02.2018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5FE61-B034-42DA-A965-9C14E24CED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454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69B97-CA42-481A-8032-94D924101A42}" type="datetimeFigureOut">
              <a:rPr lang="ru-RU" smtClean="0"/>
              <a:pPr/>
              <a:t>11.02.2018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5FE61-B034-42DA-A965-9C14E24CED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920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69B97-CA42-481A-8032-94D924101A42}" type="datetimeFigureOut">
              <a:rPr lang="ru-RU" smtClean="0"/>
              <a:pPr/>
              <a:t>11.02.2018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5FE61-B034-42DA-A965-9C14E24CED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001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69B97-CA42-481A-8032-94D924101A42}" type="datetimeFigureOut">
              <a:rPr lang="ru-RU" smtClean="0"/>
              <a:pPr/>
              <a:t>11.02.2018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5FE61-B034-42DA-A965-9C14E24CED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98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69B97-CA42-481A-8032-94D924101A42}" type="datetimeFigureOut">
              <a:rPr lang="ru-RU" smtClean="0"/>
              <a:pPr/>
              <a:t>11.02.2018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5FE61-B034-42DA-A965-9C14E24CED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417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69B97-CA42-481A-8032-94D924101A42}" type="datetimeFigureOut">
              <a:rPr lang="ru-RU" smtClean="0"/>
              <a:pPr/>
              <a:t>11.02.2018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605FE61-B034-42DA-A965-9C14E24CED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973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eg"/><Relationship Id="rId9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0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9.jpg"/><Relationship Id="rId4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8.jpg"/><Relationship Id="rId7" Type="http://schemas.openxmlformats.org/officeDocument/2006/relationships/image" Target="../media/image10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11" Type="http://schemas.openxmlformats.org/officeDocument/2006/relationships/image" Target="../media/image31.jpg"/><Relationship Id="rId5" Type="http://schemas.openxmlformats.org/officeDocument/2006/relationships/image" Target="../media/image40.jpg"/><Relationship Id="rId10" Type="http://schemas.openxmlformats.org/officeDocument/2006/relationships/image" Target="../media/image44.jpeg"/><Relationship Id="rId4" Type="http://schemas.openxmlformats.org/officeDocument/2006/relationships/image" Target="../media/image39.jpg"/><Relationship Id="rId9" Type="http://schemas.openxmlformats.org/officeDocument/2006/relationships/image" Target="../media/image43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59.JPG"/><Relationship Id="rId3" Type="http://schemas.openxmlformats.org/officeDocument/2006/relationships/image" Target="../media/image14.jpeg"/><Relationship Id="rId7" Type="http://schemas.openxmlformats.org/officeDocument/2006/relationships/image" Target="../media/image54.png"/><Relationship Id="rId12" Type="http://schemas.openxmlformats.org/officeDocument/2006/relationships/image" Target="../media/image58.jpg"/><Relationship Id="rId2" Type="http://schemas.openxmlformats.org/officeDocument/2006/relationships/image" Target="../media/image26.jpg"/><Relationship Id="rId16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11" Type="http://schemas.openxmlformats.org/officeDocument/2006/relationships/image" Target="../media/image57.jpg"/><Relationship Id="rId5" Type="http://schemas.openxmlformats.org/officeDocument/2006/relationships/image" Target="../media/image52.jpg"/><Relationship Id="rId15" Type="http://schemas.openxmlformats.org/officeDocument/2006/relationships/image" Target="../media/image28.jpeg"/><Relationship Id="rId10" Type="http://schemas.openxmlformats.org/officeDocument/2006/relationships/image" Target="../media/image56.jpg"/><Relationship Id="rId4" Type="http://schemas.openxmlformats.org/officeDocument/2006/relationships/image" Target="../media/image51.jpg"/><Relationship Id="rId9" Type="http://schemas.openxmlformats.org/officeDocument/2006/relationships/image" Target="../media/image12.jpg"/><Relationship Id="rId14" Type="http://schemas.openxmlformats.org/officeDocument/2006/relationships/image" Target="../media/image6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017917"/>
            <a:ext cx="8596668" cy="4060520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Обществознание </a:t>
            </a:r>
            <a:br>
              <a:rPr lang="ru-RU" sz="4400" dirty="0" smtClean="0"/>
            </a:b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 smtClean="0"/>
              <a:t>10 класс</a:t>
            </a:r>
            <a:br>
              <a:rPr lang="ru-RU" sz="4400" dirty="0" smtClean="0"/>
            </a:b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en-US" sz="4400" dirty="0" smtClean="0"/>
              <a:t>&amp;1</a:t>
            </a:r>
            <a:r>
              <a:rPr lang="ru-RU" sz="4400" dirty="0" smtClean="0"/>
              <a:t>4. Религия и религиозные</a:t>
            </a:r>
            <a:br>
              <a:rPr lang="ru-RU" sz="4400" dirty="0" smtClean="0"/>
            </a:br>
            <a:r>
              <a:rPr lang="ru-RU" sz="4400" dirty="0" smtClean="0"/>
              <a:t>организации</a:t>
            </a:r>
            <a:br>
              <a:rPr lang="ru-RU" sz="4400" dirty="0" smtClean="0"/>
            </a:b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Моисей – скрижали завета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791" y="1270000"/>
            <a:ext cx="7804211" cy="533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8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Сидхартха</a:t>
            </a:r>
            <a:r>
              <a:rPr lang="ru-RU" dirty="0" smtClean="0"/>
              <a:t> Гаутама – просветление под деревом </a:t>
            </a:r>
            <a:r>
              <a:rPr lang="ru-RU" dirty="0" err="1" smtClean="0"/>
              <a:t>Бодхи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018" y="1818256"/>
            <a:ext cx="7151299" cy="481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2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Ислам – архангел </a:t>
            </a:r>
            <a:r>
              <a:rPr lang="ru-RU" dirty="0" err="1" smtClean="0"/>
              <a:t>Джабраил</a:t>
            </a:r>
            <a:r>
              <a:rPr lang="ru-RU" dirty="0" smtClean="0"/>
              <a:t> сообщил Мухаммаду волю Аллаха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049" y="1930400"/>
            <a:ext cx="7903953" cy="461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31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Христианство – «нагорная проповедь» Иисуса </a:t>
            </a:r>
            <a:r>
              <a:rPr lang="ru-RU" dirty="0"/>
              <a:t>Х</a:t>
            </a:r>
            <a:r>
              <a:rPr lang="ru-RU" dirty="0" smtClean="0"/>
              <a:t>риста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708" y="1813187"/>
            <a:ext cx="7712017" cy="482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1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552091"/>
            <a:ext cx="8596668" cy="5489271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Светское сознание</a:t>
            </a:r>
            <a:r>
              <a:rPr lang="ru-RU" sz="2800" dirty="0" smtClean="0"/>
              <a:t> – общественное, отделённое от каких либо конфессии.</a:t>
            </a:r>
          </a:p>
          <a:p>
            <a:endParaRPr lang="ru-RU" sz="2800" dirty="0" smtClean="0"/>
          </a:p>
          <a:p>
            <a:r>
              <a:rPr lang="ru-RU" sz="2800" b="1" dirty="0" smtClean="0"/>
              <a:t>Религиоведение</a:t>
            </a:r>
            <a:r>
              <a:rPr lang="ru-RU" sz="2800" dirty="0" smtClean="0"/>
              <a:t> – светская дисциплина изучающая сущность различных конфессии.</a:t>
            </a:r>
          </a:p>
          <a:p>
            <a:endParaRPr lang="ru-RU" sz="2800" dirty="0" smtClean="0"/>
          </a:p>
          <a:p>
            <a:r>
              <a:rPr lang="ru-RU" sz="2800" b="1" dirty="0" smtClean="0"/>
              <a:t>Теология</a:t>
            </a:r>
            <a:r>
              <a:rPr lang="ru-RU" sz="2800" dirty="0" smtClean="0"/>
              <a:t> – религиозная дисциплина (богословская) изучающая сущность конкретной конфессии с позиций веры этой конфессии.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20181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666226" y="370936"/>
            <a:ext cx="3001993" cy="12680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РЕЛИГИИ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09291" y="3088255"/>
            <a:ext cx="2976113" cy="18029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МОНОТЕИСТИЧЕСКИЕ</a:t>
            </a:r>
          </a:p>
          <a:p>
            <a:pPr algn="ctr"/>
            <a:r>
              <a:rPr lang="ru-RU" dirty="0" smtClean="0"/>
              <a:t>Моно-один</a:t>
            </a:r>
          </a:p>
          <a:p>
            <a:pPr algn="ctr"/>
            <a:r>
              <a:rPr lang="ru-RU" dirty="0" err="1" smtClean="0"/>
              <a:t>Теос</a:t>
            </a:r>
            <a:r>
              <a:rPr lang="ru-RU" dirty="0" smtClean="0"/>
              <a:t>-бог</a:t>
            </a:r>
          </a:p>
          <a:p>
            <a:pPr algn="ctr"/>
            <a:r>
              <a:rPr lang="ru-RU" dirty="0" smtClean="0"/>
              <a:t>Христианство</a:t>
            </a:r>
          </a:p>
          <a:p>
            <a:pPr algn="ctr"/>
            <a:r>
              <a:rPr lang="ru-RU" dirty="0" smtClean="0"/>
              <a:t>Ислам</a:t>
            </a:r>
          </a:p>
          <a:p>
            <a:pPr algn="ctr"/>
            <a:r>
              <a:rPr lang="ru-RU" dirty="0"/>
              <a:t>И</a:t>
            </a:r>
            <a:r>
              <a:rPr lang="ru-RU" dirty="0" smtClean="0"/>
              <a:t>удаизм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331789" y="3088256"/>
            <a:ext cx="2924355" cy="1802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ПОЛИТЕИСТИЧЕСКИЕ</a:t>
            </a:r>
          </a:p>
          <a:p>
            <a:pPr algn="ctr"/>
            <a:r>
              <a:rPr lang="ru-RU" dirty="0" smtClean="0"/>
              <a:t>Поли-много</a:t>
            </a:r>
          </a:p>
          <a:p>
            <a:pPr algn="ctr"/>
            <a:r>
              <a:rPr lang="ru-RU" dirty="0" err="1" smtClean="0"/>
              <a:t>Теос</a:t>
            </a:r>
            <a:r>
              <a:rPr lang="ru-RU" dirty="0" smtClean="0"/>
              <a:t>-бог</a:t>
            </a:r>
          </a:p>
          <a:p>
            <a:pPr algn="ctr"/>
            <a:r>
              <a:rPr lang="ru-RU" dirty="0" smtClean="0"/>
              <a:t>Языческие верования</a:t>
            </a:r>
          </a:p>
          <a:p>
            <a:pPr algn="ctr"/>
            <a:r>
              <a:rPr lang="ru-RU" dirty="0" smtClean="0"/>
              <a:t>Индуизм</a:t>
            </a:r>
          </a:p>
          <a:p>
            <a:pPr algn="ctr"/>
            <a:r>
              <a:rPr lang="ru-RU" dirty="0" smtClean="0"/>
              <a:t>Буддизм</a:t>
            </a:r>
            <a:endParaRPr lang="ru-RU" dirty="0"/>
          </a:p>
        </p:txBody>
      </p:sp>
      <p:sp>
        <p:nvSpPr>
          <p:cNvPr id="7" name="Стрелка вниз 6"/>
          <p:cNvSpPr/>
          <p:nvPr/>
        </p:nvSpPr>
        <p:spPr>
          <a:xfrm rot="1290857">
            <a:off x="3469330" y="1716010"/>
            <a:ext cx="414068" cy="12952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20009574">
            <a:off x="6461185" y="1700412"/>
            <a:ext cx="414068" cy="13185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00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86996" y="388188"/>
            <a:ext cx="3338423" cy="1457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РЕЛИГИИ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99072" y="3364302"/>
            <a:ext cx="3243532" cy="2570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МИРОВЫЕ</a:t>
            </a:r>
          </a:p>
          <a:p>
            <a:pPr algn="ctr"/>
            <a:r>
              <a:rPr lang="ru-RU" dirty="0" smtClean="0"/>
              <a:t>Распространены в 2-х и более государствах</a:t>
            </a:r>
          </a:p>
          <a:p>
            <a:pPr algn="ctr"/>
            <a:r>
              <a:rPr lang="ru-RU" dirty="0" smtClean="0"/>
              <a:t>Исповедуются двумя и более этносами</a:t>
            </a:r>
          </a:p>
          <a:p>
            <a:pPr algn="ctr"/>
            <a:r>
              <a:rPr lang="ru-RU" dirty="0" smtClean="0"/>
              <a:t>-Христианство</a:t>
            </a:r>
          </a:p>
          <a:p>
            <a:pPr algn="ctr"/>
            <a:r>
              <a:rPr lang="ru-RU" dirty="0" smtClean="0"/>
              <a:t>-Ислам</a:t>
            </a:r>
          </a:p>
          <a:p>
            <a:pPr algn="ctr"/>
            <a:r>
              <a:rPr lang="ru-RU" dirty="0" smtClean="0"/>
              <a:t>-Буддизм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676846" y="3364302"/>
            <a:ext cx="3234905" cy="24067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НАЦИОНАЛЬНЫЕ (региональные)</a:t>
            </a:r>
          </a:p>
          <a:p>
            <a:pPr algn="ctr"/>
            <a:r>
              <a:rPr lang="ru-RU" dirty="0" smtClean="0"/>
              <a:t>Исповедуются одним этносом</a:t>
            </a:r>
          </a:p>
          <a:p>
            <a:pPr algn="ctr"/>
            <a:r>
              <a:rPr lang="ru-RU" dirty="0" smtClean="0"/>
              <a:t>В одной или более странах</a:t>
            </a:r>
          </a:p>
          <a:p>
            <a:pPr algn="ctr"/>
            <a:r>
              <a:rPr lang="ru-RU" dirty="0" smtClean="0"/>
              <a:t>-Индуизм</a:t>
            </a:r>
          </a:p>
          <a:p>
            <a:pPr algn="ctr"/>
            <a:r>
              <a:rPr lang="ru-RU" dirty="0" smtClean="0"/>
              <a:t>-Иудаизм</a:t>
            </a:r>
          </a:p>
        </p:txBody>
      </p:sp>
      <p:sp>
        <p:nvSpPr>
          <p:cNvPr id="7" name="Стрелка вниз 6"/>
          <p:cNvSpPr/>
          <p:nvPr/>
        </p:nvSpPr>
        <p:spPr>
          <a:xfrm rot="1680291">
            <a:off x="3762247" y="1834359"/>
            <a:ext cx="336430" cy="15488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20145958">
            <a:off x="6800254" y="1927388"/>
            <a:ext cx="336430" cy="14208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50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34826" y="353681"/>
            <a:ext cx="3036498" cy="1285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РЕЛИГИЯ=КОНФЕССИЯ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23026" y="3131388"/>
            <a:ext cx="3605842" cy="32521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РЕЛИГИОЗНАЯ ОБЩИНА</a:t>
            </a:r>
          </a:p>
          <a:p>
            <a:pPr algn="ctr"/>
            <a:r>
              <a:rPr lang="ru-RU" dirty="0" smtClean="0"/>
              <a:t>Объединение верующих определённой конфессии, т.е. то как называются люди (в целом), исповедующие конкретную религию</a:t>
            </a:r>
          </a:p>
          <a:p>
            <a:pPr algn="ctr"/>
            <a:r>
              <a:rPr lang="ru-RU" dirty="0" smtClean="0"/>
              <a:t>ХРИСТИАНСТВО-ЦЕРКОВЬ</a:t>
            </a:r>
          </a:p>
          <a:p>
            <a:pPr algn="ctr"/>
            <a:r>
              <a:rPr lang="ru-RU" dirty="0" smtClean="0"/>
              <a:t>ИСЛАМ-УММА</a:t>
            </a:r>
          </a:p>
          <a:p>
            <a:pPr algn="ctr"/>
            <a:r>
              <a:rPr lang="ru-RU" dirty="0" smtClean="0"/>
              <a:t>БУДДИЗМ-САНГХА</a:t>
            </a:r>
          </a:p>
          <a:p>
            <a:pPr algn="ctr"/>
            <a:r>
              <a:rPr lang="ru-RU" dirty="0" smtClean="0"/>
              <a:t>ИУДАИЗМ-КАГАЛ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246189" y="3131389"/>
            <a:ext cx="3545456" cy="226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КУЛЬТ</a:t>
            </a:r>
          </a:p>
          <a:p>
            <a:pPr algn="ctr"/>
            <a:r>
              <a:rPr lang="ru-RU" dirty="0" smtClean="0"/>
              <a:t>Система определённых действий – обряды, ритуалы, таинства, молитвы и п.р.</a:t>
            </a:r>
          </a:p>
          <a:p>
            <a:pPr algn="ctr"/>
            <a:r>
              <a:rPr lang="ru-RU" dirty="0"/>
              <a:t>т</a:t>
            </a:r>
            <a:r>
              <a:rPr lang="ru-RU" dirty="0" smtClean="0"/>
              <a:t>.е. то как осуществляется поклонение божествам и следование их заповедям.</a:t>
            </a:r>
            <a:endParaRPr lang="ru-RU" dirty="0"/>
          </a:p>
        </p:txBody>
      </p:sp>
      <p:sp>
        <p:nvSpPr>
          <p:cNvPr id="7" name="Стрелка вниз 6"/>
          <p:cNvSpPr/>
          <p:nvPr/>
        </p:nvSpPr>
        <p:spPr>
          <a:xfrm rot="1540752">
            <a:off x="3849358" y="1644883"/>
            <a:ext cx="370936" cy="15087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19499422">
            <a:off x="7101140" y="1595787"/>
            <a:ext cx="356559" cy="16083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1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Конституция РФ. Статья 28-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20241" y="1500997"/>
            <a:ext cx="6590581" cy="4540366"/>
          </a:xfrm>
        </p:spPr>
        <p:txBody>
          <a:bodyPr>
            <a:noAutofit/>
          </a:bodyPr>
          <a:lstStyle/>
          <a:p>
            <a:r>
              <a:rPr lang="ru-RU" sz="2800" dirty="0" smtClean="0"/>
              <a:t>Каждому гарантируется свобода совести, свобода вероисповедания, включая право исповедовать индивидуально или совместно с другими любую религию или не исповедовать никакой, свободно выбирать, иметь и распространять религиозные и иные убеждения и действовать в соответствий с ними.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17" y="1458342"/>
            <a:ext cx="3771563" cy="505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9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810883"/>
            <a:ext cx="8596668" cy="5230479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 России утверждена доктрина межконфессионального мира, согласия и взаимодействия. У каждой крупной конфессии есть свои координационный совет, осуществляющий взаимодействие и сотрудничество с властью.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862" y="499434"/>
            <a:ext cx="8075942" cy="53922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22" y="745254"/>
            <a:ext cx="8019691" cy="53617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172" y="186906"/>
            <a:ext cx="6576203" cy="65762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21" y="402818"/>
            <a:ext cx="10457069" cy="58767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32" y="95739"/>
            <a:ext cx="10852839" cy="668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2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Реален ли потусторонний мир?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682151"/>
            <a:ext cx="6502398" cy="48767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885" y="370217"/>
            <a:ext cx="3298470" cy="26238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657" y="3717985"/>
            <a:ext cx="2665562" cy="26655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837" y="1986367"/>
            <a:ext cx="4626460" cy="34632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7" y="1270000"/>
            <a:ext cx="3704945" cy="39614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617" y="1265207"/>
            <a:ext cx="3922982" cy="39229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113" y="1265207"/>
            <a:ext cx="4540250" cy="45402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170" y="86624"/>
            <a:ext cx="6619875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29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5998" y="172528"/>
            <a:ext cx="6788991" cy="1518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ТРАДИЦИОННЫЕ РЕЛИГИИ РОССИИ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7802" y="2441275"/>
            <a:ext cx="2613804" cy="4304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ХРИСТИАНСТВО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Органы управления-</a:t>
            </a:r>
          </a:p>
          <a:p>
            <a:pPr algn="ctr"/>
            <a:r>
              <a:rPr lang="ru-RU" dirty="0" smtClean="0"/>
              <a:t>-Поместный собор</a:t>
            </a:r>
          </a:p>
          <a:p>
            <a:pPr algn="ctr"/>
            <a:r>
              <a:rPr lang="ru-RU" dirty="0" smtClean="0"/>
              <a:t>-Архиерейский собор</a:t>
            </a:r>
          </a:p>
          <a:p>
            <a:pPr algn="ctr"/>
            <a:r>
              <a:rPr lang="ru-RU" dirty="0" smtClean="0"/>
              <a:t>-Синод</a:t>
            </a:r>
          </a:p>
          <a:p>
            <a:pPr algn="ctr"/>
            <a:r>
              <a:rPr lang="ru-RU" dirty="0" smtClean="0"/>
              <a:t>-Патриарх</a:t>
            </a:r>
          </a:p>
          <a:p>
            <a:pPr algn="ctr"/>
            <a:endParaRPr lang="ru-RU" dirty="0"/>
          </a:p>
          <a:p>
            <a:pPr algn="ctr"/>
            <a:r>
              <a:rPr lang="ru-RU" dirty="0" smtClean="0"/>
              <a:t>Священная книга- БИБЛИЯ</a:t>
            </a:r>
          </a:p>
          <a:p>
            <a:pPr algn="ctr"/>
            <a:endParaRPr lang="ru-RU" dirty="0"/>
          </a:p>
          <a:p>
            <a:pPr algn="ctr"/>
            <a:r>
              <a:rPr lang="ru-RU" dirty="0" smtClean="0"/>
              <a:t>Бог – </a:t>
            </a:r>
          </a:p>
          <a:p>
            <a:pPr algn="ctr"/>
            <a:r>
              <a:rPr lang="ru-RU" dirty="0" smtClean="0"/>
              <a:t>ИИСУС ХРИСТОС</a:t>
            </a:r>
          </a:p>
          <a:p>
            <a:pPr algn="ctr"/>
            <a:endParaRPr lang="ru-RU" dirty="0"/>
          </a:p>
          <a:p>
            <a:pPr algn="ctr"/>
            <a:r>
              <a:rPr lang="ru-RU" dirty="0" smtClean="0"/>
              <a:t>Община-ЦЕРКОВЬ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493698" y="2441275"/>
            <a:ext cx="2536166" cy="40889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ИСЛАМ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Орган управления – центральное духовное управление Мусульман</a:t>
            </a:r>
          </a:p>
          <a:p>
            <a:pPr algn="ctr"/>
            <a:endParaRPr lang="ru-RU" dirty="0"/>
          </a:p>
          <a:p>
            <a:pPr algn="ctr"/>
            <a:r>
              <a:rPr lang="ru-RU" dirty="0" smtClean="0"/>
              <a:t>Священная книга-КОРАН</a:t>
            </a:r>
          </a:p>
          <a:p>
            <a:pPr algn="ctr"/>
            <a:endParaRPr lang="ru-RU" dirty="0"/>
          </a:p>
          <a:p>
            <a:pPr algn="ctr"/>
            <a:r>
              <a:rPr lang="ru-RU" dirty="0" smtClean="0"/>
              <a:t>Бог-</a:t>
            </a:r>
          </a:p>
          <a:p>
            <a:pPr algn="ctr"/>
            <a:r>
              <a:rPr lang="ru-RU" dirty="0" smtClean="0"/>
              <a:t>АЛЛАХ</a:t>
            </a:r>
          </a:p>
          <a:p>
            <a:pPr algn="ctr"/>
            <a:endParaRPr lang="ru-RU" dirty="0"/>
          </a:p>
          <a:p>
            <a:pPr algn="ctr"/>
            <a:r>
              <a:rPr lang="ru-RU" dirty="0" smtClean="0"/>
              <a:t>Община-УММА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642340" y="2441274"/>
            <a:ext cx="2432649" cy="40889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ИУДАИЗМ</a:t>
            </a:r>
          </a:p>
          <a:p>
            <a:pPr algn="ctr"/>
            <a:endParaRPr lang="ru-RU" dirty="0"/>
          </a:p>
          <a:p>
            <a:pPr algn="ctr"/>
            <a:r>
              <a:rPr lang="ru-RU" dirty="0" smtClean="0"/>
              <a:t>Орган управления-федерация Еврейских общин России</a:t>
            </a:r>
          </a:p>
          <a:p>
            <a:pPr algn="ctr"/>
            <a:endParaRPr lang="ru-RU" dirty="0"/>
          </a:p>
          <a:p>
            <a:pPr algn="ctr"/>
            <a:r>
              <a:rPr lang="ru-RU" dirty="0" smtClean="0"/>
              <a:t>Священная книга-ТОРА</a:t>
            </a:r>
          </a:p>
          <a:p>
            <a:pPr algn="ctr"/>
            <a:endParaRPr lang="ru-RU" dirty="0"/>
          </a:p>
          <a:p>
            <a:pPr algn="ctr"/>
            <a:r>
              <a:rPr lang="ru-RU" dirty="0" smtClean="0"/>
              <a:t>Бог-</a:t>
            </a:r>
          </a:p>
          <a:p>
            <a:pPr algn="ctr"/>
            <a:r>
              <a:rPr lang="ru-RU" dirty="0" smtClean="0"/>
              <a:t>ЯХВЕ</a:t>
            </a:r>
          </a:p>
          <a:p>
            <a:pPr algn="ctr"/>
            <a:endParaRPr lang="ru-RU" dirty="0"/>
          </a:p>
          <a:p>
            <a:pPr algn="ctr"/>
            <a:r>
              <a:rPr lang="ru-RU" dirty="0" smtClean="0"/>
              <a:t>Община-КАГАЛ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687465" y="1889185"/>
            <a:ext cx="2303253" cy="47186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БУДДИЗМ</a:t>
            </a:r>
          </a:p>
          <a:p>
            <a:pPr algn="ctr"/>
            <a:endParaRPr lang="ru-RU" dirty="0"/>
          </a:p>
          <a:p>
            <a:pPr algn="ctr"/>
            <a:r>
              <a:rPr lang="ru-RU" dirty="0" smtClean="0"/>
              <a:t>Орган управления-Буддийская традиционная </a:t>
            </a:r>
            <a:r>
              <a:rPr lang="ru-RU" dirty="0" err="1" smtClean="0"/>
              <a:t>Сангха</a:t>
            </a:r>
            <a:r>
              <a:rPr lang="ru-RU" dirty="0" smtClean="0"/>
              <a:t> России</a:t>
            </a:r>
          </a:p>
          <a:p>
            <a:pPr algn="ctr"/>
            <a:endParaRPr lang="ru-RU" dirty="0"/>
          </a:p>
          <a:p>
            <a:pPr algn="ctr"/>
            <a:r>
              <a:rPr lang="ru-RU" dirty="0" smtClean="0"/>
              <a:t>Священная книга-ТРИПИТАКА</a:t>
            </a:r>
          </a:p>
          <a:p>
            <a:pPr algn="ctr"/>
            <a:endParaRPr lang="ru-RU" dirty="0"/>
          </a:p>
          <a:p>
            <a:pPr algn="ctr"/>
            <a:r>
              <a:rPr lang="ru-RU" dirty="0" smtClean="0"/>
              <a:t>Бог-НЕТ СИДХАРТХА ГАУТАМА БУДДА (ПРОСВЕТЛЙННЫЙ)</a:t>
            </a:r>
          </a:p>
          <a:p>
            <a:pPr algn="ctr"/>
            <a:endParaRPr lang="ru-RU" dirty="0"/>
          </a:p>
          <a:p>
            <a:pPr algn="ctr"/>
            <a:r>
              <a:rPr lang="ru-RU" dirty="0" smtClean="0"/>
              <a:t>Община-САНГХА</a:t>
            </a:r>
            <a:endParaRPr lang="ru-RU" dirty="0"/>
          </a:p>
        </p:txBody>
      </p:sp>
      <p:sp>
        <p:nvSpPr>
          <p:cNvPr id="9" name="Стрелка вниз 8"/>
          <p:cNvSpPr/>
          <p:nvPr/>
        </p:nvSpPr>
        <p:spPr>
          <a:xfrm rot="2480883">
            <a:off x="1819142" y="1685961"/>
            <a:ext cx="293298" cy="7109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4615132" y="1755473"/>
            <a:ext cx="293298" cy="6211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7712015" y="1755474"/>
            <a:ext cx="293298" cy="6211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 rot="18592580">
            <a:off x="9579994" y="617349"/>
            <a:ext cx="293298" cy="14605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0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Иудаизм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54" y="361788"/>
            <a:ext cx="5529810" cy="62029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641" y="514710"/>
            <a:ext cx="8842074" cy="58947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348" y="359434"/>
            <a:ext cx="7620000" cy="5715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47" y="204158"/>
            <a:ext cx="9423639" cy="62824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04" y="126039"/>
            <a:ext cx="9983363" cy="66555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348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30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Буддизм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41" y="609599"/>
            <a:ext cx="6655280" cy="44368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891" y="1692844"/>
            <a:ext cx="7620000" cy="41624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32" y="0"/>
            <a:ext cx="9946718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51" y="0"/>
            <a:ext cx="900684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32" y="77965"/>
            <a:ext cx="10058400" cy="67020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32" y="77965"/>
            <a:ext cx="10058400" cy="670140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730" y="356076"/>
            <a:ext cx="9171920" cy="614518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32" y="77303"/>
            <a:ext cx="10058400" cy="671083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32" y="77303"/>
            <a:ext cx="10115276" cy="674681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71" y="0"/>
            <a:ext cx="11834808" cy="665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19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Ислам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22" y="1207670"/>
            <a:ext cx="8221580" cy="54827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86" y="392501"/>
            <a:ext cx="10267353" cy="57753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18" y="667770"/>
            <a:ext cx="11495815" cy="52248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86264"/>
            <a:ext cx="10058400" cy="67088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18" y="40520"/>
            <a:ext cx="11368508" cy="63947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1030"/>
            <a:ext cx="10058400" cy="66794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3" y="40520"/>
            <a:ext cx="10119105" cy="676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20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Христианство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31" y="345056"/>
            <a:ext cx="10058400" cy="62983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53" y="280957"/>
            <a:ext cx="8255000" cy="5778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51" y="75248"/>
            <a:ext cx="10058400" cy="67827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51" y="214942"/>
            <a:ext cx="9525000" cy="6324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48" y="75248"/>
            <a:ext cx="10058400" cy="67056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65" y="0"/>
            <a:ext cx="10058400" cy="67056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060" y="143203"/>
            <a:ext cx="9235690" cy="61109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02" y="152784"/>
            <a:ext cx="9958380" cy="663892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272" y="0"/>
            <a:ext cx="8983266" cy="6858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060" y="115786"/>
            <a:ext cx="9967842" cy="665042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000" y="11996"/>
            <a:ext cx="9133851" cy="6858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06" y="29242"/>
            <a:ext cx="10058400" cy="671398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38" y="5797"/>
            <a:ext cx="11240236" cy="684951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22" y="46823"/>
            <a:ext cx="10166877" cy="678834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31" y="55426"/>
            <a:ext cx="10943610" cy="674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89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Каковы место и роль религии в современном обществе?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930400"/>
            <a:ext cx="6569375" cy="43795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692844"/>
            <a:ext cx="7620000" cy="50768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692844"/>
            <a:ext cx="7750674" cy="51190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692844"/>
            <a:ext cx="7966334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24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соотносится светское и религиозное начало в культуре?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016985"/>
            <a:ext cx="6008657" cy="39857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996" y="2122098"/>
            <a:ext cx="5994503" cy="41961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51" y="1748436"/>
            <a:ext cx="7620000" cy="49434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095" y="1887627"/>
            <a:ext cx="6645934" cy="443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7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Религия – вера в сверхъестественное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94" y="1482304"/>
            <a:ext cx="7907547" cy="49422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94" y="1513239"/>
            <a:ext cx="7444597" cy="48803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45" y="1191296"/>
            <a:ext cx="9018917" cy="56667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71" y="1270000"/>
            <a:ext cx="7198408" cy="52760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71" y="1170937"/>
            <a:ext cx="8781691" cy="555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04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234241"/>
            <a:ext cx="8596668" cy="3807121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Религия (с латинского) – восстановление связи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45393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Флоренский Павел </a:t>
            </a:r>
            <a:r>
              <a:rPr lang="ru-RU" b="1" dirty="0" smtClean="0"/>
              <a:t>Александрович</a:t>
            </a:r>
            <a:br>
              <a:rPr lang="ru-RU" b="1" dirty="0" smtClean="0"/>
            </a:br>
            <a:r>
              <a:rPr lang="ru-RU" b="1" dirty="0" smtClean="0"/>
              <a:t>(1882-1947)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32717" y="2160589"/>
            <a:ext cx="4649638" cy="3880773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Религия для верующих более реальна, чем существующая действительность.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24" y="1930899"/>
            <a:ext cx="3252004" cy="434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8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526211"/>
            <a:ext cx="8596668" cy="5515152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Религиозное сознание </a:t>
            </a:r>
            <a:r>
              <a:rPr lang="ru-RU" sz="2400" dirty="0" smtClean="0"/>
              <a:t>–это убеждение верующих в реальном существований сверхъестественного, потустороннего, в том, что источником главных ориентиров и ценностей человечества является бог – высшая сила в мире. </a:t>
            </a:r>
          </a:p>
          <a:p>
            <a:endParaRPr lang="ru-RU" sz="2400" dirty="0" smtClean="0"/>
          </a:p>
          <a:p>
            <a:r>
              <a:rPr lang="ru-RU" sz="2400" b="1" dirty="0" smtClean="0"/>
              <a:t>Конфессия</a:t>
            </a:r>
            <a:r>
              <a:rPr lang="ru-RU" sz="2400" dirty="0" smtClean="0"/>
              <a:t> – религиозные общины связанные общностью верования. </a:t>
            </a:r>
            <a:endParaRPr lang="ru-RU" sz="2400" dirty="0"/>
          </a:p>
          <a:p>
            <a:pPr algn="ctr"/>
            <a:r>
              <a:rPr lang="ru-RU" sz="2400" b="1" dirty="0" smtClean="0"/>
              <a:t>Христиане – Церковь</a:t>
            </a:r>
          </a:p>
          <a:p>
            <a:pPr algn="ctr"/>
            <a:r>
              <a:rPr lang="ru-RU" sz="2400" b="1" dirty="0" smtClean="0"/>
              <a:t>Мусульмане – </a:t>
            </a:r>
            <a:r>
              <a:rPr lang="ru-RU" sz="2400" b="1" dirty="0" err="1" smtClean="0"/>
              <a:t>Умма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Буддисты – </a:t>
            </a:r>
            <a:r>
              <a:rPr lang="ru-RU" sz="2400" b="1" dirty="0" err="1" smtClean="0"/>
              <a:t>Сангха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Иудеи - Кагал</a:t>
            </a:r>
          </a:p>
        </p:txBody>
      </p:sp>
    </p:spTree>
    <p:extLst>
      <p:ext uri="{BB962C8B-B14F-4D97-AF65-F5344CB8AC3E}">
        <p14:creationId xmlns:p14="http://schemas.microsoft.com/office/powerpoint/2010/main" val="154332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199072"/>
            <a:ext cx="8596668" cy="2631056"/>
          </a:xfrm>
        </p:spPr>
        <p:txBody>
          <a:bodyPr>
            <a:normAutofit/>
          </a:bodyPr>
          <a:lstStyle/>
          <a:p>
            <a:r>
              <a:rPr lang="ru-RU" b="1" u="sng" dirty="0" smtClean="0"/>
              <a:t>Религиозные нормы</a:t>
            </a:r>
            <a:r>
              <a:rPr lang="ru-RU" b="1" i="1" dirty="0" smtClean="0"/>
              <a:t> </a:t>
            </a:r>
            <a:r>
              <a:rPr lang="ru-RU" dirty="0" smtClean="0"/>
              <a:t>– общеобязательные правила, для верующих различных конфессии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364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677</TotalTime>
  <Words>416</Words>
  <Application>Microsoft Office PowerPoint</Application>
  <PresentationFormat>Широкоэкранный</PresentationFormat>
  <Paragraphs>111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Trebuchet MS</vt:lpstr>
      <vt:lpstr>Wingdings 3</vt:lpstr>
      <vt:lpstr>Грань</vt:lpstr>
      <vt:lpstr>Обществознание   10 класс  &amp;14. Религия и религиозные организации </vt:lpstr>
      <vt:lpstr>Реален ли потусторонний мир?</vt:lpstr>
      <vt:lpstr>Каковы место и роль религии в современном обществе?</vt:lpstr>
      <vt:lpstr>Как соотносится светское и религиозное начало в культуре?</vt:lpstr>
      <vt:lpstr>Религия – вера в сверхъестественное</vt:lpstr>
      <vt:lpstr>Презентация PowerPoint</vt:lpstr>
      <vt:lpstr>Флоренский Павел Александрович (1882-1947)</vt:lpstr>
      <vt:lpstr>Презентация PowerPoint</vt:lpstr>
      <vt:lpstr>Религиозные нормы – общеобязательные правила, для верующих различных конфессии</vt:lpstr>
      <vt:lpstr>Моисей – скрижали завета</vt:lpstr>
      <vt:lpstr>Сидхартха Гаутама – просветление под деревом Бодхи</vt:lpstr>
      <vt:lpstr>Ислам – архангел Джабраил сообщил Мухаммаду волю Аллаха</vt:lpstr>
      <vt:lpstr>Христианство – «нагорная проповедь» Иисуса Христа</vt:lpstr>
      <vt:lpstr>Презентация PowerPoint</vt:lpstr>
      <vt:lpstr>Презентация PowerPoint</vt:lpstr>
      <vt:lpstr>Презентация PowerPoint</vt:lpstr>
      <vt:lpstr>Презентация PowerPoint</vt:lpstr>
      <vt:lpstr>Конституция РФ. Статья 28-</vt:lpstr>
      <vt:lpstr>Презентация PowerPoint</vt:lpstr>
      <vt:lpstr>Презентация PowerPoint</vt:lpstr>
      <vt:lpstr>Иудаизм</vt:lpstr>
      <vt:lpstr>Буддизм</vt:lpstr>
      <vt:lpstr>Ислам</vt:lpstr>
      <vt:lpstr>Христианство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Обществознание  10 класс  &amp;10. Духовный мир личности.</dc:title>
  <dc:creator>User</dc:creator>
  <cp:lastModifiedBy>User</cp:lastModifiedBy>
  <cp:revision>75</cp:revision>
  <dcterms:created xsi:type="dcterms:W3CDTF">2018-02-06T12:30:50Z</dcterms:created>
  <dcterms:modified xsi:type="dcterms:W3CDTF">2018-02-11T09:23:22Z</dcterms:modified>
</cp:coreProperties>
</file>