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0-09T17:34:42.843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AD97F4-244D-4B40-AFA1-BCC0D5E960AA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B872E5-C68F-4CF6-9F59-F47D302946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D97F4-244D-4B40-AFA1-BCC0D5E960AA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872E5-C68F-4CF6-9F59-F47D302946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D97F4-244D-4B40-AFA1-BCC0D5E960AA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872E5-C68F-4CF6-9F59-F47D302946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D97F4-244D-4B40-AFA1-BCC0D5E960AA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872E5-C68F-4CF6-9F59-F47D3029469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D97F4-244D-4B40-AFA1-BCC0D5E960AA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872E5-C68F-4CF6-9F59-F47D3029469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D97F4-244D-4B40-AFA1-BCC0D5E960AA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872E5-C68F-4CF6-9F59-F47D302946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D97F4-244D-4B40-AFA1-BCC0D5E960AA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872E5-C68F-4CF6-9F59-F47D302946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D97F4-244D-4B40-AFA1-BCC0D5E960AA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872E5-C68F-4CF6-9F59-F47D3029469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D97F4-244D-4B40-AFA1-BCC0D5E960AA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872E5-C68F-4CF6-9F59-F47D302946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AD97F4-244D-4B40-AFA1-BCC0D5E960AA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872E5-C68F-4CF6-9F59-F47D302946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AD97F4-244D-4B40-AFA1-BCC0D5E960AA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B872E5-C68F-4CF6-9F59-F47D3029469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AD97F4-244D-4B40-AFA1-BCC0D5E960AA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B872E5-C68F-4CF6-9F59-F47D3029469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32656"/>
            <a:ext cx="8735957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i="1" u="sng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Гражданская война в Испании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72791" y="3933056"/>
            <a:ext cx="447590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onotype Corsiva" pitchFamily="66" charset="0"/>
              </a:rPr>
              <a:t>1936-1939</a:t>
            </a:r>
            <a:endParaRPr lang="ru-RU" sz="8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 flipH="1">
            <a:off x="251520" y="332656"/>
            <a:ext cx="8676456" cy="6381328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908720"/>
            <a:ext cx="7344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Segoe Script" pitchFamily="34" charset="0"/>
              </a:rPr>
              <a:t>       ◘ </a:t>
            </a:r>
            <a:r>
              <a:rPr lang="ru-RU" sz="2800" dirty="0" smtClean="0">
                <a:solidFill>
                  <a:srgbClr val="002060"/>
                </a:solidFill>
                <a:latin typeface="Segoe Script" pitchFamily="34" charset="0"/>
              </a:rPr>
              <a:t>В </a:t>
            </a:r>
            <a:r>
              <a:rPr lang="ru-RU" sz="2800" dirty="0">
                <a:solidFill>
                  <a:srgbClr val="002060"/>
                </a:solidFill>
                <a:latin typeface="Segoe Script" pitchFamily="34" charset="0"/>
              </a:rPr>
              <a:t>январе-феврале 1939 года </a:t>
            </a:r>
            <a:r>
              <a:rPr lang="ru-RU" sz="2800" dirty="0" err="1">
                <a:solidFill>
                  <a:srgbClr val="002060"/>
                </a:solidFill>
                <a:latin typeface="Segoe Script" pitchFamily="34" charset="0"/>
              </a:rPr>
              <a:t>франкисты</a:t>
            </a:r>
            <a:r>
              <a:rPr lang="ru-RU" sz="2800" dirty="0">
                <a:solidFill>
                  <a:srgbClr val="002060"/>
                </a:solidFill>
                <a:latin typeface="Segoe Script" pitchFamily="34" charset="0"/>
              </a:rPr>
              <a:t> завоевали Каталонию и 28 марта вступили в Мадрид</a:t>
            </a:r>
            <a:r>
              <a:rPr lang="ru-RU" sz="2800" dirty="0" smtClean="0">
                <a:solidFill>
                  <a:srgbClr val="002060"/>
                </a:solidFill>
                <a:latin typeface="Segoe Script" pitchFamily="34" charset="0"/>
              </a:rPr>
              <a:t>.</a:t>
            </a:r>
            <a:r>
              <a:rPr lang="en-US" sz="2800" dirty="0" smtClean="0">
                <a:solidFill>
                  <a:srgbClr val="002060"/>
                </a:solidFill>
                <a:latin typeface="Segoe Script" pitchFamily="34" charset="0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Segoe Script" pitchFamily="34" charset="0"/>
              </a:rPr>
            </a:br>
            <a:endParaRPr lang="ru-RU" sz="2800" dirty="0">
              <a:solidFill>
                <a:srgbClr val="002060"/>
              </a:solidFill>
              <a:latin typeface="Segoe Script" pitchFamily="34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Segoe Script" pitchFamily="34" charset="0"/>
              </a:rPr>
              <a:t>     ◘ </a:t>
            </a:r>
            <a:r>
              <a:rPr lang="ru-RU" sz="2800" dirty="0" smtClean="0">
                <a:solidFill>
                  <a:srgbClr val="002060"/>
                </a:solidFill>
                <a:latin typeface="Segoe Script" pitchFamily="34" charset="0"/>
              </a:rPr>
              <a:t>1</a:t>
            </a:r>
            <a:r>
              <a:rPr lang="ru-RU" sz="2800" dirty="0">
                <a:solidFill>
                  <a:srgbClr val="002060"/>
                </a:solidFill>
                <a:latin typeface="Segoe Script" pitchFamily="34" charset="0"/>
              </a:rPr>
              <a:t> апреля режим Франко контролировал всю территорию Испании. </a:t>
            </a:r>
            <a:r>
              <a:rPr lang="en-US" sz="2800" dirty="0" smtClean="0">
                <a:solidFill>
                  <a:srgbClr val="002060"/>
                </a:solidFill>
                <a:latin typeface="Segoe Script" pitchFamily="34" charset="0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Segoe Script" pitchFamily="34" charset="0"/>
              </a:rPr>
            </a:br>
            <a:endParaRPr lang="ru-RU" sz="2800" dirty="0">
              <a:solidFill>
                <a:srgbClr val="002060"/>
              </a:solidFill>
              <a:latin typeface="Segoe Script" pitchFamily="34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Segoe Script" pitchFamily="34" charset="0"/>
              </a:rPr>
              <a:t>      ◘  </a:t>
            </a:r>
            <a:r>
              <a:rPr lang="ru-RU" sz="2800" dirty="0" smtClean="0">
                <a:solidFill>
                  <a:srgbClr val="002060"/>
                </a:solidFill>
                <a:latin typeface="Segoe Script" pitchFamily="34" charset="0"/>
              </a:rPr>
              <a:t>Каудильо </a:t>
            </a:r>
            <a:r>
              <a:rPr lang="ru-RU" sz="2800" dirty="0">
                <a:solidFill>
                  <a:srgbClr val="002060"/>
                </a:solidFill>
                <a:latin typeface="Segoe Script" pitchFamily="34" charset="0"/>
              </a:rPr>
              <a:t>в последней военной сводке торжественно объявил об окончании войны в Испании.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олна 3"/>
          <p:cNvSpPr/>
          <p:nvPr/>
        </p:nvSpPr>
        <p:spPr>
          <a:xfrm>
            <a:off x="251520" y="0"/>
            <a:ext cx="8712968" cy="1412776"/>
          </a:xfrm>
          <a:prstGeom prst="wav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43000" y="188640"/>
            <a:ext cx="9001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>
                <a:solidFill>
                  <a:srgbClr val="7030A0"/>
                </a:solidFill>
                <a:latin typeface="Monotype Corsiva" pitchFamily="66" charset="0"/>
              </a:rPr>
              <a:t>Итоги гражданской войны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71910"/>
            <a:ext cx="860444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    </a:t>
            </a:r>
            <a:r>
              <a:rPr lang="en-US" sz="3200" dirty="0">
                <a:solidFill>
                  <a:srgbClr val="7030A0"/>
                </a:solidFill>
                <a:latin typeface="Monotype Corsiva" pitchFamily="66" charset="0"/>
              </a:rPr>
              <a:t>♦</a:t>
            </a:r>
            <a:r>
              <a:rPr lang="ru-RU" sz="3200" dirty="0" smtClean="0">
                <a:solidFill>
                  <a:srgbClr val="7030A0"/>
                </a:solidFill>
                <a:latin typeface="Monotype Corsiva" pitchFamily="66" charset="0"/>
              </a:rPr>
              <a:t>1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939</a:t>
            </a:r>
            <a:r>
              <a:rPr lang="ru-RU" sz="3200" dirty="0">
                <a:solidFill>
                  <a:srgbClr val="FF0000"/>
                </a:solidFill>
                <a:latin typeface="Monotype Corsiva" pitchFamily="66" charset="0"/>
              </a:rPr>
              <a:t> года в Испании установилась диктатура Франко, просуществовавшая до ноября 1975 года. Испанская республика пала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.</a:t>
            </a:r>
            <a:r>
              <a:rPr lang="en-US" sz="28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    </a:t>
            </a:r>
            <a:r>
              <a:rPr lang="en-US" sz="3200" dirty="0" smtClean="0">
                <a:solidFill>
                  <a:srgbClr val="7030A0"/>
                </a:solidFill>
                <a:latin typeface="Monotype Corsiva" pitchFamily="66" charset="0"/>
              </a:rPr>
              <a:t>♦</a:t>
            </a:r>
            <a:r>
              <a:rPr lang="ru-RU" sz="3200" dirty="0" smtClean="0">
                <a:solidFill>
                  <a:srgbClr val="7030A0"/>
                </a:solidFill>
                <a:latin typeface="Monotype Corsiva" pitchFamily="66" charset="0"/>
              </a:rPr>
              <a:t>В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Monotype Corsiva" pitchFamily="66" charset="0"/>
              </a:rPr>
              <a:t>итоге погибло 450 т. человек (5 % довоенного 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населения</a:t>
            </a:r>
            <a:r>
              <a:rPr lang="en-US" sz="3200" dirty="0" smtClean="0">
                <a:solidFill>
                  <a:srgbClr val="FF0000"/>
                </a:solidFill>
                <a:latin typeface="Monotype Corsiva" pitchFamily="66" charset="0"/>
              </a:rPr>
              <a:t>).</a:t>
            </a:r>
            <a:br>
              <a:rPr lang="en-US" sz="3200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     </a:t>
            </a:r>
            <a:r>
              <a:rPr lang="en-US" sz="3200" dirty="0" smtClean="0">
                <a:solidFill>
                  <a:srgbClr val="7030A0"/>
                </a:solidFill>
                <a:latin typeface="Monotype Corsiva" pitchFamily="66" charset="0"/>
              </a:rPr>
              <a:t>♦</a:t>
            </a:r>
            <a:r>
              <a:rPr lang="ru-RU" sz="3200" dirty="0" smtClean="0">
                <a:solidFill>
                  <a:srgbClr val="7030A0"/>
                </a:solidFill>
                <a:latin typeface="Monotype Corsiva" pitchFamily="66" charset="0"/>
              </a:rPr>
              <a:t>П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о </a:t>
            </a:r>
            <a:r>
              <a:rPr lang="ru-RU" sz="3200" dirty="0">
                <a:solidFill>
                  <a:srgbClr val="FF0000"/>
                </a:solidFill>
                <a:latin typeface="Monotype Corsiva" pitchFamily="66" charset="0"/>
              </a:rPr>
              <a:t>окончанию войны страну покинули более 600 тысяч испанцев, среди них было немало интеллектуалов, таких как Пабло Пикассо и </a:t>
            </a:r>
            <a:r>
              <a:rPr lang="ru-RU" sz="3200" dirty="0" err="1">
                <a:solidFill>
                  <a:srgbClr val="FF0000"/>
                </a:solidFill>
                <a:latin typeface="Monotype Corsiva" pitchFamily="66" charset="0"/>
              </a:rPr>
              <a:t>Ортега-и-Гассет</a:t>
            </a:r>
            <a:r>
              <a:rPr lang="ru-RU" sz="3200" dirty="0">
                <a:solidFill>
                  <a:srgbClr val="FF0000"/>
                </a:solidFill>
                <a:latin typeface="Monotype Corsiva" pitchFamily="66" charset="0"/>
              </a:rPr>
              <a:t>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age.slidesharecdn.com/ppt0000030-110322124101-phpapp02/95/19361939-2-728.jpg?cb=13008157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404664"/>
            <a:ext cx="8232915" cy="617468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611560" y="0"/>
            <a:ext cx="7992888" cy="6858000"/>
          </a:xfrm>
          <a:prstGeom prst="horizont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51720" y="1124744"/>
            <a:ext cx="6192688" cy="4708981"/>
          </a:xfrm>
          <a:prstGeom prst="rect">
            <a:avLst/>
          </a:prstGeom>
          <a:noFill/>
          <a:ln w="3492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bliqueBottomLef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en-US" sz="2000" dirty="0" smtClean="0"/>
              <a:t>  </a:t>
            </a:r>
            <a:r>
              <a:rPr lang="en-US" sz="2000" dirty="0"/>
              <a:t> &gt;</a:t>
            </a:r>
            <a:r>
              <a:rPr lang="ru-RU" sz="2000" dirty="0" smtClean="0">
                <a:solidFill>
                  <a:srgbClr val="FFC000"/>
                </a:solidFill>
                <a:latin typeface="Segoe Script" pitchFamily="34" charset="0"/>
              </a:rPr>
              <a:t>Революция </a:t>
            </a:r>
            <a:r>
              <a:rPr lang="ru-RU" sz="2000" dirty="0">
                <a:solidFill>
                  <a:srgbClr val="FFC000"/>
                </a:solidFill>
                <a:latin typeface="Segoe Script" pitchFamily="34" charset="0"/>
              </a:rPr>
              <a:t>1931 года – ликвидация монархии</a:t>
            </a:r>
            <a:r>
              <a:rPr lang="ru-RU" sz="2000" dirty="0" smtClean="0">
                <a:solidFill>
                  <a:srgbClr val="FFC000"/>
                </a:solidFill>
                <a:latin typeface="Segoe Script" pitchFamily="34" charset="0"/>
              </a:rPr>
              <a:t>.</a:t>
            </a:r>
            <a:endParaRPr lang="ru-RU" sz="2000" dirty="0">
              <a:solidFill>
                <a:srgbClr val="FFC000"/>
              </a:solidFill>
              <a:latin typeface="Segoe Script" pitchFamily="34" charset="0"/>
            </a:endParaRPr>
          </a:p>
          <a:p>
            <a:r>
              <a:rPr lang="en-US" sz="2000" dirty="0" smtClean="0">
                <a:solidFill>
                  <a:srgbClr val="FFC000"/>
                </a:solidFill>
                <a:latin typeface="Segoe Script" pitchFamily="34" charset="0"/>
              </a:rPr>
              <a:t>  &gt; </a:t>
            </a:r>
            <a:r>
              <a:rPr lang="ru-RU" sz="2000" dirty="0" smtClean="0">
                <a:solidFill>
                  <a:srgbClr val="FFC000"/>
                </a:solidFill>
                <a:latin typeface="Segoe Script" pitchFamily="34" charset="0"/>
              </a:rPr>
              <a:t>В </a:t>
            </a:r>
            <a:r>
              <a:rPr lang="ru-RU" sz="2000" dirty="0">
                <a:solidFill>
                  <a:srgbClr val="FFC000"/>
                </a:solidFill>
                <a:latin typeface="Segoe Script" pitchFamily="34" charset="0"/>
              </a:rPr>
              <a:t>декабре 1935 – январе 1936 образовался Народный фронт, победа на выборах в кортесы (парламент). Создание правительства Народного </a:t>
            </a:r>
            <a:r>
              <a:rPr lang="ru-RU" sz="2000" dirty="0" smtClean="0">
                <a:solidFill>
                  <a:srgbClr val="FFC000"/>
                </a:solidFill>
                <a:latin typeface="Segoe Script" pitchFamily="34" charset="0"/>
              </a:rPr>
              <a:t>фронта</a:t>
            </a:r>
            <a:r>
              <a:rPr lang="en-US" sz="2000" dirty="0">
                <a:solidFill>
                  <a:srgbClr val="FFC000"/>
                </a:solidFill>
                <a:latin typeface="Segoe Script" pitchFamily="34" charset="0"/>
              </a:rPr>
              <a:t>.</a:t>
            </a:r>
            <a:endParaRPr lang="ru-RU" sz="2000" dirty="0">
              <a:solidFill>
                <a:srgbClr val="FFC000"/>
              </a:solidFill>
              <a:latin typeface="Segoe Script" pitchFamily="34" charset="0"/>
            </a:endParaRPr>
          </a:p>
          <a:p>
            <a:r>
              <a:rPr lang="en-US" sz="2000" dirty="0" smtClean="0">
                <a:solidFill>
                  <a:srgbClr val="FFC000"/>
                </a:solidFill>
                <a:latin typeface="Segoe Script" pitchFamily="34" charset="0"/>
              </a:rPr>
              <a:t>  &gt;</a:t>
            </a:r>
            <a:r>
              <a:rPr lang="ru-RU" sz="2000" dirty="0" smtClean="0">
                <a:solidFill>
                  <a:srgbClr val="FFC000"/>
                </a:solidFill>
                <a:latin typeface="Segoe Script" pitchFamily="34" charset="0"/>
              </a:rPr>
              <a:t>В </a:t>
            </a:r>
            <a:r>
              <a:rPr lang="ru-RU" sz="2000" dirty="0">
                <a:solidFill>
                  <a:srgbClr val="FFC000"/>
                </a:solidFill>
                <a:latin typeface="Segoe Script" pitchFamily="34" charset="0"/>
              </a:rPr>
              <a:t>1936 году правые силы организовали военный переворот, власть перешла к военной хунте, Франсиско Франко стал главой правительства</a:t>
            </a:r>
          </a:p>
          <a:p>
            <a:r>
              <a:rPr lang="en-US" sz="2000" dirty="0" smtClean="0">
                <a:solidFill>
                  <a:srgbClr val="FFC000"/>
                </a:solidFill>
                <a:latin typeface="Segoe Script" pitchFamily="34" charset="0"/>
              </a:rPr>
              <a:t> &gt; </a:t>
            </a:r>
            <a:r>
              <a:rPr lang="ru-RU" sz="2000" dirty="0" smtClean="0">
                <a:solidFill>
                  <a:srgbClr val="FFC000"/>
                </a:solidFill>
                <a:latin typeface="Segoe Script" pitchFamily="34" charset="0"/>
              </a:rPr>
              <a:t>После </a:t>
            </a:r>
            <a:r>
              <a:rPr lang="ru-RU" sz="2000" dirty="0">
                <a:solidFill>
                  <a:srgbClr val="FFC000"/>
                </a:solidFill>
                <a:latin typeface="Segoe Script" pitchFamily="34" charset="0"/>
              </a:rPr>
              <a:t>выборов коммунисты не вошли в правительство, но требовали «углубления революции». Их поддержали также ФАИ и ПОУМ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72000" y="404664"/>
            <a:ext cx="4572000" cy="60016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/>
            <a:r>
              <a:rPr lang="ru-RU" sz="2400" dirty="0">
                <a:solidFill>
                  <a:srgbClr val="002060"/>
                </a:solidFill>
                <a:latin typeface="Segoe Script" pitchFamily="34" charset="0"/>
              </a:rPr>
              <a:t>Франсиско Франко Глава диктаторского режима в Испании в 1939-1975 гг. Профессиональный военный, генерал. В 1936 году поднял мятеж против республиканского правительства и в 1939 году выиграл гражданскую войну при поддержке Италии и Германии, объявил себя главой государства (каудильо) и установил авторитарный режим.</a:t>
            </a:r>
          </a:p>
        </p:txBody>
      </p:sp>
      <p:pic>
        <p:nvPicPr>
          <p:cNvPr id="8196" name="Picture 4" descr="http://historic.ru/news/item/f00/s16/n0001622/pic/000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26" y="908720"/>
            <a:ext cx="3834426" cy="511256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Лента лицом вниз 5"/>
          <p:cNvSpPr/>
          <p:nvPr/>
        </p:nvSpPr>
        <p:spPr>
          <a:xfrm>
            <a:off x="179512" y="260648"/>
            <a:ext cx="8964488" cy="6597352"/>
          </a:xfrm>
          <a:prstGeom prst="ribb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1628800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Segoe Script" pitchFamily="34" charset="0"/>
              </a:rPr>
              <a:t>  </a:t>
            </a:r>
            <a:r>
              <a:rPr lang="en-US" sz="2000" dirty="0" smtClean="0">
                <a:solidFill>
                  <a:srgbClr val="FFFF00"/>
                </a:solidFill>
                <a:latin typeface="Segoe Script" pitchFamily="34" charset="0"/>
              </a:rPr>
              <a:t>&gt;&gt;&gt;  </a:t>
            </a:r>
            <a:r>
              <a:rPr lang="ru-RU" sz="2000" dirty="0" smtClean="0">
                <a:solidFill>
                  <a:srgbClr val="FFFF00"/>
                </a:solidFill>
                <a:latin typeface="Segoe Script" pitchFamily="34" charset="0"/>
              </a:rPr>
              <a:t>Военизированную </a:t>
            </a:r>
            <a:r>
              <a:rPr lang="ru-RU" sz="2000" dirty="0">
                <a:solidFill>
                  <a:srgbClr val="FFFF00"/>
                </a:solidFill>
                <a:latin typeface="Segoe Script" pitchFamily="34" charset="0"/>
              </a:rPr>
              <a:t>организацию - Испанскую Фалангу - имели как левые, так и правые партии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Segoe Script" pitchFamily="34" charset="0"/>
              </a:rPr>
              <a:t>  &gt;&gt;&gt; </a:t>
            </a:r>
            <a:r>
              <a:rPr lang="ru-RU" sz="2000" dirty="0" smtClean="0">
                <a:solidFill>
                  <a:srgbClr val="FFFF00"/>
                </a:solidFill>
                <a:latin typeface="Segoe Script" pitchFamily="34" charset="0"/>
              </a:rPr>
              <a:t>Летом </a:t>
            </a:r>
            <a:r>
              <a:rPr lang="ru-RU" sz="2000" dirty="0">
                <a:solidFill>
                  <a:srgbClr val="FFFF00"/>
                </a:solidFill>
                <a:latin typeface="Segoe Script" pitchFamily="34" charset="0"/>
              </a:rPr>
              <a:t>1936 года сформировался «заговор четырех генералов», которые решили восстановить порядок военным переворотом (пронунсиаменто)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Segoe Script" pitchFamily="34" charset="0"/>
              </a:rPr>
              <a:t>  &gt;&gt;&gt;</a:t>
            </a:r>
            <a:r>
              <a:rPr lang="ru-RU" sz="2000" dirty="0" smtClean="0">
                <a:solidFill>
                  <a:srgbClr val="FFFF00"/>
                </a:solidFill>
                <a:latin typeface="Segoe Script" pitchFamily="34" charset="0"/>
              </a:rPr>
              <a:t>Военный </a:t>
            </a:r>
            <a:r>
              <a:rPr lang="ru-RU" sz="2000" dirty="0">
                <a:solidFill>
                  <a:srgbClr val="FFFF00"/>
                </a:solidFill>
                <a:latin typeface="Segoe Script" pitchFamily="34" charset="0"/>
              </a:rPr>
              <a:t>переворот не удался, пронунсиаменто вылилось в широкомасштабную Гражданскую войну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войная волна 6"/>
          <p:cNvSpPr/>
          <p:nvPr/>
        </p:nvSpPr>
        <p:spPr>
          <a:xfrm>
            <a:off x="323528" y="332656"/>
            <a:ext cx="8496944" cy="2780928"/>
          </a:xfrm>
          <a:prstGeom prst="double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836712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Segoe Script" pitchFamily="34" charset="0"/>
              </a:rPr>
              <a:t>Война стала интернациональной: оружие, военный специалисты и добровольцы начали поступать к </a:t>
            </a:r>
            <a:r>
              <a:rPr lang="ru-RU" sz="2400" dirty="0" err="1">
                <a:latin typeface="Segoe Script" pitchFamily="34" charset="0"/>
              </a:rPr>
              <a:t>франкистам</a:t>
            </a:r>
            <a:r>
              <a:rPr lang="ru-RU" sz="2400" dirty="0">
                <a:latin typeface="Segoe Script" pitchFamily="34" charset="0"/>
              </a:rPr>
              <a:t> из Италии и Германии, а к республиканцам из СССР</a:t>
            </a:r>
          </a:p>
        </p:txBody>
      </p:sp>
      <p:pic>
        <p:nvPicPr>
          <p:cNvPr id="6" name="Рисунок 5" descr="19361939-6-7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501008"/>
            <a:ext cx="8964488" cy="2675741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80728"/>
            <a:ext cx="741682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smtClean="0"/>
              <a:t>  </a:t>
            </a:r>
            <a:r>
              <a:rPr lang="en-US" sz="2400" dirty="0" smtClean="0">
                <a:solidFill>
                  <a:srgbClr val="002060"/>
                </a:solidFill>
                <a:latin typeface="Segoe Script" pitchFamily="34" charset="0"/>
              </a:rPr>
              <a:t>○ </a:t>
            </a:r>
            <a:r>
              <a:rPr lang="ru-RU" sz="2400" dirty="0" smtClean="0">
                <a:solidFill>
                  <a:srgbClr val="002060"/>
                </a:solidFill>
                <a:latin typeface="Segoe Script" pitchFamily="34" charset="0"/>
              </a:rPr>
              <a:t>Испанские </a:t>
            </a:r>
            <a:r>
              <a:rPr lang="ru-RU" sz="2400" dirty="0">
                <a:solidFill>
                  <a:srgbClr val="002060"/>
                </a:solidFill>
                <a:latin typeface="Segoe Script" pitchFamily="34" charset="0"/>
              </a:rPr>
              <a:t>коммунисты постепенно забирали власть в свои руки и вскоре </a:t>
            </a:r>
            <a:r>
              <a:rPr lang="ru-RU" sz="2400" dirty="0" smtClean="0">
                <a:solidFill>
                  <a:srgbClr val="002060"/>
                </a:solidFill>
                <a:latin typeface="Segoe Script" pitchFamily="34" charset="0"/>
              </a:rPr>
              <a:t>вошли </a:t>
            </a:r>
            <a:r>
              <a:rPr lang="ru-RU" sz="2400" dirty="0">
                <a:solidFill>
                  <a:srgbClr val="002060"/>
                </a:solidFill>
                <a:latin typeface="Segoe Script" pitchFamily="34" charset="0"/>
              </a:rPr>
              <a:t>в </a:t>
            </a:r>
            <a:r>
              <a:rPr lang="ru-RU" sz="2400" dirty="0" smtClean="0">
                <a:solidFill>
                  <a:srgbClr val="002060"/>
                </a:solidFill>
                <a:latin typeface="Segoe Script" pitchFamily="34" charset="0"/>
              </a:rPr>
              <a:t>правительство</a:t>
            </a:r>
            <a:r>
              <a:rPr lang="en-US" sz="2400" dirty="0" smtClean="0">
                <a:solidFill>
                  <a:srgbClr val="002060"/>
                </a:solidFill>
                <a:latin typeface="Segoe Script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Segoe Script" pitchFamily="34" charset="0"/>
              </a:rPr>
            </a:br>
            <a:endParaRPr lang="ru-RU" sz="2400" dirty="0">
              <a:solidFill>
                <a:srgbClr val="002060"/>
              </a:solidFill>
              <a:latin typeface="Segoe Script" pitchFamily="34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Segoe Script" pitchFamily="34" charset="0"/>
              </a:rPr>
              <a:t>   ○ </a:t>
            </a:r>
            <a:r>
              <a:rPr lang="ru-RU" sz="2400" dirty="0" smtClean="0">
                <a:solidFill>
                  <a:srgbClr val="002060"/>
                </a:solidFill>
                <a:latin typeface="Segoe Script" pitchFamily="34" charset="0"/>
              </a:rPr>
              <a:t>Консервативное </a:t>
            </a:r>
            <a:r>
              <a:rPr lang="ru-RU" sz="2400" dirty="0">
                <a:solidFill>
                  <a:srgbClr val="002060"/>
                </a:solidFill>
                <a:latin typeface="Segoe Script" pitchFamily="34" charset="0"/>
              </a:rPr>
              <a:t>правительство Англии и Франции безуспешно боролись с </a:t>
            </a:r>
            <a:r>
              <a:rPr lang="ru-RU" sz="2400" dirty="0" smtClean="0">
                <a:solidFill>
                  <a:srgbClr val="002060"/>
                </a:solidFill>
                <a:latin typeface="Segoe Script" pitchFamily="34" charset="0"/>
              </a:rPr>
              <a:t>коммунистами</a:t>
            </a:r>
            <a:r>
              <a:rPr lang="en-US" sz="2400" dirty="0" smtClean="0">
                <a:solidFill>
                  <a:srgbClr val="002060"/>
                </a:solidFill>
                <a:latin typeface="Segoe Script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Segoe Script" pitchFamily="34" charset="0"/>
              </a:rPr>
            </a:br>
            <a:endParaRPr lang="ru-RU" sz="2400" dirty="0">
              <a:solidFill>
                <a:srgbClr val="002060"/>
              </a:solidFill>
              <a:latin typeface="Segoe Script" pitchFamily="34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Segoe Script" pitchFamily="34" charset="0"/>
              </a:rPr>
              <a:t>   ○ </a:t>
            </a:r>
            <a:r>
              <a:rPr lang="ru-RU" sz="2400" dirty="0" smtClean="0">
                <a:solidFill>
                  <a:srgbClr val="002060"/>
                </a:solidFill>
                <a:latin typeface="Segoe Script" pitchFamily="34" charset="0"/>
              </a:rPr>
              <a:t>Война </a:t>
            </a:r>
            <a:r>
              <a:rPr lang="ru-RU" sz="2400" dirty="0">
                <a:solidFill>
                  <a:srgbClr val="002060"/>
                </a:solidFill>
                <a:latin typeface="Segoe Script" pitchFamily="34" charset="0"/>
              </a:rPr>
              <a:t>была жестокой и кровавой: левые истребляли священников, а фалангисты расстреливали «интеллектуалов»</a:t>
            </a:r>
          </a:p>
        </p:txBody>
      </p:sp>
      <p:sp>
        <p:nvSpPr>
          <p:cNvPr id="3" name="Рамка 2"/>
          <p:cNvSpPr/>
          <p:nvPr/>
        </p:nvSpPr>
        <p:spPr>
          <a:xfrm>
            <a:off x="611560" y="476672"/>
            <a:ext cx="7992888" cy="5400600"/>
          </a:xfrm>
          <a:prstGeom prst="frame">
            <a:avLst>
              <a:gd name="adj1" fmla="val 42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знак завершения 4"/>
          <p:cNvSpPr/>
          <p:nvPr/>
        </p:nvSpPr>
        <p:spPr>
          <a:xfrm>
            <a:off x="179512" y="260648"/>
            <a:ext cx="8424936" cy="1800200"/>
          </a:xfrm>
          <a:prstGeom prst="flowChartTermina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>Политика Народного фронта в годы гражданской войны (на контролируемых территориях</a:t>
            </a: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>):</a:t>
            </a:r>
            <a:endParaRPr lang="ru-RU" sz="36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060848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Segoe Script" pitchFamily="34" charset="0"/>
              </a:rPr>
              <a:t>    </a:t>
            </a:r>
            <a:r>
              <a:rPr lang="en-US" sz="2400" b="1" dirty="0" smtClean="0">
                <a:solidFill>
                  <a:srgbClr val="0070C0"/>
                </a:solidFill>
                <a:latin typeface="Segoe Script" pitchFamily="34" charset="0"/>
              </a:rPr>
              <a:t>•</a:t>
            </a:r>
            <a:r>
              <a:rPr lang="ru-RU" sz="2400" b="1" dirty="0" smtClean="0">
                <a:solidFill>
                  <a:srgbClr val="0070C0"/>
                </a:solidFill>
                <a:latin typeface="Segoe Script" pitchFamily="34" charset="0"/>
              </a:rPr>
              <a:t>Ликвидация </a:t>
            </a:r>
            <a:r>
              <a:rPr lang="ru-RU" sz="2400" b="1" dirty="0">
                <a:solidFill>
                  <a:srgbClr val="0070C0"/>
                </a:solidFill>
                <a:latin typeface="Segoe Script" pitchFamily="34" charset="0"/>
              </a:rPr>
              <a:t>крупного землевладения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Segoe Script" pitchFamily="34" charset="0"/>
              </a:rPr>
              <a:t>    •</a:t>
            </a:r>
            <a:r>
              <a:rPr lang="ru-RU" sz="2400" b="1" dirty="0" smtClean="0">
                <a:solidFill>
                  <a:srgbClr val="0070C0"/>
                </a:solidFill>
                <a:latin typeface="Segoe Script" pitchFamily="34" charset="0"/>
              </a:rPr>
              <a:t>Установление </a:t>
            </a:r>
            <a:r>
              <a:rPr lang="ru-RU" sz="2400" b="1" dirty="0">
                <a:solidFill>
                  <a:srgbClr val="0070C0"/>
                </a:solidFill>
                <a:latin typeface="Segoe Script" pitchFamily="34" charset="0"/>
              </a:rPr>
              <a:t>рабочего контроля на промышленных предприятиях и транспорте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Segoe Script" pitchFamily="34" charset="0"/>
              </a:rPr>
              <a:t>   •</a:t>
            </a:r>
            <a:r>
              <a:rPr lang="ru-RU" sz="2400" b="1" dirty="0" smtClean="0">
                <a:solidFill>
                  <a:srgbClr val="0070C0"/>
                </a:solidFill>
                <a:latin typeface="Segoe Script" pitchFamily="34" charset="0"/>
              </a:rPr>
              <a:t>Предоставление </a:t>
            </a:r>
            <a:r>
              <a:rPr lang="en-US" sz="2400" b="1" dirty="0" smtClean="0">
                <a:solidFill>
                  <a:srgbClr val="0070C0"/>
                </a:solidFill>
                <a:latin typeface="Segoe Script" pitchFamily="34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Segoe Script" pitchFamily="34" charset="0"/>
              </a:rPr>
              <a:t>автономии </a:t>
            </a:r>
            <a:r>
              <a:rPr lang="ru-RU" sz="2400" b="1" dirty="0">
                <a:solidFill>
                  <a:srgbClr val="0070C0"/>
                </a:solidFill>
                <a:latin typeface="Segoe Script" pitchFamily="34" charset="0"/>
              </a:rPr>
              <a:t>каталонцам и баскам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Segoe Script" pitchFamily="34" charset="0"/>
              </a:rPr>
              <a:t>    •</a:t>
            </a:r>
            <a:r>
              <a:rPr lang="ru-RU" sz="2400" b="1" dirty="0" smtClean="0">
                <a:solidFill>
                  <a:srgbClr val="0070C0"/>
                </a:solidFill>
                <a:latin typeface="Segoe Script" pitchFamily="34" charset="0"/>
              </a:rPr>
              <a:t>Организация </a:t>
            </a:r>
            <a:r>
              <a:rPr lang="ru-RU" sz="2400" b="1" dirty="0">
                <a:solidFill>
                  <a:srgbClr val="0070C0"/>
                </a:solidFill>
                <a:latin typeface="Segoe Script" pitchFamily="34" charset="0"/>
              </a:rPr>
              <a:t>вооруженных сил и налаживание военного производства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Segoe Script" pitchFamily="34" charset="0"/>
              </a:rPr>
              <a:t>   •</a:t>
            </a:r>
            <a:r>
              <a:rPr lang="ru-RU" sz="2400" b="1" dirty="0" smtClean="0">
                <a:solidFill>
                  <a:srgbClr val="0070C0"/>
                </a:solidFill>
                <a:latin typeface="Segoe Script" pitchFamily="34" charset="0"/>
              </a:rPr>
              <a:t>Утверждение </a:t>
            </a:r>
            <a:r>
              <a:rPr lang="ru-RU" sz="2400" b="1" dirty="0">
                <a:solidFill>
                  <a:srgbClr val="0070C0"/>
                </a:solidFill>
                <a:latin typeface="Segoe Script" pitchFamily="34" charset="0"/>
              </a:rPr>
              <a:t>всевластия карательных органов (чистка армии и государственного аппарата от троцкистов и анархистов)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9361939-9-728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92896"/>
            <a:ext cx="3635896" cy="267414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71600" y="188640"/>
            <a:ext cx="8172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Segoe Script" pitchFamily="34" charset="0"/>
              </a:rPr>
              <a:t>     *</a:t>
            </a:r>
            <a:r>
              <a:rPr lang="ru-RU" sz="3200" dirty="0" smtClean="0">
                <a:solidFill>
                  <a:srgbClr val="002060"/>
                </a:solidFill>
                <a:latin typeface="Segoe Script" pitchFamily="34" charset="0"/>
              </a:rPr>
              <a:t>До </a:t>
            </a:r>
            <a:r>
              <a:rPr lang="ru-RU" sz="3200" dirty="0">
                <a:solidFill>
                  <a:srgbClr val="002060"/>
                </a:solidFill>
                <a:latin typeface="Segoe Script" pitchFamily="34" charset="0"/>
              </a:rPr>
              <a:t>осени 1938 года испанская война была в центре внимания мировой общественности</a:t>
            </a:r>
          </a:p>
          <a:p>
            <a:pPr algn="r"/>
            <a:r>
              <a:rPr lang="en-US" sz="3200" dirty="0" smtClean="0">
                <a:solidFill>
                  <a:srgbClr val="002060"/>
                </a:solidFill>
                <a:latin typeface="Segoe Script" pitchFamily="34" charset="0"/>
              </a:rPr>
              <a:t>    </a:t>
            </a:r>
            <a:br>
              <a:rPr lang="en-US" sz="32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Segoe Script" pitchFamily="34" charset="0"/>
              </a:rPr>
              <a:t/>
            </a:r>
            <a:br>
              <a:rPr lang="en-US" sz="32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Segoe Script" pitchFamily="34" charset="0"/>
              </a:rPr>
              <a:t/>
            </a:r>
            <a:br>
              <a:rPr lang="en-US" sz="32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Segoe Script" pitchFamily="34" charset="0"/>
              </a:rPr>
              <a:t/>
            </a:r>
            <a:br>
              <a:rPr lang="en-US" sz="3200" dirty="0" smtClean="0">
                <a:solidFill>
                  <a:srgbClr val="002060"/>
                </a:solidFill>
                <a:latin typeface="Segoe Script" pitchFamily="34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Segoe Script" pitchFamily="34" charset="0"/>
              </a:rPr>
              <a:t/>
            </a:r>
            <a:br>
              <a:rPr lang="en-US" sz="3200" dirty="0" smtClean="0">
                <a:solidFill>
                  <a:srgbClr val="002060"/>
                </a:solidFill>
                <a:latin typeface="Segoe Script" pitchFamily="34" charset="0"/>
              </a:rPr>
            </a:br>
            <a:endParaRPr lang="ru-RU" sz="3200" dirty="0">
              <a:solidFill>
                <a:srgbClr val="002060"/>
              </a:solidFill>
              <a:latin typeface="Segoe Scrip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3140968"/>
            <a:ext cx="57241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 smtClean="0">
                <a:solidFill>
                  <a:srgbClr val="002060"/>
                </a:solidFill>
                <a:latin typeface="Segoe Script" pitchFamily="34" charset="0"/>
              </a:rPr>
              <a:t>*</a:t>
            </a:r>
            <a:r>
              <a:rPr lang="ru-RU" sz="2800" dirty="0" smtClean="0">
                <a:solidFill>
                  <a:srgbClr val="002060"/>
                </a:solidFill>
                <a:latin typeface="Segoe Script" pitchFamily="34" charset="0"/>
              </a:rPr>
              <a:t>Наступали в основном </a:t>
            </a:r>
            <a:r>
              <a:rPr lang="ru-RU" sz="2800" dirty="0" err="1" smtClean="0">
                <a:solidFill>
                  <a:srgbClr val="002060"/>
                </a:solidFill>
                <a:latin typeface="Segoe Script" pitchFamily="34" charset="0"/>
              </a:rPr>
              <a:t>франкисты</a:t>
            </a:r>
            <a:r>
              <a:rPr lang="ru-RU" sz="2800" dirty="0" smtClean="0">
                <a:solidFill>
                  <a:srgbClr val="002060"/>
                </a:solidFill>
                <a:latin typeface="Segoe Script" pitchFamily="34" charset="0"/>
              </a:rPr>
              <a:t> – на их стороне была регулярная испанская армия, «дикие дивизии» марокканцев, регулярные итальянские части</a:t>
            </a: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</TotalTime>
  <Words>340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Политика Народного фронта в годы гражданской войны (на контролируемых территориях):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война в Испании</dc:title>
  <dc:creator>Admin</dc:creator>
  <cp:lastModifiedBy>Admin</cp:lastModifiedBy>
  <cp:revision>9</cp:revision>
  <dcterms:created xsi:type="dcterms:W3CDTF">2014-10-09T13:27:22Z</dcterms:created>
  <dcterms:modified xsi:type="dcterms:W3CDTF">2014-10-09T14:50:02Z</dcterms:modified>
</cp:coreProperties>
</file>