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91" r:id="rId2"/>
    <p:sldId id="293" r:id="rId3"/>
    <p:sldId id="290" r:id="rId4"/>
    <p:sldId id="257" r:id="rId5"/>
    <p:sldId id="259" r:id="rId6"/>
    <p:sldId id="276" r:id="rId7"/>
    <p:sldId id="262" r:id="rId8"/>
    <p:sldId id="271" r:id="rId9"/>
    <p:sldId id="277" r:id="rId10"/>
    <p:sldId id="278" r:id="rId11"/>
    <p:sldId id="279" r:id="rId12"/>
    <p:sldId id="270" r:id="rId13"/>
    <p:sldId id="280" r:id="rId14"/>
    <p:sldId id="281" r:id="rId15"/>
    <p:sldId id="268" r:id="rId16"/>
    <p:sldId id="282" r:id="rId17"/>
    <p:sldId id="265" r:id="rId18"/>
    <p:sldId id="264" r:id="rId19"/>
    <p:sldId id="263" r:id="rId20"/>
    <p:sldId id="283" r:id="rId21"/>
    <p:sldId id="275" r:id="rId22"/>
    <p:sldId id="261" r:id="rId23"/>
    <p:sldId id="274" r:id="rId24"/>
    <p:sldId id="284" r:id="rId25"/>
    <p:sldId id="285" r:id="rId26"/>
    <p:sldId id="287" r:id="rId27"/>
    <p:sldId id="288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82C"/>
    <a:srgbClr val="87673D"/>
    <a:srgbClr val="A7804B"/>
    <a:srgbClr val="C1A177"/>
    <a:srgbClr val="A5AA8E"/>
    <a:srgbClr val="E1D6AD"/>
    <a:srgbClr val="FF3300"/>
    <a:srgbClr val="BEA64E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F4983-90F5-4CF9-AF2A-AF2F87DE11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1C96000-A852-4579-B0E3-DCBFD128BF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Два течения в </a:t>
          </a: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национально-освободитель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ном движении (НОД)</a:t>
          </a:r>
        </a:p>
      </dgm:t>
    </dgm:pt>
    <dgm:pt modelId="{7B0459A8-EF96-4443-B81F-CB0EF64D0FAF}" type="parTrans" cxnId="{9CD51882-6374-47D8-B732-AAF17F9A88C0}">
      <dgm:prSet/>
      <dgm:spPr/>
      <dgm:t>
        <a:bodyPr/>
        <a:lstStyle/>
        <a:p>
          <a:endParaRPr lang="ru-RU"/>
        </a:p>
      </dgm:t>
    </dgm:pt>
    <dgm:pt modelId="{6094A234-C4E9-4A62-9467-594EFC862C20}" type="sibTrans" cxnId="{9CD51882-6374-47D8-B732-AAF17F9A88C0}">
      <dgm:prSet/>
      <dgm:spPr/>
      <dgm:t>
        <a:bodyPr/>
        <a:lstStyle/>
        <a:p>
          <a:endParaRPr lang="ru-RU"/>
        </a:p>
      </dgm:t>
    </dgm:pt>
    <dgm:pt modelId="{B221529D-8126-4739-8865-3790F24345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Умеренно-либеральное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объединение «</a:t>
          </a:r>
          <a:r>
            <a:rPr kumimoji="0" lang="ru-RU" b="1" i="0" u="sng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сверху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» (во главе – монарх, войны и дипломатия)</a:t>
          </a:r>
        </a:p>
      </dgm:t>
    </dgm:pt>
    <dgm:pt modelId="{02C2F88A-960C-4B47-A42E-0332612002E4}" type="parTrans" cxnId="{AE61B202-A8DC-422B-9ADA-E733ED5B3277}">
      <dgm:prSet/>
      <dgm:spPr/>
      <dgm:t>
        <a:bodyPr/>
        <a:lstStyle/>
        <a:p>
          <a:endParaRPr lang="ru-RU"/>
        </a:p>
      </dgm:t>
    </dgm:pt>
    <dgm:pt modelId="{E3C7B749-DB66-4E35-A502-229DC7077A6C}" type="sibTrans" cxnId="{AE61B202-A8DC-422B-9ADA-E733ED5B3277}">
      <dgm:prSet/>
      <dgm:spPr/>
      <dgm:t>
        <a:bodyPr/>
        <a:lstStyle/>
        <a:p>
          <a:endParaRPr lang="ru-RU"/>
        </a:p>
      </dgm:t>
    </dgm:pt>
    <dgm:pt modelId="{ACE2E3A7-03D9-405A-9D9D-5891BE4F65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Республиканско-демократическое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(объединение «</a:t>
          </a:r>
          <a:r>
            <a:rPr kumimoji="0" lang="ru-RU" b="1" i="0" u="sng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снизу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», революция и борьба за независимость)</a:t>
          </a:r>
        </a:p>
      </dgm:t>
    </dgm:pt>
    <dgm:pt modelId="{750505BD-9BB8-4C25-929E-22CDB85FF236}" type="parTrans" cxnId="{61835719-93BC-42F0-B9D8-EB406AB134B6}">
      <dgm:prSet/>
      <dgm:spPr/>
      <dgm:t>
        <a:bodyPr/>
        <a:lstStyle/>
        <a:p>
          <a:endParaRPr lang="ru-RU"/>
        </a:p>
      </dgm:t>
    </dgm:pt>
    <dgm:pt modelId="{FAF6CBC2-5F96-4A53-9E61-FEF4FCFA0639}" type="sibTrans" cxnId="{61835719-93BC-42F0-B9D8-EB406AB134B6}">
      <dgm:prSet/>
      <dgm:spPr/>
      <dgm:t>
        <a:bodyPr/>
        <a:lstStyle/>
        <a:p>
          <a:endParaRPr lang="ru-RU"/>
        </a:p>
      </dgm:t>
    </dgm:pt>
    <dgm:pt modelId="{39258A64-1DAA-460B-B871-8BF790B57612}" type="pres">
      <dgm:prSet presAssocID="{BD7F4983-90F5-4CF9-AF2A-AF2F87DE11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028EEF-5293-4E2D-9B91-96CF8FBBF22F}" type="pres">
      <dgm:prSet presAssocID="{21C96000-A852-4579-B0E3-DCBFD128BFDF}" presName="hierRoot1" presStyleCnt="0">
        <dgm:presLayoutVars>
          <dgm:hierBranch/>
        </dgm:presLayoutVars>
      </dgm:prSet>
      <dgm:spPr/>
    </dgm:pt>
    <dgm:pt modelId="{44AD5D3B-F022-4BC4-A5C0-F491213CC275}" type="pres">
      <dgm:prSet presAssocID="{21C96000-A852-4579-B0E3-DCBFD128BFDF}" presName="rootComposite1" presStyleCnt="0"/>
      <dgm:spPr/>
    </dgm:pt>
    <dgm:pt modelId="{FECE55C0-83F4-41CB-99A4-0DC1463FBD23}" type="pres">
      <dgm:prSet presAssocID="{21C96000-A852-4579-B0E3-DCBFD128BF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77C5C-504E-439D-87C3-66875E01D94B}" type="pres">
      <dgm:prSet presAssocID="{21C96000-A852-4579-B0E3-DCBFD128BFD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B5FE97B-240D-4588-92CF-B1930BFFFDD7}" type="pres">
      <dgm:prSet presAssocID="{21C96000-A852-4579-B0E3-DCBFD128BFDF}" presName="hierChild2" presStyleCnt="0"/>
      <dgm:spPr/>
    </dgm:pt>
    <dgm:pt modelId="{1E7DCC01-D120-4415-B12C-EF3F3B1483F5}" type="pres">
      <dgm:prSet presAssocID="{02C2F88A-960C-4B47-A42E-0332612002E4}" presName="Name35" presStyleLbl="parChTrans1D2" presStyleIdx="0" presStyleCnt="2"/>
      <dgm:spPr/>
      <dgm:t>
        <a:bodyPr/>
        <a:lstStyle/>
        <a:p>
          <a:endParaRPr lang="ru-RU"/>
        </a:p>
      </dgm:t>
    </dgm:pt>
    <dgm:pt modelId="{4AE51F63-4BC0-4AB5-A59E-3D3562B5F1A4}" type="pres">
      <dgm:prSet presAssocID="{B221529D-8126-4739-8865-3790F243456F}" presName="hierRoot2" presStyleCnt="0">
        <dgm:presLayoutVars>
          <dgm:hierBranch/>
        </dgm:presLayoutVars>
      </dgm:prSet>
      <dgm:spPr/>
    </dgm:pt>
    <dgm:pt modelId="{B14534D4-2B07-446B-BFA9-08A6066BF985}" type="pres">
      <dgm:prSet presAssocID="{B221529D-8126-4739-8865-3790F243456F}" presName="rootComposite" presStyleCnt="0"/>
      <dgm:spPr/>
    </dgm:pt>
    <dgm:pt modelId="{6DAA80BF-D593-4E56-A1CF-2458D952170F}" type="pres">
      <dgm:prSet presAssocID="{B221529D-8126-4739-8865-3790F243456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2E093-4DA2-4370-B83A-4E3853F70F59}" type="pres">
      <dgm:prSet presAssocID="{B221529D-8126-4739-8865-3790F243456F}" presName="rootConnector" presStyleLbl="node2" presStyleIdx="0" presStyleCnt="2"/>
      <dgm:spPr/>
      <dgm:t>
        <a:bodyPr/>
        <a:lstStyle/>
        <a:p>
          <a:endParaRPr lang="ru-RU"/>
        </a:p>
      </dgm:t>
    </dgm:pt>
    <dgm:pt modelId="{D16265E3-602C-4618-81F2-0FB835352EA8}" type="pres">
      <dgm:prSet presAssocID="{B221529D-8126-4739-8865-3790F243456F}" presName="hierChild4" presStyleCnt="0"/>
      <dgm:spPr/>
    </dgm:pt>
    <dgm:pt modelId="{F2BC7C87-4201-41D6-8496-105799FCA0A9}" type="pres">
      <dgm:prSet presAssocID="{B221529D-8126-4739-8865-3790F243456F}" presName="hierChild5" presStyleCnt="0"/>
      <dgm:spPr/>
    </dgm:pt>
    <dgm:pt modelId="{C23DE827-CF0C-4BF1-920B-A3AAA04DE2E7}" type="pres">
      <dgm:prSet presAssocID="{750505BD-9BB8-4C25-929E-22CDB85FF236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890F726-7B22-4F42-B308-228316571BF7}" type="pres">
      <dgm:prSet presAssocID="{ACE2E3A7-03D9-405A-9D9D-5891BE4F6552}" presName="hierRoot2" presStyleCnt="0">
        <dgm:presLayoutVars>
          <dgm:hierBranch/>
        </dgm:presLayoutVars>
      </dgm:prSet>
      <dgm:spPr/>
    </dgm:pt>
    <dgm:pt modelId="{96A35D1D-1C09-43EF-8409-17E07E008AA5}" type="pres">
      <dgm:prSet presAssocID="{ACE2E3A7-03D9-405A-9D9D-5891BE4F6552}" presName="rootComposite" presStyleCnt="0"/>
      <dgm:spPr/>
    </dgm:pt>
    <dgm:pt modelId="{5FF9F80A-06FF-4A1D-B2A5-19D8EEEA20F7}" type="pres">
      <dgm:prSet presAssocID="{ACE2E3A7-03D9-405A-9D9D-5891BE4F655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E033D-D6A4-43B9-8856-51434FA1986B}" type="pres">
      <dgm:prSet presAssocID="{ACE2E3A7-03D9-405A-9D9D-5891BE4F655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F9D1D52-959D-4E02-9BB3-19DDFEF63EC8}" type="pres">
      <dgm:prSet presAssocID="{ACE2E3A7-03D9-405A-9D9D-5891BE4F6552}" presName="hierChild4" presStyleCnt="0"/>
      <dgm:spPr/>
    </dgm:pt>
    <dgm:pt modelId="{E8B1FCC1-45B0-4168-BD95-73C3883F8DA3}" type="pres">
      <dgm:prSet presAssocID="{ACE2E3A7-03D9-405A-9D9D-5891BE4F6552}" presName="hierChild5" presStyleCnt="0"/>
      <dgm:spPr/>
    </dgm:pt>
    <dgm:pt modelId="{64B1E2BF-138A-4EE6-A65C-EB8EA12E4946}" type="pres">
      <dgm:prSet presAssocID="{21C96000-A852-4579-B0E3-DCBFD128BFDF}" presName="hierChild3" presStyleCnt="0"/>
      <dgm:spPr/>
    </dgm:pt>
  </dgm:ptLst>
  <dgm:cxnLst>
    <dgm:cxn modelId="{F48A5A89-A7B9-4E94-B633-78743B67AED8}" type="presOf" srcId="{750505BD-9BB8-4C25-929E-22CDB85FF236}" destId="{C23DE827-CF0C-4BF1-920B-A3AAA04DE2E7}" srcOrd="0" destOrd="0" presId="urn:microsoft.com/office/officeart/2005/8/layout/orgChart1"/>
    <dgm:cxn modelId="{61835719-93BC-42F0-B9D8-EB406AB134B6}" srcId="{21C96000-A852-4579-B0E3-DCBFD128BFDF}" destId="{ACE2E3A7-03D9-405A-9D9D-5891BE4F6552}" srcOrd="1" destOrd="0" parTransId="{750505BD-9BB8-4C25-929E-22CDB85FF236}" sibTransId="{FAF6CBC2-5F96-4A53-9E61-FEF4FCFA0639}"/>
    <dgm:cxn modelId="{7A00D28F-339A-4BF0-A064-97515B3EF639}" type="presOf" srcId="{21C96000-A852-4579-B0E3-DCBFD128BFDF}" destId="{6D377C5C-504E-439D-87C3-66875E01D94B}" srcOrd="1" destOrd="0" presId="urn:microsoft.com/office/officeart/2005/8/layout/orgChart1"/>
    <dgm:cxn modelId="{3F362CDA-191A-4B4B-9B26-F709131674EA}" type="presOf" srcId="{02C2F88A-960C-4B47-A42E-0332612002E4}" destId="{1E7DCC01-D120-4415-B12C-EF3F3B1483F5}" srcOrd="0" destOrd="0" presId="urn:microsoft.com/office/officeart/2005/8/layout/orgChart1"/>
    <dgm:cxn modelId="{9CD51882-6374-47D8-B732-AAF17F9A88C0}" srcId="{BD7F4983-90F5-4CF9-AF2A-AF2F87DE1135}" destId="{21C96000-A852-4579-B0E3-DCBFD128BFDF}" srcOrd="0" destOrd="0" parTransId="{7B0459A8-EF96-4443-B81F-CB0EF64D0FAF}" sibTransId="{6094A234-C4E9-4A62-9467-594EFC862C20}"/>
    <dgm:cxn modelId="{2E6EF608-71AE-492A-857F-FA74121C0D48}" type="presOf" srcId="{ACE2E3A7-03D9-405A-9D9D-5891BE4F6552}" destId="{CD0E033D-D6A4-43B9-8856-51434FA1986B}" srcOrd="1" destOrd="0" presId="urn:microsoft.com/office/officeart/2005/8/layout/orgChart1"/>
    <dgm:cxn modelId="{05997CAE-BB44-4C81-A116-7CD069E84174}" type="presOf" srcId="{ACE2E3A7-03D9-405A-9D9D-5891BE4F6552}" destId="{5FF9F80A-06FF-4A1D-B2A5-19D8EEEA20F7}" srcOrd="0" destOrd="0" presId="urn:microsoft.com/office/officeart/2005/8/layout/orgChart1"/>
    <dgm:cxn modelId="{55B910B1-4390-451E-8B52-32424981DDE8}" type="presOf" srcId="{BD7F4983-90F5-4CF9-AF2A-AF2F87DE1135}" destId="{39258A64-1DAA-460B-B871-8BF790B57612}" srcOrd="0" destOrd="0" presId="urn:microsoft.com/office/officeart/2005/8/layout/orgChart1"/>
    <dgm:cxn modelId="{940EA06F-8FDC-4B61-B9D4-47FAF77FF3AD}" type="presOf" srcId="{B221529D-8126-4739-8865-3790F243456F}" destId="{6DAA80BF-D593-4E56-A1CF-2458D952170F}" srcOrd="0" destOrd="0" presId="urn:microsoft.com/office/officeart/2005/8/layout/orgChart1"/>
    <dgm:cxn modelId="{31F61FD0-A553-4218-ACA3-1B5371898D0B}" type="presOf" srcId="{B221529D-8126-4739-8865-3790F243456F}" destId="{EE12E093-4DA2-4370-B83A-4E3853F70F59}" srcOrd="1" destOrd="0" presId="urn:microsoft.com/office/officeart/2005/8/layout/orgChart1"/>
    <dgm:cxn modelId="{85E240AC-7C97-4C8B-BAC8-F0215197B7E5}" type="presOf" srcId="{21C96000-A852-4579-B0E3-DCBFD128BFDF}" destId="{FECE55C0-83F4-41CB-99A4-0DC1463FBD23}" srcOrd="0" destOrd="0" presId="urn:microsoft.com/office/officeart/2005/8/layout/orgChart1"/>
    <dgm:cxn modelId="{AE61B202-A8DC-422B-9ADA-E733ED5B3277}" srcId="{21C96000-A852-4579-B0E3-DCBFD128BFDF}" destId="{B221529D-8126-4739-8865-3790F243456F}" srcOrd="0" destOrd="0" parTransId="{02C2F88A-960C-4B47-A42E-0332612002E4}" sibTransId="{E3C7B749-DB66-4E35-A502-229DC7077A6C}"/>
    <dgm:cxn modelId="{89E6299B-810F-489E-9A3D-0D86490C3FD0}" type="presParOf" srcId="{39258A64-1DAA-460B-B871-8BF790B57612}" destId="{9D028EEF-5293-4E2D-9B91-96CF8FBBF22F}" srcOrd="0" destOrd="0" presId="urn:microsoft.com/office/officeart/2005/8/layout/orgChart1"/>
    <dgm:cxn modelId="{DAC848BE-0B70-47FF-9A54-32101F647115}" type="presParOf" srcId="{9D028EEF-5293-4E2D-9B91-96CF8FBBF22F}" destId="{44AD5D3B-F022-4BC4-A5C0-F491213CC275}" srcOrd="0" destOrd="0" presId="urn:microsoft.com/office/officeart/2005/8/layout/orgChart1"/>
    <dgm:cxn modelId="{79DA8BAD-3D6D-487E-8096-997CADFC2557}" type="presParOf" srcId="{44AD5D3B-F022-4BC4-A5C0-F491213CC275}" destId="{FECE55C0-83F4-41CB-99A4-0DC1463FBD23}" srcOrd="0" destOrd="0" presId="urn:microsoft.com/office/officeart/2005/8/layout/orgChart1"/>
    <dgm:cxn modelId="{88DDFDDD-2B5C-4475-86A2-D1BBFB81E035}" type="presParOf" srcId="{44AD5D3B-F022-4BC4-A5C0-F491213CC275}" destId="{6D377C5C-504E-439D-87C3-66875E01D94B}" srcOrd="1" destOrd="0" presId="urn:microsoft.com/office/officeart/2005/8/layout/orgChart1"/>
    <dgm:cxn modelId="{32CCA339-4CFA-4066-95A0-73D1F52D96A5}" type="presParOf" srcId="{9D028EEF-5293-4E2D-9B91-96CF8FBBF22F}" destId="{CB5FE97B-240D-4588-92CF-B1930BFFFDD7}" srcOrd="1" destOrd="0" presId="urn:microsoft.com/office/officeart/2005/8/layout/orgChart1"/>
    <dgm:cxn modelId="{D9050291-3830-4711-A6C1-1B850ABF5E17}" type="presParOf" srcId="{CB5FE97B-240D-4588-92CF-B1930BFFFDD7}" destId="{1E7DCC01-D120-4415-B12C-EF3F3B1483F5}" srcOrd="0" destOrd="0" presId="urn:microsoft.com/office/officeart/2005/8/layout/orgChart1"/>
    <dgm:cxn modelId="{1E8919E9-3140-472C-BF35-DDC8C36243B8}" type="presParOf" srcId="{CB5FE97B-240D-4588-92CF-B1930BFFFDD7}" destId="{4AE51F63-4BC0-4AB5-A59E-3D3562B5F1A4}" srcOrd="1" destOrd="0" presId="urn:microsoft.com/office/officeart/2005/8/layout/orgChart1"/>
    <dgm:cxn modelId="{4F71AAF6-37FA-4CAB-83CC-2107C42240E2}" type="presParOf" srcId="{4AE51F63-4BC0-4AB5-A59E-3D3562B5F1A4}" destId="{B14534D4-2B07-446B-BFA9-08A6066BF985}" srcOrd="0" destOrd="0" presId="urn:microsoft.com/office/officeart/2005/8/layout/orgChart1"/>
    <dgm:cxn modelId="{91581710-F6BA-42AD-9E12-9BB878E25FAB}" type="presParOf" srcId="{B14534D4-2B07-446B-BFA9-08A6066BF985}" destId="{6DAA80BF-D593-4E56-A1CF-2458D952170F}" srcOrd="0" destOrd="0" presId="urn:microsoft.com/office/officeart/2005/8/layout/orgChart1"/>
    <dgm:cxn modelId="{904D6B69-6445-4437-B176-4D43E326A7B6}" type="presParOf" srcId="{B14534D4-2B07-446B-BFA9-08A6066BF985}" destId="{EE12E093-4DA2-4370-B83A-4E3853F70F59}" srcOrd="1" destOrd="0" presId="urn:microsoft.com/office/officeart/2005/8/layout/orgChart1"/>
    <dgm:cxn modelId="{5812B3C4-090A-4811-8C22-1D838C77CC5B}" type="presParOf" srcId="{4AE51F63-4BC0-4AB5-A59E-3D3562B5F1A4}" destId="{D16265E3-602C-4618-81F2-0FB835352EA8}" srcOrd="1" destOrd="0" presId="urn:microsoft.com/office/officeart/2005/8/layout/orgChart1"/>
    <dgm:cxn modelId="{EE415730-553D-479D-83A7-FED9C98E0629}" type="presParOf" srcId="{4AE51F63-4BC0-4AB5-A59E-3D3562B5F1A4}" destId="{F2BC7C87-4201-41D6-8496-105799FCA0A9}" srcOrd="2" destOrd="0" presId="urn:microsoft.com/office/officeart/2005/8/layout/orgChart1"/>
    <dgm:cxn modelId="{B883267C-1927-45CB-B724-0D95534713F5}" type="presParOf" srcId="{CB5FE97B-240D-4588-92CF-B1930BFFFDD7}" destId="{C23DE827-CF0C-4BF1-920B-A3AAA04DE2E7}" srcOrd="2" destOrd="0" presId="urn:microsoft.com/office/officeart/2005/8/layout/orgChart1"/>
    <dgm:cxn modelId="{03F7D8AE-392B-488F-BF62-942F11F6166C}" type="presParOf" srcId="{CB5FE97B-240D-4588-92CF-B1930BFFFDD7}" destId="{3890F726-7B22-4F42-B308-228316571BF7}" srcOrd="3" destOrd="0" presId="urn:microsoft.com/office/officeart/2005/8/layout/orgChart1"/>
    <dgm:cxn modelId="{680E5FD5-D986-4729-AEBE-43AB46B607ED}" type="presParOf" srcId="{3890F726-7B22-4F42-B308-228316571BF7}" destId="{96A35D1D-1C09-43EF-8409-17E07E008AA5}" srcOrd="0" destOrd="0" presId="urn:microsoft.com/office/officeart/2005/8/layout/orgChart1"/>
    <dgm:cxn modelId="{1AF7A109-DD32-451C-A77F-3641F721A893}" type="presParOf" srcId="{96A35D1D-1C09-43EF-8409-17E07E008AA5}" destId="{5FF9F80A-06FF-4A1D-B2A5-19D8EEEA20F7}" srcOrd="0" destOrd="0" presId="urn:microsoft.com/office/officeart/2005/8/layout/orgChart1"/>
    <dgm:cxn modelId="{536FE3A9-7CC2-45C3-92AA-C48727F53E6F}" type="presParOf" srcId="{96A35D1D-1C09-43EF-8409-17E07E008AA5}" destId="{CD0E033D-D6A4-43B9-8856-51434FA1986B}" srcOrd="1" destOrd="0" presId="urn:microsoft.com/office/officeart/2005/8/layout/orgChart1"/>
    <dgm:cxn modelId="{2CFA6AE7-D38D-49CE-9766-D2BE7703059F}" type="presParOf" srcId="{3890F726-7B22-4F42-B308-228316571BF7}" destId="{BF9D1D52-959D-4E02-9BB3-19DDFEF63EC8}" srcOrd="1" destOrd="0" presId="urn:microsoft.com/office/officeart/2005/8/layout/orgChart1"/>
    <dgm:cxn modelId="{146B5C46-63B8-41F0-B206-A08C94698991}" type="presParOf" srcId="{3890F726-7B22-4F42-B308-228316571BF7}" destId="{E8B1FCC1-45B0-4168-BD95-73C3883F8DA3}" srcOrd="2" destOrd="0" presId="urn:microsoft.com/office/officeart/2005/8/layout/orgChart1"/>
    <dgm:cxn modelId="{BA80076E-74C5-4915-93D2-3AC3633E801D}" type="presParOf" srcId="{9D028EEF-5293-4E2D-9B91-96CF8FBBF22F}" destId="{64B1E2BF-138A-4EE6-A65C-EB8EA12E49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DE827-CF0C-4BF1-920B-A3AAA04DE2E7}">
      <dsp:nvSpPr>
        <dsp:cNvPr id="0" name=""/>
        <dsp:cNvSpPr/>
      </dsp:nvSpPr>
      <dsp:spPr>
        <a:xfrm>
          <a:off x="4114799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DCC01-D120-4415-B12C-EF3F3B1483F5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E55C0-83F4-41CB-99A4-0DC1463FBD23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Два течения в </a:t>
          </a:r>
          <a:r>
            <a:rPr kumimoji="0" lang="ru-RU" sz="2500" b="1" i="0" u="none" strike="noStrike" kern="1200" cap="none" normalizeH="0" baseline="0" dirty="0" err="1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национально-освободитель</a:t>
          </a: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ном движении (НОД)</a:t>
          </a:r>
        </a:p>
      </dsp:txBody>
      <dsp:txXfrm>
        <a:off x="2253797" y="11168"/>
        <a:ext cx="3722005" cy="1861002"/>
      </dsp:txXfrm>
    </dsp:sp>
    <dsp:sp modelId="{6DAA80BF-D593-4E56-A1CF-2458D952170F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Умеренно-либеральное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объединение «</a:t>
          </a:r>
          <a:r>
            <a:rPr kumimoji="0" lang="ru-RU" sz="2500" b="1" i="0" u="sng" strike="noStrike" kern="1200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сверху</a:t>
          </a: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» (во главе – монарх, войны и дипломатия)</a:t>
          </a:r>
        </a:p>
      </dsp:txBody>
      <dsp:txXfrm>
        <a:off x="1984" y="2653792"/>
        <a:ext cx="3722005" cy="1861002"/>
      </dsp:txXfrm>
    </dsp:sp>
    <dsp:sp modelId="{5FF9F80A-06FF-4A1D-B2A5-19D8EEEA20F7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Республиканско-демократическое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(объединение «</a:t>
          </a:r>
          <a:r>
            <a:rPr kumimoji="0" lang="ru-RU" sz="2500" b="1" i="0" u="sng" strike="noStrike" kern="1200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cs typeface="Arial" charset="0"/>
            </a:rPr>
            <a:t>снизу</a:t>
          </a: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rPr>
            <a:t>», революция и борьба за независимость)</a:t>
          </a:r>
        </a:p>
      </dsp:txBody>
      <dsp:txXfrm>
        <a:off x="4505610" y="2653792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E3EA27-0424-4136-9B7F-7CD8E12D88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04AE4-A264-4043-9FD3-4265FA0D14E6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FCF4-821A-4357-B791-723A9A28BB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DB3D9-726D-43BF-B077-64F2FE236BCC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3DB1-8A19-4D48-A22C-196C4C00C0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7D94A-6A64-48D2-BE2E-121CDDB240B6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34554-84AB-4427-B870-9AF6CED40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EF0B3-20F7-4D11-9D95-036305E1C683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C5A17-75A8-40BB-A764-5B88DF18A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64600-926F-46E8-894F-5E0003FEEBDA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DA8C-0D9A-4606-8B3F-FA4F4A40B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F64B57-D5BE-401C-85DD-6FA773167F61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5192-87E8-4ED3-9F3A-6E5741FE0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AC5A7-5ABE-47D2-B633-3FFD9CF9FE4C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8579-F793-460C-9A9F-A150E684E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29C59-4DD0-4909-82EC-E69923C07483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F60E7-E794-4B23-A964-EDC3F69BB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AB808-A88B-4DC8-8526-ACA26B81AE0C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88261-ECE4-4E3B-ADBD-7F49186BEB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EB023-D014-49C9-8719-78CD5DE0B417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CF3E4-E970-4188-9C90-27E7C9A35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5E678-9A63-447A-B761-3A2ADB7C1E7A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1A366-796B-45E9-A175-5F0D13A22E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01970B-FDC8-4D83-AED3-1E07C3E1FAFB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FF1229-D74C-4C17-BA85-4CCABC19A4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SCF8146.JPG?uselang=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lvestro_Lega_-_Mazzini_morente,_1873.jpg?uselang=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800px-Италия-1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4343400" cy="525551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A17-75A8-40BB-A764-5B88DF18A47A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 rot="5400000">
            <a:off x="4214710" y="1928709"/>
            <a:ext cx="5410198" cy="4448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  <a:ln w="57150">
            <a:solidFill>
              <a:srgbClr val="87673D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"</a:t>
            </a:r>
            <a:r>
              <a:rPr lang="ru-RU" sz="4200" b="1" dirty="0" smtClean="0">
                <a:latin typeface="Monotype Corsiva" pitchFamily="66" charset="0"/>
                <a:cs typeface="Times New Roman" pitchFamily="18" charset="0"/>
              </a:rPr>
              <a:t>Основные события 1848-1849 гг. в Италии"</a:t>
            </a:r>
            <a:endParaRPr lang="ru-RU" sz="4200" b="1" dirty="0">
              <a:latin typeface="Monotype Corsiva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1000" y="990600"/>
          <a:ext cx="8229600" cy="56235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76600"/>
                <a:gridCol w="4953000"/>
              </a:tblGrid>
              <a:tr h="69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Даты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3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События 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1981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28800"/>
            <a:ext cx="815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auto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12 января 1848 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Начало революции в Италии </a:t>
            </a:r>
          </a:p>
          <a:p>
            <a:pPr marL="514350" indent="-514350" fontAlgn="auto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(восстание в Палермо)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819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18 марта 1848г.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Революционное движение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докатилось до Милана.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81000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Март 1848 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Восстала и провозгласила 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себя республикой Венеция.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4800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Август 1849 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Защитники Венеции были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вынуждены сдаться.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791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Начало  1849 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вспыхнуло восстание в Риме.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991600" cy="1446550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2)  Начало национально-освободительной борьбы и революция 1848 г.</a:t>
            </a:r>
            <a:endParaRPr lang="ru-RU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667000"/>
            <a:ext cx="533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всенародном ликовании в Риме упразднили власть папы и провозгласили республику.</a:t>
            </a:r>
          </a:p>
          <a:p>
            <a:endParaRPr lang="ru-RU" dirty="0"/>
          </a:p>
        </p:txBody>
      </p:sp>
      <p:pic>
        <p:nvPicPr>
          <p:cNvPr id="32770" name="Picture 2" descr="C:\Users\USER\Desktop\280px-Popepius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276600" cy="458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477000" y="617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Пий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EE2B-4E22-4A47-80C2-CEE4A880D8FF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430-A281-4A07-ADD8-94B8291DBBBB}" type="slidenum">
              <a:rPr lang="ru-RU"/>
              <a:pPr/>
              <a:t>12</a:t>
            </a:fld>
            <a:endParaRPr lang="ru-RU"/>
          </a:p>
        </p:txBody>
      </p:sp>
      <p:pic>
        <p:nvPicPr>
          <p:cNvPr id="21506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26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Итальянский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политик, патриот, писатель и философ, сыгравший важную роль в ходе первого этапа движения за национальное освобождение и либеральные реформы в XIX веке </a:t>
            </a:r>
          </a:p>
        </p:txBody>
      </p:sp>
      <p:pic>
        <p:nvPicPr>
          <p:cNvPr id="21511" name="Picture 7" descr="File:Giuseppemazz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29387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838200" y="6019800"/>
            <a:ext cx="3657600" cy="838200"/>
          </a:xfrm>
          <a:prstGeom prst="rect">
            <a:avLst/>
          </a:prstGeom>
          <a:solidFill>
            <a:srgbClr val="E1D6A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Джузеппе </a:t>
            </a:r>
            <a:r>
              <a:rPr lang="ru-RU" sz="2400" b="1" dirty="0" smtClean="0"/>
              <a:t>Мадзини</a:t>
            </a:r>
          </a:p>
          <a:p>
            <a:pPr algn="ctr"/>
            <a:r>
              <a:rPr lang="ru-RU" sz="2400" b="1" dirty="0" smtClean="0"/>
              <a:t>(1805-1872)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8991600" cy="1446550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2)  Начало национально-освободительной борьбы и революция 1848 г.</a:t>
            </a:r>
            <a:endParaRPr lang="ru-RU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s://upload.wikimedia.org/wikipedia/commons/thumb/2/28/DSCF8146.JPG/200px-DSCF814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286000" y="228600"/>
            <a:ext cx="4285751" cy="572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86000" y="590389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Дом, в котором родился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Джузеппе Мадзини. Генуя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upload.wikimedia.org/wikipedia/commons/thumb/b/b6/Silvestro_Lega_-_Mazzini_morente%2C_1873.jpg/200px-Silvestro_Lega_-_Mazzini_morente%2C_187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19200" y="68580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62000" y="5791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Джузеппе Мадзини на смертном одре, 1873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5B2-53DD-477A-975C-589E2C6DA383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3D82-DD3A-43E8-AD05-84115319DBB1}" type="slidenum">
              <a:rPr lang="ru-RU"/>
              <a:pPr/>
              <a:t>15</a:t>
            </a:fld>
            <a:endParaRPr lang="ru-RU"/>
          </a:p>
        </p:txBody>
      </p:sp>
      <p:pic>
        <p:nvPicPr>
          <p:cNvPr id="1945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</p:spPr>
      </p:pic>
      <p:pic>
        <p:nvPicPr>
          <p:cNvPr id="19464" name="Picture 8" descr="File:Giuseppe Garibaldi portra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543814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04800" y="6172200"/>
            <a:ext cx="3581400" cy="685800"/>
          </a:xfrm>
          <a:prstGeom prst="rect">
            <a:avLst/>
          </a:prstGeom>
          <a:solidFill>
            <a:srgbClr val="E1D6A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Джузеппе </a:t>
            </a:r>
            <a:r>
              <a:rPr lang="ru-RU" sz="2400" b="1" dirty="0" smtClean="0"/>
              <a:t>Гарибальди</a:t>
            </a:r>
          </a:p>
          <a:p>
            <a:pPr algn="ctr"/>
            <a:r>
              <a:rPr lang="ru-RU" sz="2400" b="1" dirty="0" smtClean="0"/>
              <a:t>(1807 - 1882)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8991600" cy="1446550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2)  Начало национально-освободительной борьбы и революция 1848 г.</a:t>
            </a:r>
            <a:endParaRPr lang="ru-RU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371600"/>
            <a:ext cx="5105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Живая легенда итальянского народа, бесстрашный патриот, посвятивший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свою жизнь освободительной борьбе.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8991600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3) Камилло Кавур – «ткач единства»</a:t>
            </a:r>
            <a:endParaRPr lang="ru-RU" sz="5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743200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1849 г.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король Пьемонта Карл Альберт отрёкся от престола. Королём стал его сын - Виктор Иммануил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USER\Desktop\VictorEmmanuel2.jpg"/>
          <p:cNvPicPr>
            <a:picLocks noChangeAspect="1" noChangeArrowheads="1"/>
          </p:cNvPicPr>
          <p:nvPr/>
        </p:nvPicPr>
        <p:blipFill>
          <a:blip r:embed="rId3" cstate="print"/>
          <a:srcRect b="4667"/>
          <a:stretch>
            <a:fillRect/>
          </a:stretch>
        </p:blipFill>
        <p:spPr bwMode="auto">
          <a:xfrm>
            <a:off x="304800" y="1295400"/>
            <a:ext cx="3429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617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Виктор Иммануил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156F-914D-4A0D-A137-A6A1E171018E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14D4-8EBE-4EF6-9B8E-65A3EBBFFD42}" type="slidenum">
              <a:rPr lang="ru-RU"/>
              <a:pPr/>
              <a:t>17</a:t>
            </a:fld>
            <a:endParaRPr lang="ru-RU"/>
          </a:p>
        </p:txBody>
      </p:sp>
      <p:pic>
        <p:nvPicPr>
          <p:cNvPr id="16386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pic>
        <p:nvPicPr>
          <p:cNvPr id="16392" name="Picture 8" descr="File:Francesco Hayez 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719513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09600" y="6019800"/>
            <a:ext cx="3505200" cy="838200"/>
          </a:xfrm>
          <a:prstGeom prst="rect">
            <a:avLst/>
          </a:prstGeom>
          <a:solidFill>
            <a:srgbClr val="E1D6A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Камилло де </a:t>
            </a:r>
            <a:r>
              <a:rPr lang="ru-RU" sz="2400" b="1" dirty="0" smtClean="0"/>
              <a:t>Кавур</a:t>
            </a:r>
          </a:p>
          <a:p>
            <a:pPr algn="ctr"/>
            <a:r>
              <a:rPr lang="ru-RU" sz="2400" b="1" dirty="0" smtClean="0"/>
              <a:t>(1810-1861)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8991600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3) Камилло Кавур – «ткач единства»</a:t>
            </a:r>
            <a:endParaRPr lang="ru-RU" sz="5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8288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В1850 г. Виктор Иммануил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назначил главой правительства графа Камилло де Кавура, тонкого политика и искусного дипломата.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716F-2571-4BE5-BBC5-7FCCF06DA1AA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089-318B-4581-A85A-25A67C48A210}" type="slidenum">
              <a:rPr lang="ru-RU"/>
              <a:pPr/>
              <a:t>18</a:t>
            </a:fld>
            <a:endParaRPr lang="ru-RU"/>
          </a:p>
        </p:txBody>
      </p:sp>
      <p:pic>
        <p:nvPicPr>
          <p:cNvPr id="15362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pic>
        <p:nvPicPr>
          <p:cNvPr id="15367" name="Picture 7" descr="Камилло Бенcо ди Кав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80508"/>
            <a:ext cx="3581400" cy="472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57200" y="5943600"/>
            <a:ext cx="3581400" cy="685800"/>
          </a:xfrm>
          <a:prstGeom prst="rect">
            <a:avLst/>
          </a:prstGeom>
          <a:solidFill>
            <a:srgbClr val="E1D6A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Камилло де Кавур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905000"/>
            <a:ext cx="457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приступил к активному проведению экономических реформ: заключаются сделки, снижаются таможенные тарифы, развивает промышленность, строит железные дороги.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8991600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3) Камилло Кавур – «ткач единства»</a:t>
            </a:r>
            <a:endParaRPr lang="ru-RU" sz="5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B2D3-A405-4D2B-9B30-4EBD2B67CB76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F87F-DA27-4BB9-A70A-4E03EE83326A}" type="slidenum">
              <a:rPr lang="ru-RU"/>
              <a:pPr/>
              <a:t>19</a:t>
            </a:fld>
            <a:endParaRPr lang="ru-RU"/>
          </a:p>
        </p:txBody>
      </p:sp>
      <p:pic>
        <p:nvPicPr>
          <p:cNvPr id="1433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solidFill>
              <a:srgbClr val="78682C"/>
            </a:solidFill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676400" y="1524000"/>
            <a:ext cx="1447800" cy="914400"/>
          </a:xfrm>
          <a:prstGeom prst="rect">
            <a:avLst/>
          </a:prstGeom>
          <a:gradFill rotWithShape="1">
            <a:gsLst>
              <a:gs pos="0">
                <a:srgbClr val="E1D6AD"/>
              </a:gs>
              <a:gs pos="50000">
                <a:schemeClr val="bg1"/>
              </a:gs>
              <a:gs pos="100000">
                <a:srgbClr val="E1D6AD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Кавур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029200" y="1524000"/>
            <a:ext cx="2209800" cy="914400"/>
          </a:xfrm>
          <a:prstGeom prst="rect">
            <a:avLst/>
          </a:prstGeom>
          <a:gradFill rotWithShape="1">
            <a:gsLst>
              <a:gs pos="0">
                <a:srgbClr val="E1D6AD"/>
              </a:gs>
              <a:gs pos="50000">
                <a:schemeClr val="bg1"/>
              </a:gs>
              <a:gs pos="100000">
                <a:srgbClr val="E1D6AD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Наполеон </a:t>
            </a:r>
            <a:r>
              <a:rPr lang="en-US" sz="2400" b="1"/>
              <a:t>III</a:t>
            </a:r>
            <a:endParaRPr lang="ru-RU" sz="2400" b="1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124200" y="1676400"/>
            <a:ext cx="1905000" cy="533400"/>
          </a:xfrm>
          <a:prstGeom prst="rightArrow">
            <a:avLst>
              <a:gd name="adj1" fmla="val 50000"/>
              <a:gd name="adj2" fmla="val 89286"/>
            </a:avLst>
          </a:prstGeom>
          <a:gradFill rotWithShape="1">
            <a:gsLst>
              <a:gs pos="0">
                <a:srgbClr val="E1D6AD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договор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5400000">
            <a:off x="3600450" y="2190750"/>
            <a:ext cx="723900" cy="609600"/>
          </a:xfrm>
          <a:prstGeom prst="rightArrow">
            <a:avLst>
              <a:gd name="adj1" fmla="val 50000"/>
              <a:gd name="adj2" fmla="val 29688"/>
            </a:avLst>
          </a:prstGeom>
          <a:gradFill rotWithShape="1">
            <a:gsLst>
              <a:gs pos="0">
                <a:srgbClr val="E1D6AD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b="1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362200" y="2895600"/>
            <a:ext cx="3200400" cy="1066800"/>
          </a:xfrm>
          <a:prstGeom prst="ellipse">
            <a:avLst/>
          </a:prstGeom>
          <a:gradFill rotWithShape="1">
            <a:gsLst>
              <a:gs pos="0">
                <a:srgbClr val="E1D6AD"/>
              </a:gs>
              <a:gs pos="50000">
                <a:schemeClr val="bg1"/>
              </a:gs>
              <a:gs pos="100000">
                <a:srgbClr val="E1D6AD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1859 г. –</a:t>
            </a:r>
          </a:p>
          <a:p>
            <a:pPr algn="ctr"/>
            <a:r>
              <a:rPr lang="ru-RU" sz="2400" b="1"/>
              <a:t>Начало войны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2031055">
            <a:off x="2687638" y="3825875"/>
            <a:ext cx="485775" cy="722313"/>
          </a:xfrm>
          <a:prstGeom prst="downArrow">
            <a:avLst>
              <a:gd name="adj1" fmla="val 50000"/>
              <a:gd name="adj2" fmla="val 37173"/>
            </a:avLst>
          </a:prstGeom>
          <a:gradFill rotWithShape="1">
            <a:gsLst>
              <a:gs pos="0">
                <a:srgbClr val="E1D6AD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 rot="-2734266">
            <a:off x="5449887" y="3613151"/>
            <a:ext cx="485775" cy="914400"/>
          </a:xfrm>
          <a:prstGeom prst="downArrow">
            <a:avLst>
              <a:gd name="adj1" fmla="val 50000"/>
              <a:gd name="adj2" fmla="val 47059"/>
            </a:avLst>
          </a:prstGeom>
          <a:gradFill rotWithShape="1">
            <a:gsLst>
              <a:gs pos="0">
                <a:srgbClr val="E1D6AD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04800" y="4572000"/>
            <a:ext cx="3886200" cy="1600200"/>
          </a:xfrm>
          <a:prstGeom prst="rect">
            <a:avLst/>
          </a:prstGeom>
          <a:solidFill>
            <a:srgbClr val="E1D6A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Май – объединённые</a:t>
            </a:r>
          </a:p>
          <a:p>
            <a:pPr algn="ctr"/>
            <a:r>
              <a:rPr lang="ru-RU" sz="2400" b="1" dirty="0"/>
              <a:t> войска</a:t>
            </a:r>
          </a:p>
          <a:p>
            <a:pPr algn="ctr"/>
            <a:r>
              <a:rPr lang="ru-RU" sz="2400" b="1" dirty="0"/>
              <a:t>Нанесли поражение</a:t>
            </a:r>
          </a:p>
          <a:p>
            <a:pPr algn="ctr"/>
            <a:r>
              <a:rPr lang="ru-RU" sz="2400" b="1" dirty="0"/>
              <a:t>при </a:t>
            </a:r>
            <a:r>
              <a:rPr lang="ru-RU" sz="2400" b="1" dirty="0" err="1"/>
              <a:t>Мадженте</a:t>
            </a:r>
            <a:endParaRPr lang="ru-RU" sz="2400" b="1" dirty="0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724400" y="4495800"/>
            <a:ext cx="3886200" cy="1676400"/>
          </a:xfrm>
          <a:prstGeom prst="rect">
            <a:avLst/>
          </a:prstGeom>
          <a:solidFill>
            <a:srgbClr val="E1D6A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24 июня 1859 г. – </a:t>
            </a:r>
          </a:p>
          <a:p>
            <a:pPr algn="ctr"/>
            <a:r>
              <a:rPr lang="ru-RU" sz="2400" b="1"/>
              <a:t>битва при Сольферино,</a:t>
            </a:r>
          </a:p>
          <a:p>
            <a:pPr algn="ctr"/>
            <a:r>
              <a:rPr lang="ru-RU" sz="2400" b="1"/>
              <a:t>в которой австрийцы</a:t>
            </a:r>
          </a:p>
          <a:p>
            <a:pPr algn="ctr"/>
            <a:r>
              <a:rPr lang="ru-RU" sz="2400" b="1"/>
              <a:t>Потерпели поражение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228600"/>
            <a:ext cx="7086600" cy="892552"/>
          </a:xfrm>
          <a:prstGeom prst="rect">
            <a:avLst/>
          </a:prstGeom>
          <a:noFill/>
          <a:ln w="5715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4) Война с Австрией. </a:t>
            </a:r>
            <a:endParaRPr lang="ru-RU" sz="5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A17-75A8-40BB-A764-5B88DF18A47A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 rot="5400000">
            <a:off x="1235675" y="778476"/>
            <a:ext cx="6672650" cy="5486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EAE4-37C6-4469-8D87-15AE6802742E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1687-1624-45BB-9302-4B2EE7FFF98E}" type="slidenum">
              <a:rPr lang="ru-RU"/>
              <a:pPr/>
              <a:t>21</a:t>
            </a:fld>
            <a:endParaRPr lang="ru-RU"/>
          </a:p>
        </p:txBody>
      </p:sp>
      <p:pic>
        <p:nvPicPr>
          <p:cNvPr id="2969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8991600" cy="830997"/>
          </a:xfrm>
          <a:prstGeom prst="rect">
            <a:avLst/>
          </a:prstGeom>
          <a:noFill/>
          <a:ln w="5715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5) Завершение объединения Италии</a:t>
            </a:r>
            <a:endParaRPr lang="ru-RU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76400"/>
            <a:ext cx="8686800" cy="3416320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марте 1860 г. начал работать парламент, который представлял уже большую часть Италии.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апреле 1860 г. вспыхнуло восстание на Сицилии против неаполитанской династии.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1D23-565A-4556-BB58-06B508E8DB02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2E9-4A7D-46B8-83C2-0400B8638EEB}" type="slidenum">
              <a:rPr lang="ru-RU"/>
              <a:pPr/>
              <a:t>22</a:t>
            </a:fld>
            <a:endParaRPr lang="ru-RU"/>
          </a:p>
        </p:txBody>
      </p:sp>
      <p:pic>
        <p:nvPicPr>
          <p:cNvPr id="12290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8991600" cy="830997"/>
          </a:xfrm>
          <a:prstGeom prst="rect">
            <a:avLst/>
          </a:prstGeom>
          <a:noFill/>
          <a:ln w="5715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5) Завершение объединения Италии</a:t>
            </a:r>
            <a:endParaRPr lang="ru-RU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8991600" cy="830997"/>
          </a:xfrm>
          <a:prstGeom prst="rect">
            <a:avLst/>
          </a:prstGeom>
          <a:noFill/>
          <a:ln w="5715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5) Завершение объединения Италии</a:t>
            </a:r>
            <a:endParaRPr lang="ru-RU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8382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Гарибальди с тысячью своих соратников на двух кораблях — «Пьемонт» и «Ломбардо» вышли из Генуэзской гавани на помощь освободительному движению на юге Италии.</a:t>
            </a: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76400" y="2667000"/>
            <a:ext cx="5791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5400000">
            <a:off x="1235675" y="778476"/>
            <a:ext cx="6672650" cy="5486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ECA4-E335-4737-99F5-BAD9868102DC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4DFB-01B4-4217-BD2E-67E0F9313F20}" type="slidenum">
              <a:rPr lang="ru-RU"/>
              <a:pPr/>
              <a:t>23</a:t>
            </a:fld>
            <a:endParaRPr lang="ru-RU"/>
          </a:p>
        </p:txBody>
      </p:sp>
      <p:pic>
        <p:nvPicPr>
          <p:cNvPr id="25604" name="Picture 4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1295400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21 октября 1860 г. в бывшем Неаполитанском королевстве был проведён плебисцит.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В1861 г. было провозглашено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Итальянское королевство в составе Пьемонта и соединившихся с ним областей. Новое королевство насчитывало 22 млн. жителей.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991600" cy="830997"/>
          </a:xfrm>
          <a:prstGeom prst="rect">
            <a:avLst/>
          </a:prstGeom>
          <a:noFill/>
          <a:ln w="5715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5) Завершение объединения Италии</a:t>
            </a:r>
            <a:endParaRPr lang="ru-RU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A17-75A8-40BB-A764-5B88DF18A47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Picture 4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505200"/>
            <a:ext cx="8305800" cy="861774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июля 1866 г. - Бой при Садове.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8991600" cy="830997"/>
          </a:xfrm>
          <a:prstGeom prst="rect">
            <a:avLst/>
          </a:prstGeom>
          <a:noFill/>
          <a:ln w="5715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5) Завершение объединения Италии</a:t>
            </a:r>
            <a:endParaRPr lang="ru-RU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8305800" cy="1477328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1866 г. Итальянская армия начала военные действия против австрийцев.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648200"/>
            <a:ext cx="8305800" cy="2308324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Летом 1870 г. – объединение Италии завершилось. Рим сделался столицей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объединенного королевства.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A17-75A8-40BB-A764-5B88DF18A47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Picture 4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9144000" cy="1877437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две основные задачи были выполнены в ходе объединения Италии?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52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/>
              <a:t>Вывод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9144000" cy="3108543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Освобождение северо-востока страны от а в австрийского господства и создание национального государства.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Объединение Италии создало условия для развития процесса модернизации.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A17-75A8-40BB-A764-5B88DF18A47A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Picture 4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228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Продолжите фразу: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Объединение Италии и создание объединённого королевства имело огромное значение для страны так как: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124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создавало условия для экономического развития страны;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реформирования государственного устройства;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установления гражданских прав и свобод и отмены феодальных пережитков.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A17-75A8-40BB-A764-5B88DF18A47A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Picture 4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09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Лестница успеха: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j"/>
          <p:cNvPicPr>
            <a:picLocks noChangeAspect="1" noChangeArrowheads="1"/>
          </p:cNvPicPr>
          <p:nvPr/>
        </p:nvPicPr>
        <p:blipFill>
          <a:blip r:embed="rId3" cstate="print"/>
          <a:srcRect l="4269" t="12447" r="12738" b="7486"/>
          <a:stretch>
            <a:fillRect/>
          </a:stretch>
        </p:blipFill>
        <p:spPr bwMode="auto">
          <a:xfrm>
            <a:off x="1116013" y="1557338"/>
            <a:ext cx="6911975" cy="514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A17-75A8-40BB-A764-5B88DF18A47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Picture 4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228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362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Параграф 12; Вопросы.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19200"/>
            <a:ext cx="7086600" cy="1524000"/>
          </a:xfrm>
          <a:ln w="38100">
            <a:solidFill>
              <a:srgbClr val="78682C"/>
            </a:solidFill>
          </a:ln>
        </p:spPr>
        <p:txBody>
          <a:bodyPr/>
          <a:lstStyle/>
          <a:p>
            <a:r>
              <a:rPr lang="ru-RU" sz="7200" b="1" dirty="0">
                <a:solidFill>
                  <a:schemeClr val="tx1"/>
                </a:solidFill>
                <a:latin typeface="Monotype Corsiva" pitchFamily="66" charset="0"/>
              </a:rPr>
              <a:t>Тема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048000"/>
            <a:ext cx="7924800" cy="2590800"/>
          </a:xfrm>
        </p:spPr>
        <p:txBody>
          <a:bodyPr/>
          <a:lstStyle/>
          <a:p>
            <a:r>
              <a:rPr lang="ru-RU" sz="6600" b="1" dirty="0">
                <a:solidFill>
                  <a:srgbClr val="78682C"/>
                </a:solidFill>
                <a:latin typeface="Monotype Corsiva" pitchFamily="66" charset="0"/>
              </a:rPr>
              <a:t>« </a:t>
            </a:r>
            <a:r>
              <a:rPr lang="ru-RU" sz="6600" b="1" dirty="0" smtClean="0">
                <a:solidFill>
                  <a:srgbClr val="78682C"/>
                </a:solidFill>
                <a:latin typeface="Monotype Corsiva" pitchFamily="66" charset="0"/>
              </a:rPr>
              <a:t>Борьба за объединение Италии»</a:t>
            </a:r>
            <a:endParaRPr lang="ru-RU" sz="6600" b="1" dirty="0">
              <a:solidFill>
                <a:srgbClr val="78682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E5A7-57E2-4FB4-8803-7CD38D7953FD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5DDB-26B3-4026-9A12-07486DFAD2D8}" type="slidenum">
              <a:rPr lang="ru-RU"/>
              <a:pPr/>
              <a:t>4</a:t>
            </a:fld>
            <a:endParaRPr lang="ru-RU"/>
          </a:p>
        </p:txBody>
      </p:sp>
      <p:pic>
        <p:nvPicPr>
          <p:cNvPr id="6149" name="Picture 5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467600" cy="4876799"/>
          </a:xfrm>
          <a:ln w="57150">
            <a:solidFill>
              <a:srgbClr val="78682C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Разделённая Италия;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Начало национально-освободительной борьбы и революция 1848 г.;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Камилло Кавур - "ткач единства".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4) Война с Австрией. Революция в Центральной Италии;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5) Завершение объединения Италии.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81200" y="1"/>
            <a:ext cx="4953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1A1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План: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1A1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53E1-FE90-4987-9FA5-5B1820812A2B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8C26-37B9-478E-9197-D6661E8A6EBC}" type="slidenum">
              <a:rPr lang="ru-RU"/>
              <a:pPr/>
              <a:t>5</a:t>
            </a:fld>
            <a:endParaRPr lang="ru-RU"/>
          </a:p>
        </p:txBody>
      </p:sp>
      <p:pic>
        <p:nvPicPr>
          <p:cNvPr id="9226" name="Picture 10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5029200"/>
            <a:ext cx="9144000" cy="1828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b="1" dirty="0" smtClean="0"/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решению Венского конгресса Италия вновь была раздроблена на 8 королевств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герцогств.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7" name="Picture 11" descr="File:CongressVie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257800" cy="356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38200" y="152400"/>
            <a:ext cx="7315200" cy="1015663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1) Разделённая Италия:</a:t>
            </a:r>
            <a:endParaRPr lang="ru-RU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1746" name="Picture 2" descr="C:\Users\USER\Desktop\италия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5F36-5C9A-4256-8DBD-E5CA94DE39F0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7040-54CF-4208-9698-4F9B905E7B91}" type="slidenum">
              <a:rPr lang="ru-RU"/>
              <a:pPr/>
              <a:t>7</a:t>
            </a:fld>
            <a:endParaRPr lang="ru-RU"/>
          </a:p>
        </p:txBody>
      </p:sp>
      <p:pic>
        <p:nvPicPr>
          <p:cNvPr id="13314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38200" y="152400"/>
            <a:ext cx="7315200" cy="1015663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1) Разделённая Италия:</a:t>
            </a:r>
            <a:endParaRPr lang="ru-RU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Picture 8" descr="barok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2895600" cy="434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914400" y="5943600"/>
            <a:ext cx="2209800" cy="533400"/>
          </a:xfrm>
          <a:prstGeom prst="rect">
            <a:avLst/>
          </a:prstGeom>
          <a:solidFill>
            <a:srgbClr val="E1D6A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Шёлк-сырец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905001"/>
            <a:ext cx="5029200" cy="3108543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промышленном развитии Италия отставала не только от Англии и Франции, но и от Пруссии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Главной отраслью является производство шёлка-сырца.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81AB-212A-4C65-9367-68C80DCC4C4C}" type="datetime1">
              <a:rPr lang="ru-RU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АНтоненкова АНжелика Викторовна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A7B4-A144-4817-BF1F-11788B3D69C3}" type="slidenum">
              <a:rPr lang="ru-RU"/>
              <a:pPr/>
              <a:t>8</a:t>
            </a:fld>
            <a:endParaRPr lang="ru-RU"/>
          </a:p>
        </p:txBody>
      </p:sp>
      <p:pic>
        <p:nvPicPr>
          <p:cNvPr id="22530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828800"/>
            <a:ext cx="8686800" cy="2362200"/>
          </a:xfrm>
          <a:ln w="38100">
            <a:solidFill>
              <a:srgbClr val="78682C"/>
            </a:solidFill>
          </a:ln>
        </p:spPr>
        <p:txBody>
          <a:bodyPr/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Карбонарии - название членов тайных организаций, существовавших в Италии в первой четверти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века. и боровшихся за объединение страны.</a:t>
            </a:r>
          </a:p>
          <a:p>
            <a:pPr>
              <a:lnSpc>
                <a:spcPct val="90000"/>
              </a:lnSpc>
            </a:pP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28600"/>
            <a:ext cx="8991600" cy="1446550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2)  Начало национально-освободительной борьбы и революция 1848 г.</a:t>
            </a:r>
            <a:endParaRPr lang="ru-RU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43400"/>
            <a:ext cx="8686800" cy="2308324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Свержение австрийского гнёта;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Замена самодержавных монархий конституционными.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5192-87E8-4ED3-9F3A-6E5741FE00F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Picture 2" descr="Рамка (шаблон) для презентации &quot;Коричневая рам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28600"/>
            <a:ext cx="8991600" cy="1446550"/>
          </a:xfrm>
          <a:prstGeom prst="rect">
            <a:avLst/>
          </a:prstGeom>
          <a:noFill/>
          <a:ln w="38100">
            <a:solidFill>
              <a:srgbClr val="78682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7804B"/>
                </a:solidFill>
                <a:latin typeface="Monotype Corsiva" pitchFamily="66" charset="0"/>
              </a:rPr>
              <a:t>2)  Начало национально-освободительной борьбы и революция 1848 г.</a:t>
            </a:r>
            <a:endParaRPr lang="ru-RU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7804B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514600"/>
            <a:ext cx="8686800" cy="2554545"/>
          </a:xfrm>
          <a:prstGeom prst="rect">
            <a:avLst/>
          </a:prstGeom>
          <a:noFill/>
          <a:ln w="38100">
            <a:solidFill>
              <a:srgbClr val="87673D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Прочитайте пункт плана Начало национально-освободительной борьбы и революция 1848 г. на стр. 117 учебника и заполните таблицу "Основные события 1848-1849 гг. в Италии".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817</Words>
  <Application>Microsoft Office PowerPoint</Application>
  <PresentationFormat>Экран (4:3)</PresentationFormat>
  <Paragraphs>163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Слайд 1</vt:lpstr>
      <vt:lpstr>Слайд 2</vt:lpstr>
      <vt:lpstr>Тема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123</cp:lastModifiedBy>
  <cp:revision>95</cp:revision>
  <cp:lastPrinted>1601-01-01T00:00:00Z</cp:lastPrinted>
  <dcterms:created xsi:type="dcterms:W3CDTF">1601-01-01T00:00:00Z</dcterms:created>
  <dcterms:modified xsi:type="dcterms:W3CDTF">2018-03-21T12:09:02Z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