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67" r:id="rId2"/>
    <p:sldId id="269" r:id="rId3"/>
    <p:sldId id="270" r:id="rId4"/>
    <p:sldId id="281" r:id="rId5"/>
    <p:sldId id="271" r:id="rId6"/>
    <p:sldId id="272" r:id="rId7"/>
    <p:sldId id="299" r:id="rId8"/>
    <p:sldId id="258" r:id="rId9"/>
    <p:sldId id="263" r:id="rId10"/>
    <p:sldId id="286" r:id="rId11"/>
    <p:sldId id="274" r:id="rId12"/>
    <p:sldId id="275" r:id="rId13"/>
    <p:sldId id="276" r:id="rId14"/>
    <p:sldId id="266" r:id="rId15"/>
    <p:sldId id="282" r:id="rId16"/>
    <p:sldId id="278" r:id="rId17"/>
    <p:sldId id="283" r:id="rId18"/>
    <p:sldId id="260" r:id="rId19"/>
    <p:sldId id="259" r:id="rId20"/>
    <p:sldId id="284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6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99"/>
    <a:srgbClr val="FFFF00"/>
    <a:srgbClr val="FF9900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7A54B-9856-424D-82AA-59D0CF461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72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F1F35-B2B3-4D5B-9383-609186DE3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4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2A211-FAD8-430E-964D-481D5F38F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8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4D849-7CC8-40B6-8F83-281CB1473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582E4-859C-42B4-A2DE-9F9105584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09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67BDDF-3EC9-42FF-B262-569C8014ADE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BC1749-10BE-4429-B6CF-C2DFAFCBA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8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20E49-D703-472F-8022-B4D37D24B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18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420D-FF4A-4F93-9AEE-C12FDFA4F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1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CD62-64E9-4FD9-9F20-5B6395B84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6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615CFB-BC26-46B4-895E-39C28AF97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6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7F426-F9E4-4195-8754-1A76C6E38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0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3047B0-4A13-4E5E-AD55-E9A0B1BCF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67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26F8E9-428E-46B7-B8CA-C86434D8D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3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736C28-FF86-428A-B3D5-6264DAEE0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59" r:id="rId4"/>
    <p:sldLayoutId id="2147483860" r:id="rId5"/>
    <p:sldLayoutId id="2147483867" r:id="rId6"/>
    <p:sldLayoutId id="2147483861" r:id="rId7"/>
    <p:sldLayoutId id="2147483868" r:id="rId8"/>
    <p:sldLayoutId id="2147483869" r:id="rId9"/>
    <p:sldLayoutId id="2147483862" r:id="rId10"/>
    <p:sldLayoutId id="2147483863" r:id="rId11"/>
    <p:sldLayoutId id="2147483870" r:id="rId12"/>
    <p:sldLayoutId id="2147483871" r:id="rId13"/>
    <p:sldLayoutId id="214748387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go.mail.ru/frame.html?&amp;imgurl=http://www.kn.kz/img_articles/novosti/Novosti_zarubezhki/2009/mart/%D0%90%D0%BD%D0%B0%D1%82%D0%BE%D0%BC%D0%B8%D1%8F-%D0%BA%D1%80%D0%B8%D0%B7%D0%B8%D1%81%D0%B0_1.jpg&amp;pageurl=http://www.kn.kz/news.php?news=9334&amp;id=102252063&amp;iid=3&amp;imgwidth=200&amp;imgheight=140&amp;imgsize=6814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commons.wikimedia.org/wiki/File:Crowd_outside_nyse.jpg?uselang=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67600" cy="17859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Мировой экономический кризис 1929 – 1933 гг. Пути выхода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78183"/>
            <a:ext cx="2977331" cy="223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0" y="1988840"/>
            <a:ext cx="2151681" cy="20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240044"/>
            <a:ext cx="2859088" cy="1935801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6766"/>
            <a:ext cx="3240360" cy="228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0" u="sng"/>
              <a:t>Особенности</a:t>
            </a:r>
            <a:r>
              <a:rPr lang="ru-RU" sz="4000"/>
              <a:t> </a:t>
            </a:r>
            <a:r>
              <a:rPr lang="ru-RU" sz="4000" b="0" u="sng"/>
              <a:t>мирового экономического кризиса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/>
              <a:t>Глубина: </a:t>
            </a:r>
            <a:r>
              <a:rPr lang="ru-RU"/>
              <a:t>значительное сокращение производства, резкий рост безработицы.</a:t>
            </a:r>
          </a:p>
          <a:p>
            <a:r>
              <a:rPr lang="ru-RU" b="1" u="sng"/>
              <a:t>Масштаб:</a:t>
            </a:r>
            <a:r>
              <a:rPr lang="ru-RU"/>
              <a:t> кризис стал глобальным.</a:t>
            </a:r>
          </a:p>
          <a:p>
            <a:r>
              <a:rPr lang="ru-RU" b="1" u="sng"/>
              <a:t>Продолжительность:</a:t>
            </a:r>
            <a:r>
              <a:rPr lang="ru-RU"/>
              <a:t> 1929-1932 гг.,   но экономика до начала Второй Мировой войны так и не достигла прежнего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2328996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США 1929-1933 г.г.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8435" name="Содержимое 3"/>
          <p:cNvSpPr>
            <a:spLocks noGrp="1"/>
          </p:cNvSpPr>
          <p:nvPr>
            <p:ph sz="quarter" idx="2"/>
          </p:nvPr>
        </p:nvSpPr>
        <p:spPr>
          <a:xfrm>
            <a:off x="179388" y="2420938"/>
            <a:ext cx="4537075" cy="4248150"/>
          </a:xfrm>
        </p:spPr>
        <p:txBody>
          <a:bodyPr/>
          <a:lstStyle/>
          <a:p>
            <a:pPr eaLnBrk="1" hangingPunct="1"/>
            <a:r>
              <a:rPr lang="ru-RU" sz="2000" b="1" smtClean="0"/>
              <a:t>производство в обрабатывающей промышленности упало более чем на 53%</a:t>
            </a:r>
          </a:p>
          <a:p>
            <a:pPr eaLnBrk="1" hangingPunct="1"/>
            <a:r>
              <a:rPr lang="ru-RU" sz="2000" b="1" smtClean="0"/>
              <a:t>производство машин сократилось на 80%</a:t>
            </a:r>
          </a:p>
          <a:p>
            <a:pPr eaLnBrk="1" hangingPunct="1"/>
            <a:r>
              <a:rPr lang="ru-RU" sz="2000" b="1" smtClean="0"/>
              <a:t>источников дохода лишились 34 млн. человек</a:t>
            </a:r>
          </a:p>
          <a:p>
            <a:pPr eaLnBrk="1" hangingPunct="1"/>
            <a:r>
              <a:rPr lang="ru-RU" sz="2000" b="1" smtClean="0"/>
              <a:t>сократилось поступление налогов, социальная сфера пришла в полное расстройство</a:t>
            </a:r>
          </a:p>
        </p:txBody>
      </p:sp>
      <p:pic>
        <p:nvPicPr>
          <p:cNvPr id="18436" name="Picture 2" descr="C:\Users\володя\Desktop\мама\спид\тарелка суп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141663"/>
            <a:ext cx="3657600" cy="2457450"/>
          </a:xfr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57200" y="1268413"/>
            <a:ext cx="4040188" cy="9366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</a:rPr>
              <a:t>За годы кризиса США оказалась отброшенной на уровень 1905-1906 годов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8438" name="Текст 4"/>
          <p:cNvSpPr>
            <a:spLocks noGrp="1"/>
          </p:cNvSpPr>
          <p:nvPr>
            <p:ph type="body" sz="quarter" idx="3"/>
          </p:nvPr>
        </p:nvSpPr>
        <p:spPr>
          <a:xfrm>
            <a:off x="5148263" y="2133600"/>
            <a:ext cx="3384550" cy="790575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0099"/>
                </a:solidFill>
              </a:rPr>
              <a:t>Очередь за бесплатным супом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Преодоление кризиса в США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/>
              <a:t>г</a:t>
            </a:r>
            <a:r>
              <a:rPr lang="ru-RU" sz="2000" dirty="0" smtClean="0"/>
              <a:t>осударство не оказывало  никакой помощи попавшим в беду людям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/>
              <a:t>п</a:t>
            </a:r>
            <a:r>
              <a:rPr lang="ru-RU" sz="2000" dirty="0" smtClean="0"/>
              <a:t>резидент призывал предпринимателей, благотворительные организации и местные власти поддерживать неимущих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/>
              <a:t>т</a:t>
            </a:r>
            <a:r>
              <a:rPr lang="ru-RU" sz="2000" dirty="0" smtClean="0"/>
              <a:t>акая позиция вызвала массовое движение протеста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19460" name="Picture 2" descr="C:\Users\володя\Desktop\мама\спид\гуве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1213" y="2362200"/>
            <a:ext cx="3159125" cy="3886200"/>
          </a:xfr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</a:rPr>
              <a:t>Меры Гувера малоэффективны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</a:rPr>
              <a:t>Президент-республиканец Г. Гувер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700" cy="1162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Демонстрации и митинги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0483" name="Текст 3"/>
          <p:cNvSpPr>
            <a:spLocks noGrp="1"/>
          </p:cNvSpPr>
          <p:nvPr>
            <p:ph type="body" idx="2"/>
          </p:nvPr>
        </p:nvSpPr>
        <p:spPr>
          <a:xfrm>
            <a:off x="6372225" y="274638"/>
            <a:ext cx="2232025" cy="498316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0099"/>
                </a:solidFill>
              </a:rPr>
              <a:t>В 1932 году состоялся поход безработных на Вашингтон, который был разогнан войсками</a:t>
            </a:r>
            <a:r>
              <a:rPr lang="ru-RU" sz="3200" smtClean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20484" name="Picture 2" descr="C:\Users\володя\Desktop\мама\спид\поход безработных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325" y="1838325"/>
            <a:ext cx="4095750" cy="3200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5843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0099"/>
                </a:solidFill>
              </a:rPr>
              <a:t>В 1932 году победу на президентских выборах одержал кандидат от демократической партии</a:t>
            </a:r>
            <a:br>
              <a:rPr lang="ru-RU" sz="1800" dirty="0" smtClean="0">
                <a:solidFill>
                  <a:srgbClr val="000099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Франклин Рузвельт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0099"/>
                </a:solidFill>
              </a:rPr>
              <a:t>Его вступление в должность совпало с апогеем кризиса.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1507" name="Picture 7" descr="Марки и подарки - Статьи ЛЕГЕНДАРНЫЕ ФИЛАТЕЛИСТЫ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628775"/>
            <a:ext cx="4248150" cy="4930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u="sng" dirty="0"/>
              <a:t>Принят «Кодекс честной конкуренции»</a:t>
            </a:r>
            <a:r>
              <a:rPr lang="ru-RU" sz="2800" b="1" u="sng" dirty="0"/>
              <a:t> </a:t>
            </a:r>
            <a:r>
              <a:rPr lang="ru-RU" sz="2000" dirty="0"/>
              <a:t>(ограничит возможность предпринимателя уменьшать объем запускаемой продукции, повышать цены, понижать з/пл., увеличивать рабочий день)</a:t>
            </a:r>
          </a:p>
          <a:p>
            <a:pPr>
              <a:lnSpc>
                <a:spcPct val="90000"/>
              </a:lnSpc>
            </a:pPr>
            <a:r>
              <a:rPr lang="ru-RU" sz="2400" b="1" u="sng" dirty="0"/>
              <a:t>Реформа банковской системы </a:t>
            </a:r>
            <a:r>
              <a:rPr lang="ru-RU" sz="2000" dirty="0"/>
              <a:t>(Золотой запас США был передан в государственное казначейство, страхование мелких и средних вкладчиков, представление банком ссуды, запрет на переход средств за границу)</a:t>
            </a:r>
          </a:p>
          <a:p>
            <a:pPr>
              <a:lnSpc>
                <a:spcPct val="90000"/>
              </a:lnSpc>
            </a:pPr>
            <a:r>
              <a:rPr lang="ru-RU" sz="2400" b="1" u="sng" dirty="0"/>
              <a:t>Закон 1933 г.</a:t>
            </a:r>
            <a:r>
              <a:rPr lang="ru-RU" sz="2000" dirty="0"/>
              <a:t> о регулировании сельскохозяйственного производства (создана Администрация, скупающая у фермеров продукцию по фиксированным ценам, выплата компенсации за сокращение производства)</a:t>
            </a:r>
          </a:p>
          <a:p>
            <a:pPr>
              <a:lnSpc>
                <a:spcPct val="90000"/>
              </a:lnSpc>
            </a:pPr>
            <a:r>
              <a:rPr lang="ru-RU" sz="2400" b="1" u="sng" dirty="0"/>
              <a:t>Программа социальной помощи нуждающимся</a:t>
            </a:r>
            <a:r>
              <a:rPr lang="ru-RU" sz="2000" dirty="0"/>
              <a:t> (общественные работы различного назначения для безработных, трудовые лагеря для молодежи, расширены права профсоюзов, введен минимум з/пл., и максимум рабочей недели)</a:t>
            </a:r>
            <a:endParaRPr lang="ru-RU" sz="2400" b="1" u="sng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00"/>
                </a:solidFill>
              </a:rPr>
              <a:t>«Новый курс Рузвельта – комплекс мер, направленный на выход из кризиса</a:t>
            </a:r>
            <a:endParaRPr lang="ru-RU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00"/>
                </a:solidFill>
              </a:rPr>
              <a:t>«Новый курс Рузвельта – комплекс мер, направленный на выход из кризиса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613" cy="4873625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Активное вмешательство государства в экономическую и социальную сферы (широкая помощь безработным и малообеспеченным; общественные работы, пенсии, пособия по безработице);</a:t>
            </a:r>
          </a:p>
          <a:p>
            <a:pPr eaLnBrk="1" hangingPunct="1"/>
            <a:r>
              <a:rPr lang="ru-RU" sz="2000" dirty="0" smtClean="0"/>
              <a:t>«Закон о восстановлении национальной промышленности» (кодексы «честной конкуренции», установление </a:t>
            </a:r>
            <a:r>
              <a:rPr lang="en-US" sz="2000" dirty="0" smtClean="0"/>
              <a:t>min</a:t>
            </a:r>
            <a:r>
              <a:rPr lang="ru-RU" sz="2000" dirty="0" smtClean="0"/>
              <a:t> зарплаты и </a:t>
            </a:r>
            <a:r>
              <a:rPr lang="en-US" sz="2000" dirty="0" smtClean="0"/>
              <a:t> max</a:t>
            </a:r>
            <a:r>
              <a:rPr lang="ru-RU" sz="2000" dirty="0" smtClean="0"/>
              <a:t> продолжительности рабочего дня);</a:t>
            </a:r>
          </a:p>
          <a:p>
            <a:pPr eaLnBrk="1" hangingPunct="1"/>
            <a:r>
              <a:rPr lang="ru-RU" sz="2000" dirty="0" smtClean="0"/>
              <a:t>«Закон о регулировании с/х»;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/>
              <a:t>(льготы для фермеров по выплате долгов, кредиты)</a:t>
            </a:r>
          </a:p>
          <a:p>
            <a:pPr eaLnBrk="1" hangingPunct="1"/>
            <a:r>
              <a:rPr lang="ru-RU" sz="2000" dirty="0" smtClean="0"/>
              <a:t>«Закон о трудовых отношениях»;</a:t>
            </a:r>
          </a:p>
          <a:p>
            <a:pPr eaLnBrk="1" hangingPunct="1"/>
            <a:r>
              <a:rPr lang="ru-RU" sz="2000" dirty="0" smtClean="0"/>
              <a:t>Отмена «сухого закона», борьба с мафией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0" u="sng"/>
              <a:t>Значение «Нового курса»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/>
              <a:t>Введение «Нового курса» - переломный момент в истории США. Впервые государство взяло на себя роль гаранта социальной защиты американцев</a:t>
            </a:r>
          </a:p>
          <a:p>
            <a:r>
              <a:rPr lang="ru-RU" sz="2800" b="1"/>
              <a:t>Либерализация демократии</a:t>
            </a:r>
            <a:r>
              <a:rPr lang="ru-RU" sz="2800"/>
              <a:t> (расширение прав граждан)</a:t>
            </a:r>
          </a:p>
          <a:p>
            <a:r>
              <a:rPr lang="ru-RU" sz="2800" b="1"/>
              <a:t>Тенденция к росту государственного вмешательства в экономику</a:t>
            </a:r>
            <a:r>
              <a:rPr lang="ru-RU" sz="2800"/>
              <a:t> (государственно-монополистический индустриализм)</a:t>
            </a:r>
          </a:p>
        </p:txBody>
      </p:sp>
    </p:spTree>
    <p:extLst>
      <p:ext uri="{BB962C8B-B14F-4D97-AF65-F5344CB8AC3E}">
        <p14:creationId xmlns:p14="http://schemas.microsoft.com/office/powerpoint/2010/main" val="4877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>
                <a:solidFill>
                  <a:srgbClr val="990000"/>
                </a:solidFill>
              </a:rPr>
              <a:t>Заполните таблицу «Проявление экономического кризиса в различных сферах жизни общества</a:t>
            </a:r>
          </a:p>
        </p:txBody>
      </p:sp>
      <p:graphicFrame>
        <p:nvGraphicFramePr>
          <p:cNvPr id="12315" name="Group 27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5299381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5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Политическая сфера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Экономическая сфера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Социальная сфера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Падение авторитета правительств и их частая смена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Поиск новых внутриполитических курсов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Рост влияния радикальных политических партий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Массовое закрытие промышленных предприятий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Разорение банков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Инфляция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Уничтожение части продукции пром-ти и с/х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Массовая безработица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Резкое понижение уровня жизни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Антиправительственные настроения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990000"/>
                </a:solidFill>
              </a:rPr>
              <a:t>Основной итог</a:t>
            </a:r>
            <a:endParaRPr lang="ru-RU" sz="2400" b="1" u="sng" dirty="0">
              <a:solidFill>
                <a:srgbClr val="990000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4824412" cy="4797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000099"/>
                </a:solidFill>
              </a:rPr>
              <a:t>В американской экономике возросла регулирующая роль государства;</a:t>
            </a:r>
          </a:p>
          <a:p>
            <a:pPr eaLnBrk="1" hangingPunct="1">
              <a:lnSpc>
                <a:spcPct val="80000"/>
              </a:lnSpc>
            </a:pPr>
            <a:endParaRPr lang="ru-RU" sz="2800" b="1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000099"/>
                </a:solidFill>
              </a:rPr>
              <a:t>Кризис удалость преодолеть;</a:t>
            </a:r>
          </a:p>
          <a:p>
            <a:pPr eaLnBrk="1" hangingPunct="1">
              <a:lnSpc>
                <a:spcPct val="80000"/>
              </a:lnSpc>
            </a:pPr>
            <a:endParaRPr lang="ru-RU" sz="2800" b="1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000099"/>
                </a:solidFill>
              </a:rPr>
              <a:t>Социальные реформы способствовали улучшению жизни трудящихся</a:t>
            </a:r>
          </a:p>
        </p:txBody>
      </p:sp>
      <p:pic>
        <p:nvPicPr>
          <p:cNvPr id="23556" name="Picture 6" descr="j022201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924175"/>
            <a:ext cx="1781175" cy="1787525"/>
          </a:xfrm>
        </p:spPr>
      </p:pic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2124075" y="11969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990000"/>
                </a:solidFill>
              </a:rPr>
              <a:t>Эпоха «процветания на Западе»</a:t>
            </a:r>
            <a:endParaRPr lang="ru-RU" sz="3200" b="1" dirty="0">
              <a:solidFill>
                <a:srgbClr val="990000"/>
              </a:solidFill>
            </a:endParaRPr>
          </a:p>
        </p:txBody>
      </p:sp>
      <p:pic>
        <p:nvPicPr>
          <p:cNvPr id="11267" name="Picture 2" descr="C:\Users\володя\Desktop\мама\спид\Наружная реклама В США 20-е гг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462338"/>
            <a:ext cx="3657600" cy="1685925"/>
          </a:xfrm>
          <a:noFill/>
        </p:spPr>
      </p:pic>
      <p:pic>
        <p:nvPicPr>
          <p:cNvPr id="11268" name="Picture 2" descr="C:\Users\володя\Desktop\мама\спид\Генри форд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565400"/>
            <a:ext cx="3384550" cy="2879725"/>
          </a:xfr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</a:rPr>
              <a:t>Наружная реклама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</a:rPr>
              <a:t>США 20-е гг.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935037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</a:rPr>
              <a:t>Генри Форд изобрел конвейер, позволивший сделать производство автомобилей массовым и дешевым.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55576" y="5486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000" b="0" u="sng" dirty="0"/>
              <a:t>Мировой экономический кризис в странах мира</a:t>
            </a:r>
            <a:br>
              <a:rPr lang="ru-RU" sz="4000" b="0" u="sng" dirty="0"/>
            </a:br>
            <a:r>
              <a:rPr lang="ru-RU" sz="3200" b="0" dirty="0"/>
              <a:t>(пути выхода из кризиса)</a:t>
            </a:r>
            <a:endParaRPr lang="ru-RU" sz="3200" b="0" u="sng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16113"/>
            <a:ext cx="4038600" cy="45339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b="1" u="sng"/>
              <a:t>Франция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u="sng"/>
              <a:t>(«Народный фронт»)</a:t>
            </a:r>
          </a:p>
          <a:p>
            <a:pPr>
              <a:lnSpc>
                <a:spcPct val="90000"/>
              </a:lnSpc>
            </a:pPr>
            <a:r>
              <a:rPr lang="ru-RU" sz="2000"/>
              <a:t>Повышение зарплаты</a:t>
            </a:r>
          </a:p>
          <a:p>
            <a:pPr>
              <a:lnSpc>
                <a:spcPct val="90000"/>
              </a:lnSpc>
            </a:pPr>
            <a:r>
              <a:rPr lang="ru-RU" sz="2000"/>
              <a:t>Законы о социальных гарантиях</a:t>
            </a:r>
          </a:p>
          <a:p>
            <a:pPr>
              <a:lnSpc>
                <a:spcPct val="90000"/>
              </a:lnSpc>
            </a:pPr>
            <a:r>
              <a:rPr lang="ru-RU" sz="2000"/>
              <a:t>Закон о договоре между предпринимателем и профсоюзами</a:t>
            </a:r>
          </a:p>
          <a:p>
            <a:pPr>
              <a:lnSpc>
                <a:spcPct val="90000"/>
              </a:lnSpc>
            </a:pPr>
            <a:r>
              <a:rPr lang="ru-RU" sz="2000"/>
              <a:t>Реформа банковской системы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73238"/>
            <a:ext cx="4038600" cy="508476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u="sng"/>
              <a:t>Швеция, Дания</a:t>
            </a:r>
          </a:p>
          <a:p>
            <a:pPr>
              <a:lnSpc>
                <a:spcPct val="90000"/>
              </a:lnSpc>
            </a:pPr>
            <a:r>
              <a:rPr lang="ru-RU" sz="2000"/>
              <a:t>Демократический путь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u="sng"/>
              <a:t>Германия, Италия</a:t>
            </a:r>
          </a:p>
          <a:p>
            <a:pPr algn="ctr">
              <a:lnSpc>
                <a:spcPct val="90000"/>
              </a:lnSpc>
            </a:pPr>
            <a:r>
              <a:rPr lang="ru-RU" sz="2000"/>
              <a:t>Тоталитарный путь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u="sng"/>
              <a:t>Великобритания</a:t>
            </a:r>
          </a:p>
          <a:p>
            <a:pPr>
              <a:lnSpc>
                <a:spcPct val="90000"/>
              </a:lnSpc>
            </a:pPr>
            <a:r>
              <a:rPr lang="ru-RU" sz="2000"/>
              <a:t>Возвращение к консервативной политике</a:t>
            </a:r>
          </a:p>
          <a:p>
            <a:pPr>
              <a:lnSpc>
                <a:spcPct val="90000"/>
              </a:lnSpc>
            </a:pPr>
            <a:endParaRPr lang="ru-RU" sz="20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u="sng"/>
              <a:t>Латинская Америка</a:t>
            </a:r>
          </a:p>
          <a:p>
            <a:pPr>
              <a:lnSpc>
                <a:spcPct val="90000"/>
              </a:lnSpc>
            </a:pPr>
            <a:r>
              <a:rPr lang="ru-RU" sz="2000"/>
              <a:t>Национализация промышленности и земли</a:t>
            </a:r>
          </a:p>
        </p:txBody>
      </p:sp>
    </p:spTree>
    <p:extLst>
      <p:ext uri="{BB962C8B-B14F-4D97-AF65-F5344CB8AC3E}">
        <p14:creationId xmlns:p14="http://schemas.microsoft.com/office/powerpoint/2010/main" val="12802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Пути выхода из кризиса.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195513" y="1844675"/>
            <a:ext cx="518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 Роль государственного регулирования в экономике ?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3141663"/>
            <a:ext cx="2159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Свободная рыночная экономика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627313" y="3213100"/>
            <a:ext cx="28082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Жесткое государственное регулирование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11863" y="3213100"/>
            <a:ext cx="31321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Социалистическое централизованное плановое  хозяйство</a:t>
            </a:r>
          </a:p>
        </p:txBody>
      </p:sp>
      <p:pic>
        <p:nvPicPr>
          <p:cNvPr id="7178" name="Picture 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589463"/>
            <a:ext cx="3240087" cy="2268537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20875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Джон Кейнс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771775" y="404813"/>
            <a:ext cx="720725" cy="16557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356100" y="404813"/>
            <a:ext cx="4535488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Государственное регулирование,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Перераспределение результатов производства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3213100"/>
            <a:ext cx="3384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Массовое производство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508625" y="3284538"/>
            <a:ext cx="31670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Массовое потребление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708400" y="3357563"/>
            <a:ext cx="1150938" cy="287337"/>
          </a:xfrm>
          <a:prstGeom prst="rightArrow">
            <a:avLst>
              <a:gd name="adj1" fmla="val 50000"/>
              <a:gd name="adj2" fmla="val 100138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708400" y="3789363"/>
            <a:ext cx="1150938" cy="288925"/>
          </a:xfrm>
          <a:prstGeom prst="leftArrow">
            <a:avLst>
              <a:gd name="adj1" fmla="val 50000"/>
              <a:gd name="adj2" fmla="val 99588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495800"/>
            <a:ext cx="2663825" cy="236220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32400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Степень и формы государственного вмешательства в экономику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563938" y="836613"/>
            <a:ext cx="792162" cy="1079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16463" y="1052513"/>
            <a:ext cx="414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Политический режим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684213" y="3284538"/>
            <a:ext cx="1871662" cy="1800225"/>
          </a:xfrm>
          <a:prstGeom prst="ellipse">
            <a:avLst/>
          </a:prstGeom>
          <a:solidFill>
            <a:srgbClr val="99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3492500" y="3284538"/>
            <a:ext cx="1871663" cy="1800225"/>
          </a:xfrm>
          <a:prstGeom prst="ellipse">
            <a:avLst/>
          </a:prstGeom>
          <a:solidFill>
            <a:srgbClr val="99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6300788" y="3284538"/>
            <a:ext cx="1944687" cy="1800225"/>
          </a:xfrm>
          <a:prstGeom prst="ellipse">
            <a:avLst/>
          </a:prstGeom>
          <a:solidFill>
            <a:srgbClr val="99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619250" y="3284538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4427538" y="3284538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7308850" y="3284538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684213" y="4221163"/>
            <a:ext cx="1871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492500" y="4221163"/>
            <a:ext cx="1871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6300788" y="4221163"/>
            <a:ext cx="1943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684213" y="5805488"/>
            <a:ext cx="574675" cy="576262"/>
          </a:xfrm>
          <a:prstGeom prst="rect">
            <a:avLst/>
          </a:prstGeom>
          <a:solidFill>
            <a:srgbClr val="99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684213" y="6021388"/>
            <a:ext cx="35877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827088" y="5805488"/>
            <a:ext cx="4318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3563938" y="3860800"/>
            <a:ext cx="50323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3708400" y="3573463"/>
            <a:ext cx="719138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3995738" y="3357563"/>
            <a:ext cx="4318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6300788" y="4221163"/>
            <a:ext cx="10080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6372225" y="3860800"/>
            <a:ext cx="1368425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6588125" y="3573463"/>
            <a:ext cx="1439863" cy="1150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6877050" y="3357563"/>
            <a:ext cx="12954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7308850" y="3284538"/>
            <a:ext cx="93503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042988" y="3500438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1763713" y="3500438"/>
            <a:ext cx="288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095375" y="44370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1763713" y="4221163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4643438" y="3429000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</a:rPr>
              <a:t>э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1042988" y="4292600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4500563" y="4221163"/>
            <a:ext cx="287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</a:rPr>
              <a:t>д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3779838" y="4221163"/>
            <a:ext cx="43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732588" y="3500438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7524750" y="3500438"/>
            <a:ext cx="288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6659563" y="4221163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7380288" y="4221163"/>
            <a:ext cx="43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1403350" y="6021388"/>
            <a:ext cx="576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Вмешательство  государства</a:t>
            </a: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3851275" y="3429000"/>
            <a:ext cx="288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179388" y="2708275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</a:rPr>
              <a:t>демократический</a:t>
            </a: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3348038" y="2708275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</a:rPr>
              <a:t>авторитарный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6372225" y="2708275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</a:rPr>
              <a:t>тоталитарный</a:t>
            </a:r>
          </a:p>
        </p:txBody>
      </p:sp>
    </p:spTree>
    <p:extLst>
      <p:ext uri="{BB962C8B-B14F-4D97-AF65-F5344CB8AC3E}">
        <p14:creationId xmlns:p14="http://schemas.microsoft.com/office/powerpoint/2010/main" val="36261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Либерально –демократический режим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1341438"/>
            <a:ext cx="2952750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Великобритания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Франция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Скандинавские страны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США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Канада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Мексика …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067175" y="1844675"/>
            <a:ext cx="50768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Какие меры принимались в этих странах, чтобы преодолеть кризис?</a:t>
            </a:r>
          </a:p>
          <a:p>
            <a:pPr>
              <a:spcBef>
                <a:spcPct val="50000"/>
              </a:spcBef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( стр. 83 -84)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348038" y="3500438"/>
            <a:ext cx="554355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Л.Д.Р.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основан на признании народа в качестве источника власти, на его праве участвовать в решении государственных и общественных дел и обеспечении граждан широким кругом прав и свобод.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43500"/>
            <a:ext cx="2286000" cy="17145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Тоталитарные режимы.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1341438"/>
            <a:ext cx="27352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Германия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Испания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Португалия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Италия</a:t>
            </a:r>
          </a:p>
          <a:p>
            <a:pPr>
              <a:spcBef>
                <a:spcPct val="50000"/>
              </a:spcBef>
            </a:pPr>
            <a:endParaRPr lang="ru-RU" sz="2400" b="1" i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43213" y="1773238"/>
            <a:ext cx="5976937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Т.Р.</a:t>
            </a:r>
            <a:r>
              <a:rPr lang="ru-RU" sz="2400" b="1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антидемократический режим, при котором устанавливается полный контроль государства над человеком, ликвидированы все проявления гражданского общества, отсутствует оппозиция, парламентская демократия, свободы и права  человека; осуществляются репрессии.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14738"/>
            <a:ext cx="2262188" cy="3163887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2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Особенности тоталитарных режимов: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419872" y="620688"/>
            <a:ext cx="3708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000" b="1" dirty="0"/>
              <a:t>Читать текст – стр.85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000" b="1" dirty="0"/>
              <a:t>Дополнить схему: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0825" y="1844675"/>
            <a:ext cx="2268538" cy="48577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ГЕРМАНИЯ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59113" y="1700213"/>
            <a:ext cx="3313112" cy="8509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ИТАЛИЯ,ИСПАНИЯ,ПОРТУГАЛИЯ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019925" y="1773238"/>
            <a:ext cx="1871663" cy="48577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СССР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1331913" y="2349500"/>
            <a:ext cx="0" cy="431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4572000" y="2565400"/>
            <a:ext cx="0" cy="358775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7885113" y="2276475"/>
            <a:ext cx="0" cy="360363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68313" y="2781300"/>
            <a:ext cx="14763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нацизм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779838" y="2852738"/>
            <a:ext cx="15843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фашизм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948488" y="2636838"/>
            <a:ext cx="1873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сталинизм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1258888" y="3213100"/>
            <a:ext cx="0" cy="431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4572000" y="3357563"/>
            <a:ext cx="0" cy="431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7885113" y="3068638"/>
            <a:ext cx="0" cy="431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0" y="3565525"/>
            <a:ext cx="22320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Крайняя форма национализма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Антисемитизм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Особая агрессивность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Стремление к завоеванию жизненного пространства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563938" y="3860800"/>
            <a:ext cx="25209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Создание корпораций, объединявших различные слои населения и подчиненных вождю 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156325" y="3260725"/>
            <a:ext cx="3382963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Гос. Собственность 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Гос. Планирование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Регулирование всех сторон жизни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Искоренение частной собственности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Уравнительное распределение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Массовые репрессии</a:t>
            </a:r>
          </a:p>
        </p:txBody>
      </p:sp>
    </p:spTree>
    <p:extLst>
      <p:ext uri="{BB962C8B-B14F-4D97-AF65-F5344CB8AC3E}">
        <p14:creationId xmlns:p14="http://schemas.microsoft.com/office/powerpoint/2010/main" val="562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/>
      <p:bldP spid="153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Авторитарные режимы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1628775"/>
            <a:ext cx="23764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</a:rPr>
              <a:t>Турция, 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</a:rPr>
              <a:t>Югославия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0000"/>
                </a:solidFill>
              </a:rPr>
              <a:t>Греция…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987675" y="1916113"/>
            <a:ext cx="540067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А.Р.–</a:t>
            </a:r>
            <a:r>
              <a:rPr lang="ru-RU" sz="2400" b="1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режим, при котором политическая власть принадлежит одному лидеру или одной партии, ограничены политические права граждан и общественных организаций, вмешательство государства в жизнь общества незначительно, нет большого репрессивного аппарата.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2282825" cy="3284537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474787" y="-243408"/>
            <a:ext cx="5184776" cy="1143000"/>
          </a:xfrm>
        </p:spPr>
        <p:txBody>
          <a:bodyPr/>
          <a:lstStyle/>
          <a:p>
            <a:r>
              <a:rPr lang="ru-RU" b="1" u="sng" dirty="0">
                <a:solidFill>
                  <a:srgbClr val="990000"/>
                </a:solidFill>
              </a:rPr>
              <a:t>Закрепление</a:t>
            </a:r>
            <a:r>
              <a:rPr lang="ru-RU" b="1" dirty="0">
                <a:solidFill>
                  <a:srgbClr val="990000"/>
                </a:solidFill>
              </a:rPr>
              <a:t> :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763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Каковы особенности М.Э.К. 1929 -1933 гг.?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95536" y="1739644"/>
            <a:ext cx="8496944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Каковы причины МЭК 192901933гг.(выберите правильный ответ)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Ограничение  конкуренции в результате монополизации производства в ряде отраслей.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Спекулятивный бум на рынке ценных бумаг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Ограниченность массового потребления в условиях массового производства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Отсутствие  регулирующей роли государства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Усиление государственного вмешательства в экономику.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Неограниченная стихия рыночных отношений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Падение цен на </a:t>
            </a: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сельхоз.продукты</a:t>
            </a: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990000"/>
                </a:solidFill>
              </a:rPr>
              <a:t>3.</a:t>
            </a:r>
            <a:r>
              <a:rPr lang="ru-RU" sz="3200" b="1"/>
              <a:t> Каков главный принцип  кейнсианства?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58888" y="2060575"/>
            <a:ext cx="6553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 условиях кризиса должны сокращаться государственные расходы.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 условиях кризиса перепроизводства должны замораживаться зарплата и цены.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Массовому производству должно соответствовать массовое потребление («эффективный спрос»)</a:t>
            </a:r>
          </a:p>
        </p:txBody>
      </p:sp>
    </p:spTree>
    <p:extLst>
      <p:ext uri="{BB962C8B-B14F-4D97-AF65-F5344CB8AC3E}">
        <p14:creationId xmlns:p14="http://schemas.microsoft.com/office/powerpoint/2010/main" val="36862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90000"/>
                </a:solidFill>
              </a:rPr>
              <a:t>В США развивались отрасли промышленности, связанные с производством предметов домашнего обихода</a:t>
            </a:r>
            <a:endParaRPr lang="ru-RU" sz="2400" b="1" dirty="0">
              <a:solidFill>
                <a:srgbClr val="990000"/>
              </a:solidFill>
            </a:endParaRPr>
          </a:p>
        </p:txBody>
      </p:sp>
      <p:pic>
        <p:nvPicPr>
          <p:cNvPr id="12291" name="Picture 2" descr="C:\Users\володя\Desktop\мама\спид\радиоприемни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300" y="2362200"/>
            <a:ext cx="3073400" cy="3886200"/>
          </a:xfrm>
          <a:noFill/>
        </p:spPr>
      </p:pic>
      <p:pic>
        <p:nvPicPr>
          <p:cNvPr id="12292" name="Picture 3" descr="C:\Users\володя\Desktop\мама\спид\холодильни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9800" y="2362200"/>
            <a:ext cx="2901950" cy="3886200"/>
          </a:xfr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</a:rPr>
              <a:t>Состоятельные семьи пользовались радиоприемниками,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2294" name="Текст 4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99"/>
                </a:solidFill>
              </a:rPr>
              <a:t>холодильниками</a:t>
            </a:r>
            <a:r>
              <a:rPr lang="ru-RU" smtClean="0"/>
              <a:t> </a:t>
            </a:r>
            <a:r>
              <a:rPr lang="ru-RU" smtClean="0">
                <a:solidFill>
                  <a:srgbClr val="000099"/>
                </a:solidFill>
              </a:rPr>
              <a:t>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Впишите названия политических режимов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1125538"/>
            <a:ext cx="88931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1. _________________ режим  характеризуется абсолютным контролем государства над всеми областями общественной жизни, полным подчинением человека политической власти и господствующей идеологии.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2924175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2.__________________ режим характеризуется государственно0политическим  устройством общества, в котором политическая власть осуществляется конкретным лицом (классом, партией, элитной группой и т.д.) при минимальном участии народа.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0" y="4868863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3.__________________ режим основан на признании народа в качестве  источника власти, на его праве участвовать в решении государственных и общественных дел и обеспечении граждан широким кругом прав и свобод.</a:t>
            </a:r>
          </a:p>
        </p:txBody>
      </p:sp>
    </p:spTree>
    <p:extLst>
      <p:ext uri="{BB962C8B-B14F-4D97-AF65-F5344CB8AC3E}">
        <p14:creationId xmlns:p14="http://schemas.microsoft.com/office/powerpoint/2010/main" val="19889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Источники :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9750" y="2205038"/>
            <a:ext cx="79930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Сороко-Цюпа О.С. Новейшая история зарубежных стран, 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XX-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начало 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XXI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века: Учебник для 9 класса общеобразовательных учреждений/ О.С.Сороко-Цюпа, А.О. Сороко-Цюпа.-М.: Просвещение, 2005.</a:t>
            </a:r>
          </a:p>
          <a:p>
            <a:pPr>
              <a:spcBef>
                <a:spcPct val="50000"/>
              </a:spcBef>
            </a:pPr>
            <a:endParaRPr lang="ru-RU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Сороко-ЦюпаО.С., Сороко-Цюпа А.О. Рабочая тетрадь к учебнику «Новейшая история. 1918 -1999»</a:t>
            </a:r>
          </a:p>
        </p:txBody>
      </p:sp>
    </p:spTree>
    <p:extLst>
      <p:ext uri="{BB962C8B-B14F-4D97-AF65-F5344CB8AC3E}">
        <p14:creationId xmlns:p14="http://schemas.microsoft.com/office/powerpoint/2010/main" val="12948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70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>
                <a:solidFill>
                  <a:schemeClr val="tx1"/>
                </a:solidFill>
              </a:rPr>
              <a:t>К каким сферам жизни общества по вашему относятся перечисленные ниже </a:t>
            </a:r>
            <a:r>
              <a:rPr lang="ru-RU" sz="2800" b="1" u="sng">
                <a:solidFill>
                  <a:schemeClr val="tx1"/>
                </a:solidFill>
              </a:rPr>
              <a:t>проявления кризиса 1929-1932 г.</a:t>
            </a:r>
            <a:br>
              <a:rPr lang="ru-RU" sz="2800" b="1" u="sng">
                <a:solidFill>
                  <a:schemeClr val="tx1"/>
                </a:solidFill>
              </a:rPr>
            </a:br>
            <a:endParaRPr lang="ru-RU" sz="2800" b="1" u="sng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268413"/>
            <a:ext cx="8893175" cy="52562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Arial Narrow" pitchFamily="34" charset="0"/>
              </a:rPr>
              <a:t>Разорение банков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Arial Narrow" pitchFamily="34" charset="0"/>
              </a:rPr>
              <a:t>Резкое понижение уровня жизни населения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Arial Narrow" pitchFamily="34" charset="0"/>
              </a:rPr>
              <a:t>Массовое закрытие промышленных предприятий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Arial Narrow" pitchFamily="34" charset="0"/>
              </a:rPr>
              <a:t>Падение авторитета правительств и их частая смена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Arial Narrow" pitchFamily="34" charset="0"/>
              </a:rPr>
              <a:t>Уничтожение части продукции пром-ти и с/х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Arial Narrow" pitchFamily="34" charset="0"/>
              </a:rPr>
              <a:t>Инфляция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Arial Narrow" pitchFamily="34" charset="0"/>
              </a:rPr>
              <a:t>Антиправительственные настроения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Arial Narrow" pitchFamily="34" charset="0"/>
              </a:rPr>
              <a:t>Поиск новых внутриполитических курсов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Arial Narrow" pitchFamily="34" charset="0"/>
              </a:rPr>
              <a:t>Массовая безработица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Arial Narrow" pitchFamily="34" charset="0"/>
              </a:rPr>
              <a:t>Рост влияния радикальных политических партий</a:t>
            </a:r>
          </a:p>
          <a:p>
            <a:pPr eaLnBrk="1" hangingPunct="1">
              <a:buFontTx/>
              <a:buNone/>
            </a:pPr>
            <a:endParaRPr lang="ru-RU" sz="2800" b="1" smtClean="0">
              <a:solidFill>
                <a:srgbClr val="000099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ru-RU" sz="2800" b="1" smtClean="0">
              <a:solidFill>
                <a:srgbClr val="000099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ru-RU" sz="2800" b="1" smtClean="0">
              <a:solidFill>
                <a:srgbClr val="000099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2800" b="1" smtClean="0">
              <a:solidFill>
                <a:srgbClr val="000099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2800" b="1" smtClean="0">
              <a:solidFill>
                <a:srgbClr val="000099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2800" b="1" smtClean="0">
              <a:solidFill>
                <a:srgbClr val="000099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2800" b="1" smtClean="0">
              <a:solidFill>
                <a:srgbClr val="000099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2800" b="1" smtClean="0">
              <a:solidFill>
                <a:srgbClr val="000099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2800" b="1" smtClean="0">
              <a:solidFill>
                <a:srgbClr val="000099"/>
              </a:solidFill>
              <a:latin typeface="Bookman Old Style" pitchFamily="18" charset="0"/>
            </a:endParaRPr>
          </a:p>
          <a:p>
            <a:pPr eaLnBrk="1" hangingPunct="1"/>
            <a:endParaRPr lang="ru-RU" sz="280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Факты, подтверждающие бурное развитие американской экономики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47418168"/>
              </p:ext>
            </p:extLst>
          </p:nvPr>
        </p:nvGraphicFramePr>
        <p:xfrm>
          <a:off x="251520" y="2492896"/>
          <a:ext cx="8569325" cy="230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505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92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  <a:tab pos="1980565" algn="l"/>
                        </a:tabLst>
                      </a:pPr>
                      <a:endParaRPr lang="ru-RU" sz="1800" i="1" dirty="0" smtClean="0">
                        <a:solidFill>
                          <a:srgbClr val="333333"/>
                        </a:solidFill>
                        <a:latin typeface="Helvetica"/>
                        <a:ea typeface="Times New Roman"/>
                        <a:cs typeface="Helvetica"/>
                      </a:endParaRPr>
                    </a:p>
                    <a:p>
                      <a:pPr marL="342900" lvl="0" indent="-342900">
                        <a:lnSpc>
                          <a:spcPts val="92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  <a:tab pos="1980565" algn="l"/>
                        </a:tabLst>
                      </a:pPr>
                      <a:endParaRPr lang="ru-RU" sz="1800" i="1" dirty="0" smtClean="0">
                        <a:solidFill>
                          <a:srgbClr val="333333"/>
                        </a:solidFill>
                        <a:latin typeface="Helvetica"/>
                        <a:ea typeface="Times New Roman"/>
                        <a:cs typeface="Helvetica"/>
                      </a:endParaRPr>
                    </a:p>
                    <a:p>
                      <a:pPr marL="342900" lvl="0" indent="-342900">
                        <a:lnSpc>
                          <a:spcPts val="92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  <a:tab pos="1980565" algn="l"/>
                        </a:tabLst>
                      </a:pPr>
                      <a:endParaRPr lang="ru-RU" sz="1800" i="1" dirty="0" smtClean="0">
                        <a:solidFill>
                          <a:srgbClr val="333333"/>
                        </a:solidFill>
                        <a:latin typeface="Helvetica"/>
                        <a:ea typeface="Times New Roman"/>
                        <a:cs typeface="Helvetica"/>
                      </a:endParaRPr>
                    </a:p>
                    <a:p>
                      <a:pPr marL="342900" lvl="0" indent="-342900">
                        <a:lnSpc>
                          <a:spcPts val="920"/>
                        </a:lnSpc>
                        <a:spcAft>
                          <a:spcPts val="1000"/>
                        </a:spcAft>
                        <a:buSzPts val="1000"/>
                        <a:buFont typeface="Arial" pitchFamily="34" charset="0"/>
                        <a:buChar char="•"/>
                        <a:tabLst>
                          <a:tab pos="457200" algn="l"/>
                          <a:tab pos="1980565" algn="l"/>
                        </a:tabLst>
                      </a:pPr>
                      <a:r>
                        <a:rPr lang="ru-RU" sz="2000" i="1" dirty="0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рост уровня жизни населения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920"/>
                        </a:lnSpc>
                        <a:spcAft>
                          <a:spcPts val="1000"/>
                        </a:spcAft>
                        <a:buSzPts val="1000"/>
                        <a:buFont typeface="Arial" pitchFamily="34" charset="0"/>
                        <a:buChar char="•"/>
                        <a:tabLst>
                          <a:tab pos="457200" algn="l"/>
                          <a:tab pos="1980565" algn="l"/>
                        </a:tabLst>
                      </a:pPr>
                      <a:r>
                        <a:rPr lang="ru-RU" sz="2000" i="1" dirty="0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доля США в промышленном производстве в мире – 48%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92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  <a:tab pos="1980565" algn="l"/>
                        </a:tabLst>
                      </a:pPr>
                      <a:r>
                        <a:rPr lang="ru-RU" sz="2000" i="1" dirty="0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производительность труда выросла на 43%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92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  <a:tab pos="1980565" algn="l"/>
                        </a:tabLst>
                      </a:pPr>
                      <a:r>
                        <a:rPr lang="ru-RU" sz="2000" i="1" dirty="0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развитие автомобилестроения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92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  <a:tab pos="1980565" algn="l"/>
                        </a:tabLst>
                      </a:pPr>
                      <a:r>
                        <a:rPr lang="ru-RU" sz="2000" i="1" dirty="0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Helvetica"/>
                        </a:rPr>
                        <a:t>развитие биржи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4" marR="91444" marT="45736" marB="457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14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Экономическое процветание сопровождалось бурным ростом стоимости акций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9138"/>
            <a:ext cx="7467600" cy="4484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sz="3200" smtClean="0">
                <a:solidFill>
                  <a:srgbClr val="000099"/>
                </a:solidFill>
              </a:rPr>
              <a:t>многие американцы вкладывали деньги в ценные бумаги</a:t>
            </a:r>
          </a:p>
          <a:p>
            <a:pPr eaLnBrk="1" hangingPunct="1"/>
            <a:r>
              <a:rPr lang="ru-RU" sz="3200" smtClean="0">
                <a:solidFill>
                  <a:srgbClr val="000099"/>
                </a:solidFill>
              </a:rPr>
              <a:t>игра на бирже представляла собой чистую спекуляцию</a:t>
            </a:r>
          </a:p>
          <a:p>
            <a:pPr eaLnBrk="1" hangingPunct="1"/>
            <a:r>
              <a:rPr lang="ru-RU" sz="3200" smtClean="0">
                <a:solidFill>
                  <a:srgbClr val="000099"/>
                </a:solidFill>
              </a:rPr>
              <a:t>создавались финансовые «пирамиды», которые рано или поздно должны были рухнуть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9223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990000"/>
                </a:solidFill>
              </a:rPr>
              <a:t>Великая депрессия (октябрь 1929 г.)</a:t>
            </a:r>
            <a:endParaRPr lang="ru-RU" sz="3600" b="1" dirty="0">
              <a:solidFill>
                <a:srgbClr val="990000"/>
              </a:solidFill>
            </a:endParaRPr>
          </a:p>
        </p:txBody>
      </p:sp>
      <p:sp>
        <p:nvSpPr>
          <p:cNvPr id="15363" name="Текст 2"/>
          <p:cNvSpPr>
            <a:spLocks noGrp="1"/>
          </p:cNvSpPr>
          <p:nvPr>
            <p:ph type="body" sz="half" idx="1"/>
          </p:nvPr>
        </p:nvSpPr>
        <p:spPr>
          <a:xfrm>
            <a:off x="250825" y="1196975"/>
            <a:ext cx="4537075" cy="5184775"/>
          </a:xfrm>
        </p:spPr>
        <p:txBody>
          <a:bodyPr/>
          <a:lstStyle/>
          <a:p>
            <a:pPr eaLnBrk="1" hangingPunct="1"/>
            <a:r>
              <a:rPr lang="ru-RU" sz="2200" smtClean="0">
                <a:solidFill>
                  <a:srgbClr val="000099"/>
                </a:solidFill>
              </a:rPr>
              <a:t>В октябре 1929 г. произошел обвал на Нью-Йоркской фондовой бирже, приведший к банкротству владельцев акций. Так начался финансовый кризис, вскоре ставший мировым, он отразился на промышленности, с/х, общественной жизни. Остановилось производство, обанкротились банки, волна безработицы захлестнула миллионы людей.</a:t>
            </a:r>
          </a:p>
        </p:txBody>
      </p:sp>
      <p:sp>
        <p:nvSpPr>
          <p:cNvPr id="15364" name="Клип 3"/>
          <p:cNvSpPr>
            <a:spLocks noGrp="1" noTextEdit="1"/>
          </p:cNvSpPr>
          <p:nvPr>
            <p:ph type="clipArt" sz="half" idx="2"/>
          </p:nvPr>
        </p:nvSpPr>
        <p:spPr>
          <a:xfrm>
            <a:off x="4859338" y="1628775"/>
            <a:ext cx="4111625" cy="4525963"/>
          </a:xfrm>
        </p:spPr>
      </p:sp>
      <p:pic>
        <p:nvPicPr>
          <p:cNvPr id="15365" name="Picture 2" descr="C:\Users\володя\Desktop\мама\спид\депресс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00213"/>
            <a:ext cx="36734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274638"/>
            <a:ext cx="8362950" cy="1570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/>
              <a:t>Экономический кризис – </a:t>
            </a:r>
            <a:r>
              <a:rPr lang="ru-RU" sz="2400" dirty="0"/>
              <a:t>внезапный спад, сокращение производства, сопровождающееся разорением многих предприятий, ростом безработицы, падением заработной платы.</a:t>
            </a:r>
            <a:endParaRPr lang="ru-RU" sz="2400" u="sng" dirty="0"/>
          </a:p>
        </p:txBody>
      </p:sp>
      <p:pic>
        <p:nvPicPr>
          <p:cNvPr id="11268" name="Рисунок SmartArt 3"/>
          <p:cNvPicPr>
            <a:picLocks noGrp="1" noChangeAspect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3484012"/>
            <a:ext cx="8229600" cy="2201863"/>
          </a:xfrm>
        </p:spPr>
      </p:pic>
      <p:sp>
        <p:nvSpPr>
          <p:cNvPr id="2" name="Прямоугольник 1"/>
          <p:cNvSpPr/>
          <p:nvPr/>
        </p:nvSpPr>
        <p:spPr>
          <a:xfrm>
            <a:off x="323850" y="2053327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Производство товаров переходит границу, поставленную узкими рамками платежеспособного спроса населения, экономический кризис приобретает характер всеобщего перепроизводства товаров и перенакопления капиталов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23728" y="2979018"/>
            <a:ext cx="4038600" cy="38893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000" b="1" dirty="0" smtClean="0"/>
              <a:t>Рыночная экономика развивается циклически:</a:t>
            </a:r>
          </a:p>
        </p:txBody>
      </p:sp>
    </p:spTree>
    <p:extLst>
      <p:ext uri="{BB962C8B-B14F-4D97-AF65-F5344CB8AC3E}">
        <p14:creationId xmlns:p14="http://schemas.microsoft.com/office/powerpoint/2010/main" val="2382844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>
                <a:solidFill>
                  <a:srgbClr val="990000"/>
                </a:solidFill>
              </a:rPr>
              <a:t>Причины Великой депрессии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rgbClr val="000099"/>
                </a:solidFill>
              </a:rPr>
              <a:t>Нерегулируемое </a:t>
            </a:r>
            <a:r>
              <a:rPr lang="ru-RU" b="1" dirty="0">
                <a:solidFill>
                  <a:srgbClr val="000099"/>
                </a:solidFill>
              </a:rPr>
              <a:t>развитие мирового рынка (биржевые спекуляции приносили б</a:t>
            </a:r>
            <a:r>
              <a:rPr lang="ru-RU" b="1" u="sng" dirty="0">
                <a:solidFill>
                  <a:srgbClr val="000099"/>
                </a:solidFill>
              </a:rPr>
              <a:t>о</a:t>
            </a:r>
            <a:r>
              <a:rPr lang="ru-RU" b="1" dirty="0">
                <a:solidFill>
                  <a:srgbClr val="000099"/>
                </a:solidFill>
              </a:rPr>
              <a:t>льшую прибыль, чем вложения в производство: банки выпускали акции, которые не были обеспечены реальным производством)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>
                <a:solidFill>
                  <a:srgbClr val="000099"/>
                </a:solidFill>
              </a:rPr>
              <a:t>Низкая покупательная способность населения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>
                <a:solidFill>
                  <a:srgbClr val="000099"/>
                </a:solidFill>
              </a:rPr>
              <a:t>Новые явления: мафия, теневая экономика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>
                <a:solidFill>
                  <a:srgbClr val="000099"/>
                </a:solidFill>
              </a:rPr>
              <a:t>Неконтролируемые спрос и предложение          затоваривание          уничтожение товаров       сокращение объёмов производства         рост безработицы.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b="1" dirty="0">
              <a:solidFill>
                <a:srgbClr val="000099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sz="2000" b="1" dirty="0">
              <a:solidFill>
                <a:srgbClr val="000099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6388" name="Line 16"/>
          <p:cNvSpPr>
            <a:spLocks noChangeShapeType="1"/>
          </p:cNvSpPr>
          <p:nvPr/>
        </p:nvSpPr>
        <p:spPr bwMode="auto">
          <a:xfrm>
            <a:off x="3348038" y="52292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9" name="Line 18"/>
          <p:cNvSpPr>
            <a:spLocks noChangeShapeType="1"/>
          </p:cNvSpPr>
          <p:nvPr/>
        </p:nvSpPr>
        <p:spPr bwMode="auto">
          <a:xfrm>
            <a:off x="7596188" y="49418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Line 20"/>
          <p:cNvSpPr>
            <a:spLocks noChangeShapeType="1"/>
          </p:cNvSpPr>
          <p:nvPr/>
        </p:nvSpPr>
        <p:spPr bwMode="auto">
          <a:xfrm>
            <a:off x="3995738" y="47974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1" name="Line 22"/>
          <p:cNvSpPr>
            <a:spLocks noChangeShapeType="1"/>
          </p:cNvSpPr>
          <p:nvPr/>
        </p:nvSpPr>
        <p:spPr bwMode="auto">
          <a:xfrm>
            <a:off x="6588125" y="55165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00"/>
                </a:solidFill>
                <a:latin typeface="Arial Narrow" pitchFamily="34" charset="0"/>
              </a:rPr>
              <a:t>О</a:t>
            </a:r>
            <a:r>
              <a:rPr lang="ru-RU" sz="3600" b="1" dirty="0" smtClean="0">
                <a:solidFill>
                  <a:srgbClr val="990000"/>
                </a:solidFill>
                <a:latin typeface="Arial Narrow" pitchFamily="34" charset="0"/>
              </a:rPr>
              <a:t>сновная </a:t>
            </a:r>
            <a:r>
              <a:rPr lang="ru-RU" sz="3600" b="1" dirty="0">
                <a:solidFill>
                  <a:srgbClr val="990000"/>
                </a:solidFill>
                <a:latin typeface="Arial Narrow" pitchFamily="34" charset="0"/>
              </a:rPr>
              <a:t>причина </a:t>
            </a:r>
            <a:r>
              <a:rPr lang="ru-RU" sz="3600" b="1" dirty="0" smtClean="0">
                <a:solidFill>
                  <a:srgbClr val="990000"/>
                </a:solidFill>
                <a:latin typeface="Arial Narrow" pitchFamily="34" charset="0"/>
              </a:rPr>
              <a:t>Великой депрессии -</a:t>
            </a:r>
            <a:endParaRPr lang="ru-RU" sz="3600" b="1" dirty="0">
              <a:solidFill>
                <a:srgbClr val="990000"/>
              </a:solidFill>
              <a:latin typeface="Arial Narrow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196975"/>
            <a:ext cx="4464620" cy="56610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3200" dirty="0" smtClean="0">
                <a:solidFill>
                  <a:srgbClr val="000099"/>
                </a:solidFill>
                <a:latin typeface="Arial Narrow" pitchFamily="34" charset="0"/>
              </a:rPr>
              <a:t>разрыв между размерами производства и возможностями потребления, с одной стороны, и между производством и искусственно возросшим финансовым капиталом, с другой</a:t>
            </a:r>
          </a:p>
        </p:txBody>
      </p:sp>
      <p:pic>
        <p:nvPicPr>
          <p:cNvPr id="17412" name="Picture 5" descr="220px-Crowd_outside_ny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27432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004048" y="5081588"/>
            <a:ext cx="360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/>
              <a:t>Толпы безработных перед зданием биржи на </a:t>
            </a:r>
            <a:r>
              <a:rPr lang="ru-RU" dirty="0" err="1"/>
              <a:t>Уолл</a:t>
            </a:r>
            <a:r>
              <a:rPr lang="ru-RU" dirty="0"/>
              <a:t> -стрит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572</TotalTime>
  <Words>1405</Words>
  <Application>Microsoft Office PowerPoint</Application>
  <PresentationFormat>Экран (4:3)</PresentationFormat>
  <Paragraphs>220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Bookman Old Style</vt:lpstr>
      <vt:lpstr>Calibri</vt:lpstr>
      <vt:lpstr>Century Schoolbook</vt:lpstr>
      <vt:lpstr>Helvetica</vt:lpstr>
      <vt:lpstr>Symbol</vt:lpstr>
      <vt:lpstr>Times New Roman</vt:lpstr>
      <vt:lpstr>Wingdings</vt:lpstr>
      <vt:lpstr>Wingdings 2</vt:lpstr>
      <vt:lpstr>Эркер</vt:lpstr>
      <vt:lpstr>Мировой экономический кризис 1929 – 1933 гг. Пути выхода</vt:lpstr>
      <vt:lpstr>Эпоха «процветания на Западе»</vt:lpstr>
      <vt:lpstr>В США развивались отрасли промышленности, связанные с производством предметов домашнего обихода</vt:lpstr>
      <vt:lpstr>Факты, подтверждающие бурное развитие американской экономики</vt:lpstr>
      <vt:lpstr>Экономическое процветание сопровождалось бурным ростом стоимости акций</vt:lpstr>
      <vt:lpstr>Великая депрессия (октябрь 1929 г.)</vt:lpstr>
      <vt:lpstr>Экономический кризис – внезапный спад, сокращение производства, сопровождающееся разорением многих предприятий, ростом безработицы, падением заработной платы.</vt:lpstr>
      <vt:lpstr>Причины Великой депрессии</vt:lpstr>
      <vt:lpstr>Основная причина Великой депрессии -</vt:lpstr>
      <vt:lpstr>Особенности мирового экономического кризиса</vt:lpstr>
      <vt:lpstr>США 1929-1933 г.г.</vt:lpstr>
      <vt:lpstr>Преодоление кризиса в США</vt:lpstr>
      <vt:lpstr>Демонстрации и митинги</vt:lpstr>
      <vt:lpstr>        В 1932 году победу на президентских выборах одержал кандидат от демократической партии Франклин Рузвельт Его вступление в должность совпало с апогеем кризиса.   </vt:lpstr>
      <vt:lpstr>«Новый курс Рузвельта – комплекс мер, направленный на выход из кризиса</vt:lpstr>
      <vt:lpstr>«Новый курс Рузвельта – комплекс мер, направленный на выход из кризиса</vt:lpstr>
      <vt:lpstr>Значение «Нового курса»</vt:lpstr>
      <vt:lpstr>Заполните таблицу «Проявление экономического кризиса в различных сферах жизни общества</vt:lpstr>
      <vt:lpstr>Основной итог</vt:lpstr>
      <vt:lpstr>Мировой экономический кризис в странах мира (пути выхода из кризиса)</vt:lpstr>
      <vt:lpstr>3. Пути выхода из кризиса.</vt:lpstr>
      <vt:lpstr>Презентация PowerPoint</vt:lpstr>
      <vt:lpstr>Презентация PowerPoint</vt:lpstr>
      <vt:lpstr>4. Либерально –демократический режим</vt:lpstr>
      <vt:lpstr>5. Тоталитарные режимы.</vt:lpstr>
      <vt:lpstr>Особенности тоталитарных режимов:</vt:lpstr>
      <vt:lpstr>6. Авторитарные режимы</vt:lpstr>
      <vt:lpstr>Закрепление :</vt:lpstr>
      <vt:lpstr>3. Каков главный принцип  кейнсианства?</vt:lpstr>
      <vt:lpstr>4. Впишите названия политических режимов.</vt:lpstr>
      <vt:lpstr>Источники :</vt:lpstr>
      <vt:lpstr>К каким сферам жизни общества по вашему относятся перечисленные ниже проявления кризиса 1929-1932 г. </vt:lpstr>
    </vt:vector>
  </TitlesOfParts>
  <Company>мет каб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Мировой экономический кризис 1929-1933 гг.</dc:title>
  <dc:creator>Соколова Ю.Е.</dc:creator>
  <cp:lastModifiedBy>Пользователь Windows</cp:lastModifiedBy>
  <cp:revision>57</cp:revision>
  <dcterms:created xsi:type="dcterms:W3CDTF">2007-09-24T18:53:12Z</dcterms:created>
  <dcterms:modified xsi:type="dcterms:W3CDTF">2019-10-14T19:17:42Z</dcterms:modified>
</cp:coreProperties>
</file>