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9" r:id="rId3"/>
    <p:sldId id="257" r:id="rId4"/>
    <p:sldId id="280" r:id="rId5"/>
    <p:sldId id="279" r:id="rId6"/>
    <p:sldId id="284" r:id="rId7"/>
    <p:sldId id="273" r:id="rId8"/>
    <p:sldId id="297" r:id="rId9"/>
    <p:sldId id="274" r:id="rId10"/>
    <p:sldId id="303" r:id="rId11"/>
    <p:sldId id="286" r:id="rId12"/>
    <p:sldId id="272" r:id="rId13"/>
    <p:sldId id="290" r:id="rId14"/>
    <p:sldId id="291" r:id="rId15"/>
    <p:sldId id="288" r:id="rId16"/>
    <p:sldId id="282" r:id="rId17"/>
    <p:sldId id="296" r:id="rId18"/>
    <p:sldId id="294" r:id="rId19"/>
    <p:sldId id="293" r:id="rId20"/>
    <p:sldId id="260" r:id="rId21"/>
    <p:sldId id="262" r:id="rId22"/>
    <p:sldId id="263" r:id="rId23"/>
    <p:sldId id="264" r:id="rId24"/>
    <p:sldId id="292" r:id="rId25"/>
    <p:sldId id="265" r:id="rId26"/>
    <p:sldId id="266" r:id="rId27"/>
    <p:sldId id="305" r:id="rId28"/>
    <p:sldId id="298" r:id="rId29"/>
    <p:sldId id="299" r:id="rId30"/>
    <p:sldId id="268" r:id="rId31"/>
    <p:sldId id="304" r:id="rId32"/>
    <p:sldId id="308" r:id="rId33"/>
    <p:sldId id="306" r:id="rId34"/>
    <p:sldId id="307" r:id="rId35"/>
    <p:sldId id="302" r:id="rId36"/>
    <p:sldId id="267" r:id="rId37"/>
    <p:sldId id="285" r:id="rId38"/>
    <p:sldId id="27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7540A5-69C8-42FD-BB8E-8D27400F9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zvezdaspb.ru/index.php?page=8&amp;nput=119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ru.wikipedia.org/wiki/1916" TargetMode="External"/><Relationship Id="rId4" Type="http://schemas.openxmlformats.org/officeDocument/2006/relationships/hyperlink" Target="http://ru.wikisource.org/wiki/%D0%9E%D0%B4%D0%B0_%D0%B4%E2%80%99%D0%90%D0%BD%D0%BD%D1%83%D0%BD%D1%86%D0%B8%D0%BE_(%D0%93%D1%83%D0%BC%D0%B8%D0%BB%D1%91%D0%B2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ltafano.typepad.com/.a/6a00d83451654569e201310f6bf81f970c-320w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aralbum.ru/wp-content/uploads/2010/04/mussolin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ii-soldat.narod.ru/enc/t1/17.files/image04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-europe.eu/article/2009/05/04/vatikan_i_diktatury_istoriya_vzaimootnosheni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chool-collection.edu.ru/catalog/res/df43b412-d94b-4c85-8268-baae184010dc/view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chool-collection.edu.ru/catalog/res/df43b412-d94b-4c85-8268-baae184010dc/view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ros.ru/readroom/vestnik-rossijskogo-filosofskogo-obshhestva/vestnik-3-59-2011/12696-novye-tendencii-v-propagande-fashizma.html" TargetMode="External"/><Relationship Id="rId2" Type="http://schemas.openxmlformats.org/officeDocument/2006/relationships/hyperlink" Target="http://lesson-history.narod.ru/nh9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rmap.su/ru-wh10/253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Авторитарные режимы в Европе. Итальянский фашизм</a:t>
            </a:r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52385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Габриэле</a:t>
            </a:r>
            <a:r>
              <a:rPr lang="ru-RU" dirty="0" smtClean="0"/>
              <a:t> </a:t>
            </a:r>
            <a:r>
              <a:rPr lang="ru-RU" dirty="0" err="1" smtClean="0"/>
              <a:t>д’Аннунцио</a:t>
            </a:r>
            <a:endParaRPr lang="ru-RU" dirty="0" smtClean="0">
              <a:solidFill>
                <a:srgbClr val="996633"/>
              </a:solidFill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179388" y="64008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9058" y="1571612"/>
            <a:ext cx="47149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Первым кто развил все элементы фашистской Италии был Габриеле </a:t>
            </a:r>
            <a:r>
              <a:rPr lang="ru-RU" sz="2400" dirty="0" err="1" smtClean="0">
                <a:solidFill>
                  <a:schemeClr val="tx1"/>
                </a:solidFill>
                <a:latin typeface="Corbel" pitchFamily="34" charset="0"/>
              </a:rPr>
              <a:t>Д’Аннунцио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, возглавивший итальянские войска и  присвоивший себе титул «начальника».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6286520"/>
            <a:ext cx="27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Журнал ЗВЕЗДА</a:t>
            </a:r>
            <a:endParaRPr lang="ru-RU" dirty="0"/>
          </a:p>
        </p:txBody>
      </p:sp>
      <p:pic>
        <p:nvPicPr>
          <p:cNvPr id="17410" name="Picture 2" descr="C:\Documents and Settings\Оксана\Мои документы\Downloads\Габриэле д’Аннунци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533775" cy="498157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578645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 С. Гумилёва  </a:t>
            </a:r>
            <a:r>
              <a:rPr lang="ru-RU" dirty="0" smtClean="0">
                <a:hlinkClick r:id="rId4" tooltip="s:Ода д’Аннунцио (Гумилёв)"/>
              </a:rPr>
              <a:t>«Ода </a:t>
            </a:r>
            <a:r>
              <a:rPr lang="ru-RU" dirty="0" err="1" smtClean="0">
                <a:hlinkClick r:id="rId4" tooltip="s:Ода д’Аннунцио (Гумилёв)"/>
              </a:rPr>
              <a:t>д’Аннунцио</a:t>
            </a:r>
            <a:r>
              <a:rPr lang="ru-RU" dirty="0" smtClean="0">
                <a:hlinkClick r:id="rId4" tooltip="s:Ода д’Аннунцио (Гумилёв)"/>
              </a:rPr>
              <a:t>»</a:t>
            </a:r>
            <a:r>
              <a:rPr lang="ru-RU" dirty="0" smtClean="0"/>
              <a:t> (</a:t>
            </a:r>
            <a:r>
              <a:rPr lang="ru-RU" dirty="0" smtClean="0">
                <a:hlinkClick r:id="rId5" tooltip="1916"/>
              </a:rPr>
              <a:t>1916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9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1986" y="3666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Рисунок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920063" cy="23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57422" y="285728"/>
            <a:ext cx="4143404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 smtClean="0">
                <a:latin typeface="Corbel" pitchFamily="34" charset="0"/>
              </a:rPr>
              <a:t>Самопредставление</a:t>
            </a:r>
            <a:r>
              <a:rPr lang="ru-RU" sz="2000" b="1" dirty="0" smtClean="0">
                <a:latin typeface="Corbel" pitchFamily="34" charset="0"/>
              </a:rPr>
              <a:t> Фашизма</a:t>
            </a:r>
            <a:r>
              <a:rPr lang="ru-RU" sz="2000" b="1" dirty="0">
                <a:latin typeface="Corbel" pitchFamily="34" charset="0"/>
              </a:rPr>
              <a:t>.</a:t>
            </a: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214422"/>
            <a:ext cx="442915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rbel" pitchFamily="34" charset="0"/>
              </a:rPr>
              <a:t>Фашизм зародился в Италии в 1919 г. Италия понесла большие потери в Первой Мировой войне</a:t>
            </a:r>
            <a:r>
              <a:rPr lang="en-US" sz="2800" dirty="0" smtClean="0">
                <a:latin typeface="Corbel" pitchFamily="34" charset="0"/>
              </a:rPr>
              <a:t>,</a:t>
            </a:r>
            <a:r>
              <a:rPr lang="ru-RU" sz="2800" dirty="0" smtClean="0">
                <a:latin typeface="Corbel" pitchFamily="34" charset="0"/>
              </a:rPr>
              <a:t> вышла из нее ослабленной</a:t>
            </a:r>
            <a:r>
              <a:rPr lang="en-US" sz="2800" dirty="0" smtClean="0">
                <a:latin typeface="Corbel" pitchFamily="34" charset="0"/>
              </a:rPr>
              <a:t>,</a:t>
            </a:r>
            <a:r>
              <a:rPr lang="ru-RU" sz="2800" dirty="0" smtClean="0">
                <a:latin typeface="Corbel" pitchFamily="34" charset="0"/>
              </a:rPr>
              <a:t> с разрушенной экономикой. Хотя Италия была в числе стран -победительниц</a:t>
            </a:r>
            <a:r>
              <a:rPr lang="en-US" sz="2800" dirty="0" smtClean="0">
                <a:latin typeface="Corbel" pitchFamily="34" charset="0"/>
              </a:rPr>
              <a:t>,</a:t>
            </a:r>
            <a:r>
              <a:rPr lang="ru-RU" sz="2800" dirty="0" smtClean="0">
                <a:latin typeface="Corbel" pitchFamily="34" charset="0"/>
              </a:rPr>
              <a:t> ее территориальные претензии не были удовлетворены.</a:t>
            </a:r>
            <a:endParaRPr lang="ru-RU" sz="2800" dirty="0">
              <a:latin typeface="Corbel" pitchFamily="34" charset="0"/>
            </a:endParaRPr>
          </a:p>
        </p:txBody>
      </p:sp>
      <p:pic>
        <p:nvPicPr>
          <p:cNvPr id="8" name="Picture 9" descr="Картинка 9 из 220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253705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472" y="2571744"/>
            <a:ext cx="3455988" cy="6381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5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март 1919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ксана\Мои документы\Downloads\Итальянские фашис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9185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71934" y="500042"/>
            <a:ext cx="46434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rbel" pitchFamily="34" charset="0"/>
              </a:rPr>
              <a:t>Итальянские фашисты</a:t>
            </a:r>
            <a:endParaRPr lang="ru-RU" sz="2000" dirty="0">
              <a:latin typeface="Corbel" pitchFamily="34" charset="0"/>
            </a:endParaRPr>
          </a:p>
        </p:txBody>
      </p:sp>
      <p:pic>
        <p:nvPicPr>
          <p:cNvPr id="4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285860"/>
            <a:ext cx="4857784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rbel" pitchFamily="34" charset="0"/>
              </a:rPr>
              <a:t>Подобные условия создавали почву для роста числа фашистских организаций.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Corbel" pitchFamily="34" charset="0"/>
              </a:rPr>
              <a:t>Фашизм строился на подчинении личности государству. Противоречия в обществе предлагалось ликвидировать. Профсоюзы должны </a:t>
            </a:r>
            <a:r>
              <a:rPr lang="ru-RU" sz="2800" dirty="0" err="1" smtClean="0">
                <a:latin typeface="Corbel" pitchFamily="34" charset="0"/>
              </a:rPr>
              <a:t>самораспуститься</a:t>
            </a:r>
            <a:r>
              <a:rPr lang="ru-RU" sz="2800" dirty="0" smtClean="0">
                <a:latin typeface="Corbel" pitchFamily="34" charset="0"/>
              </a:rPr>
              <a:t>, а рабочие и буржуа объединиться в корпорации.</a:t>
            </a:r>
            <a:endParaRPr lang="ru-RU" sz="28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571480"/>
            <a:ext cx="3786214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Мы должны быть в состоянии в нужный момент мобилизовать и вооружить 5 миллионов человек. Нам необходимо усилить наш флот. И авиация наша должна достичь такой численности и такой мощи, чтобы крылья ее аэропланов могли затмить солнце над нашей землей!»</a:t>
            </a:r>
          </a:p>
          <a:p>
            <a:pPr algn="r"/>
            <a:r>
              <a:rPr lang="ru-RU" sz="2400" i="1" dirty="0" smtClean="0">
                <a:latin typeface="Corbel" pitchFamily="34" charset="0"/>
              </a:rPr>
              <a:t>Речь в парламенте от 26 мая 1927 г.</a:t>
            </a:r>
            <a:endParaRPr lang="ru-RU" sz="2400" i="1" dirty="0">
              <a:latin typeface="Corbel" pitchFamily="34" charset="0"/>
            </a:endParaRPr>
          </a:p>
        </p:txBody>
      </p:sp>
      <p:pic>
        <p:nvPicPr>
          <p:cNvPr id="13314" name="Picture 2" descr="C:\Documents and Settings\Оксана\Мои документы\Downloads\0_6873a_a1db85e6.jpg"/>
          <p:cNvPicPr>
            <a:picLocks noChangeAspect="1" noChangeArrowheads="1"/>
          </p:cNvPicPr>
          <p:nvPr/>
        </p:nvPicPr>
        <p:blipFill>
          <a:blip r:embed="rId2" cstate="print"/>
          <a:srcRect l="1056" t="10025" r="5384" b="3697"/>
          <a:stretch>
            <a:fillRect/>
          </a:stretch>
        </p:blipFill>
        <p:spPr bwMode="auto">
          <a:xfrm>
            <a:off x="285720" y="571480"/>
            <a:ext cx="445977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071942"/>
            <a:ext cx="450059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Главой фашистов Италии стал Б. Муссолини. Он провозгласил идею </a:t>
            </a:r>
            <a:r>
              <a:rPr lang="en-US" sz="2400" dirty="0" smtClean="0">
                <a:latin typeface="Corbel" pitchFamily="34" charset="0"/>
              </a:rPr>
              <a:t>‘’</a:t>
            </a:r>
            <a:r>
              <a:rPr lang="ru-RU" sz="2400" dirty="0" smtClean="0">
                <a:latin typeface="Corbel" pitchFamily="34" charset="0"/>
              </a:rPr>
              <a:t>Великой Италии</a:t>
            </a:r>
            <a:r>
              <a:rPr lang="en-US" sz="2400" dirty="0" smtClean="0">
                <a:latin typeface="Corbel" pitchFamily="34" charset="0"/>
              </a:rPr>
              <a:t>’’. </a:t>
            </a:r>
            <a:r>
              <a:rPr lang="ru-RU" sz="2400" dirty="0" smtClean="0">
                <a:latin typeface="Corbel" pitchFamily="34" charset="0"/>
              </a:rPr>
              <a:t>Фашисты быстро набирали популярность и вскоре стали весьма весомой политической силой. </a:t>
            </a:r>
            <a:endParaRPr lang="ru-RU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6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Мои документы\Downloads\Б. Муссол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889455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05406"/>
            <a:ext cx="435771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rbel" pitchFamily="34" charset="0"/>
              </a:rPr>
              <a:t>Бенито</a:t>
            </a:r>
            <a:r>
              <a:rPr lang="ru-RU" b="1" dirty="0" smtClean="0">
                <a:latin typeface="Corbel" pitchFamily="34" charset="0"/>
              </a:rPr>
              <a:t> Муссолини (1883–1945)</a:t>
            </a:r>
          </a:p>
          <a:p>
            <a:r>
              <a:rPr lang="ru-RU" dirty="0" smtClean="0">
                <a:latin typeface="Corbel" pitchFamily="34" charset="0"/>
              </a:rPr>
              <a:t>— фашистский диктатор Италии </a:t>
            </a:r>
          </a:p>
          <a:p>
            <a:r>
              <a:rPr lang="ru-RU" dirty="0" smtClean="0">
                <a:latin typeface="Corbel" pitchFamily="34" charset="0"/>
              </a:rPr>
              <a:t>в 1922–1943 гг.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4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500174"/>
            <a:ext cx="4429156" cy="48936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Муссолини род. в 1883 г. В юности увлекался марксистскими взглядами и вступил в социалистическую партию. Во время войны он выступил за присоединение к Антанте.</a:t>
            </a:r>
          </a:p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После войны Муссолини посчитал, что Италию обманули. Он призвал объединиться вокруг вождя (дуче). Его сторонники  объединялись в союзы (</a:t>
            </a:r>
            <a:r>
              <a:rPr lang="ru-RU" sz="2400" b="1" dirty="0" err="1" smtClean="0">
                <a:latin typeface="Corbel" pitchFamily="34" charset="0"/>
              </a:rPr>
              <a:t>фаши</a:t>
            </a:r>
            <a:r>
              <a:rPr lang="ru-RU" sz="2400" b="1" dirty="0" smtClean="0">
                <a:latin typeface="Corbel" pitchFamily="34" charset="0"/>
              </a:rPr>
              <a:t>).</a:t>
            </a:r>
            <a:endParaRPr lang="ru-RU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714356"/>
            <a:ext cx="2557442" cy="142876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Corbel" pitchFamily="34" charset="0"/>
              </a:rPr>
              <a:t>Марш чернорубашечников во главе с Б.Муссолини</a:t>
            </a:r>
          </a:p>
        </p:txBody>
      </p:sp>
      <p:pic>
        <p:nvPicPr>
          <p:cNvPr id="1026" name="Picture 2" descr="C:\Users\ПК\Documents\Mus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643602" cy="365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86512" y="2428868"/>
            <a:ext cx="25003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Боевой силой фашистов стали чернорубашечники.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429132"/>
            <a:ext cx="83582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В 1921 г. Муссолини пригласили в Национальный блок, получивший в парламенте 32 места.</a:t>
            </a:r>
          </a:p>
          <a:p>
            <a:r>
              <a:rPr lang="ru-RU" sz="2400" dirty="0" smtClean="0">
                <a:latin typeface="Corbel" pitchFamily="34" charset="0"/>
              </a:rPr>
              <a:t>В 1922 г. чернорубашечники разогнали антифашистские пикеты.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7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2428868"/>
            <a:ext cx="442915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Corbel" pitchFamily="34" charset="0"/>
              </a:rPr>
              <a:t>Марш на Рим</a:t>
            </a:r>
            <a:r>
              <a:rPr lang="ru-RU" sz="2400" dirty="0" smtClean="0">
                <a:latin typeface="Corbel" pitchFamily="34" charset="0"/>
              </a:rPr>
              <a:t> ( 27-30 октября 1922 г.) — насильственная смена власти в </a:t>
            </a:r>
            <a:r>
              <a:rPr lang="ru-RU" sz="2400" u="sng" dirty="0" smtClean="0">
                <a:latin typeface="Corbel" pitchFamily="34" charset="0"/>
              </a:rPr>
              <a:t>Королевстве Италия</a:t>
            </a:r>
            <a:r>
              <a:rPr lang="ru-RU" sz="2400" dirty="0" smtClean="0">
                <a:latin typeface="Corbel" pitchFamily="34" charset="0"/>
              </a:rPr>
              <a:t>, в результате которой в 1924 г.  правящей партией стала Национальная фашистская партия, а </a:t>
            </a:r>
            <a:r>
              <a:rPr lang="ru-RU" sz="2400" dirty="0" err="1" smtClean="0">
                <a:latin typeface="Corbel" pitchFamily="34" charset="0"/>
              </a:rPr>
              <a:t>Бенито</a:t>
            </a:r>
            <a:r>
              <a:rPr lang="ru-RU" sz="2400" dirty="0" smtClean="0">
                <a:latin typeface="Corbel" pitchFamily="34" charset="0"/>
              </a:rPr>
              <a:t> Муссолини  получил диктаторские  полномочия.</a:t>
            </a:r>
          </a:p>
          <a:p>
            <a:r>
              <a:rPr lang="ru-RU" sz="2400" dirty="0" smtClean="0">
                <a:latin typeface="Corbel" pitchFamily="34" charset="0"/>
              </a:rPr>
              <a:t>Власть в Италии  переходит под контроль фашистов до </a:t>
            </a:r>
            <a:r>
              <a:rPr lang="ru-RU" sz="2400" u="sng" dirty="0" smtClean="0">
                <a:latin typeface="Corbel" pitchFamily="34" charset="0"/>
              </a:rPr>
              <a:t>1943 г</a:t>
            </a:r>
            <a:r>
              <a:rPr lang="ru-RU" sz="2400" dirty="0" smtClean="0">
                <a:latin typeface="Corbel" pitchFamily="34" charset="0"/>
              </a:rPr>
              <a:t>.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10242" name="Picture 2" descr="C:\Documents and Settings\Оксана\Мои документы\Downloads\марш на р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922714" cy="27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Documents and Settings\Оксана\Мои документы\Downloads\среди чернор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927172" cy="292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286520"/>
            <a:ext cx="392909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rbel" pitchFamily="34" charset="0"/>
              </a:rPr>
              <a:t>Марш</a:t>
            </a:r>
            <a:r>
              <a:rPr lang="ru-RU" b="1" u="sng" dirty="0" smtClean="0">
                <a:latin typeface="Corbel" pitchFamily="34" charset="0"/>
              </a:rPr>
              <a:t> </a:t>
            </a:r>
            <a:r>
              <a:rPr lang="ru-RU" b="1" dirty="0" smtClean="0">
                <a:latin typeface="Corbel" pitchFamily="34" charset="0"/>
              </a:rPr>
              <a:t>на</a:t>
            </a:r>
            <a:r>
              <a:rPr lang="ru-RU" b="1" u="sng" dirty="0" smtClean="0">
                <a:latin typeface="Corbel" pitchFamily="34" charset="0"/>
              </a:rPr>
              <a:t> </a:t>
            </a:r>
            <a:r>
              <a:rPr lang="ru-RU" b="1" dirty="0" smtClean="0">
                <a:latin typeface="Corbel" pitchFamily="34" charset="0"/>
              </a:rPr>
              <a:t>Рим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57166"/>
            <a:ext cx="44291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rbel" pitchFamily="34" charset="0"/>
              </a:rPr>
              <a:t>В 1922 г. Муссолини </a:t>
            </a:r>
          </a:p>
          <a:p>
            <a:r>
              <a:rPr lang="ru-RU" sz="2400" b="1" dirty="0" smtClean="0">
                <a:latin typeface="Corbel" pitchFamily="34" charset="0"/>
              </a:rPr>
              <a:t>объявил поход на Рим и </a:t>
            </a:r>
          </a:p>
          <a:p>
            <a:r>
              <a:rPr lang="ru-RU" sz="2400" b="1" dirty="0" smtClean="0">
                <a:latin typeface="Corbel" pitchFamily="34" charset="0"/>
              </a:rPr>
              <a:t>король Виктор Эммануил поручил ему сформировать правительство.</a:t>
            </a:r>
            <a:endParaRPr lang="ru-RU" sz="2400" dirty="0"/>
          </a:p>
        </p:txBody>
      </p:sp>
      <p:pic>
        <p:nvPicPr>
          <p:cNvPr id="9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1" name="Picture 3" descr="PDVD_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524028"/>
              </a:clrFrom>
              <a:clrTo>
                <a:srgbClr val="524028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>
          <a:xfrm>
            <a:off x="468313" y="4117975"/>
            <a:ext cx="8388350" cy="2740025"/>
          </a:xfrm>
        </p:spPr>
      </p:pic>
      <p:pic>
        <p:nvPicPr>
          <p:cNvPr id="549892" name="Picture 4" descr="PDVD_002 копи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24028"/>
              </a:clrFrom>
              <a:clrTo>
                <a:srgbClr val="5240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981075"/>
            <a:ext cx="3384550" cy="3357563"/>
          </a:xfrm>
          <a:prstGeom prst="rect">
            <a:avLst/>
          </a:prstGeom>
          <a:noFill/>
        </p:spPr>
      </p:pic>
      <p:sp>
        <p:nvSpPr>
          <p:cNvPr id="549893" name="WordArt 5"/>
          <p:cNvSpPr>
            <a:spLocks noChangeArrowheads="1" noChangeShapeType="1" noTextEdit="1"/>
          </p:cNvSpPr>
          <p:nvPr/>
        </p:nvSpPr>
        <p:spPr bwMode="auto">
          <a:xfrm rot="-297904">
            <a:off x="684213" y="188913"/>
            <a:ext cx="2579687" cy="136683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5926"/>
              </a:avLst>
            </a:prstTxWarp>
            <a:scene3d>
              <a:camera prst="legacyPerspectiveFront">
                <a:rot lat="19799999" lon="20939999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CC66"/>
                    </a:gs>
                  </a:gsLst>
                  <a:lin ang="5400000" scaled="1"/>
                </a:gradFill>
                <a:latin typeface="Impact"/>
              </a:rPr>
              <a:t>1922 г.</a:t>
            </a:r>
          </a:p>
        </p:txBody>
      </p:sp>
      <p:sp>
        <p:nvSpPr>
          <p:cNvPr id="549894" name="WordArt 6"/>
          <p:cNvSpPr>
            <a:spLocks noChangeArrowheads="1" noChangeShapeType="1" noTextEdit="1"/>
          </p:cNvSpPr>
          <p:nvPr/>
        </p:nvSpPr>
        <p:spPr bwMode="auto">
          <a:xfrm rot="924959">
            <a:off x="6156325" y="1412875"/>
            <a:ext cx="2725738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Приход фашистов</a:t>
            </a:r>
          </a:p>
          <a:p>
            <a:pPr algn="ctr"/>
            <a:r>
              <a:rPr lang="ru-RU" sz="36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к 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власти</a:t>
            </a:r>
            <a:r>
              <a:rPr lang="ru-RU" sz="36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 в Италии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9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3" grpId="0" animBg="1"/>
      <p:bldP spid="5498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68313" y="5949950"/>
            <a:ext cx="8280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Приход Муссолини к власти (октябрь 1922г.)</a:t>
            </a:r>
          </a:p>
        </p:txBody>
      </p:sp>
      <p:pic>
        <p:nvPicPr>
          <p:cNvPr id="14340" name="Picture 2" descr="Картинка 1 из 1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7488238" cy="539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6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28596" y="6143644"/>
            <a:ext cx="82804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Corbel" pitchFamily="34" charset="0"/>
              </a:rPr>
              <a:t>Парад фашистской молодежной организации</a:t>
            </a:r>
            <a:r>
              <a:rPr lang="ru-RU" sz="2000" b="1" dirty="0" smtClean="0">
                <a:latin typeface="Corbel" pitchFamily="34" charset="0"/>
              </a:rPr>
              <a:t>. Рим. 1929 г</a:t>
            </a:r>
            <a:r>
              <a:rPr lang="ru-RU" sz="2000" b="1" dirty="0">
                <a:latin typeface="Corbel" pitchFamily="34" charset="0"/>
              </a:rPr>
              <a:t>.</a:t>
            </a:r>
          </a:p>
        </p:txBody>
      </p:sp>
      <p:pic>
        <p:nvPicPr>
          <p:cNvPr id="13316" name="Picture 6" descr="http://wwii-soldat.narod.ru/enc/t1/17.files/image0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43" t="1703" r="1243" b="2470"/>
          <a:stretch>
            <a:fillRect/>
          </a:stretch>
        </p:blipFill>
        <p:spPr bwMode="auto">
          <a:xfrm>
            <a:off x="500034" y="428604"/>
            <a:ext cx="821537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6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928670"/>
          <a:ext cx="8858312" cy="54312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rbel" pitchFamily="34" charset="0"/>
                        </a:rPr>
                        <a:t>Причины возникновения тоталитаризма</a:t>
                      </a:r>
                      <a:endParaRPr lang="ru-RU" sz="2000" dirty="0"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Corbel" pitchFamily="34" charset="0"/>
                        </a:rPr>
                        <a:t>- Разочарование в институтах демократии и свободном рынке.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Corbel" pitchFamily="34" charset="0"/>
                        </a:rPr>
                        <a:t>-  Размах коммунистического движения.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Признаки тоталитаризма</a:t>
                      </a:r>
                      <a:endParaRPr lang="ru-RU" sz="2000" b="1" dirty="0"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Установление господства государства над человеком и обществом.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Сращивание государства с правящей партией.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Подавление или уничтожение политических противников.</a:t>
                      </a:r>
                    </a:p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Формирование безграничной власти одного человека – вождя.</a:t>
                      </a:r>
                    </a:p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Установление господства идеологии правящей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партии.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 </a:t>
                      </a:r>
                    </a:p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Глобальная цель.</a:t>
                      </a:r>
                    </a:p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-</a:t>
                      </a:r>
                      <a:r>
                        <a:rPr lang="ru-RU" sz="2000" b="1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orbel" pitchFamily="34" charset="0"/>
                        </a:rPr>
                        <a:t>Мощная пропаганда.</a:t>
                      </a:r>
                      <a:endParaRPr lang="ru-RU" sz="2000" b="1" dirty="0">
                        <a:latin typeface="Corbe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2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rbel" pitchFamily="34" charset="0"/>
                        </a:rPr>
                        <a:t>Страны тоталитаризма </a:t>
                      </a:r>
                      <a:endParaRPr lang="ru-RU" sz="2000" b="1" dirty="0"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Corbel" pitchFamily="34" charset="0"/>
                        </a:rPr>
                        <a:t>Италия, Германия </a:t>
                      </a:r>
                      <a:endParaRPr lang="ru-RU" sz="2200" b="1" dirty="0">
                        <a:latin typeface="Corbe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Рождение тоталитаризма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Рисунок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724150" cy="447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7158" y="5214950"/>
            <a:ext cx="2643672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«Враги Италии не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победят».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Плакат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1920 -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х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гг.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1285860"/>
            <a:ext cx="5214974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rbel" pitchFamily="34" charset="0"/>
              </a:rPr>
              <a:t>Фашисты денационализировали убыточные отрасли подавили забастовочное движение, создали Большой Фашистский совет и Национальную милицию. В 1924 г. фашисты одержали победу на выборах но подверглись резкой критике оппозиции. Вскоре по приказу Муссолини был убит депутат-социалист </a:t>
            </a:r>
            <a:r>
              <a:rPr lang="ru-RU" sz="2800" dirty="0" err="1" smtClean="0">
                <a:latin typeface="Corbel" pitchFamily="34" charset="0"/>
              </a:rPr>
              <a:t>Д.Маттеоти</a:t>
            </a:r>
            <a:r>
              <a:rPr lang="ru-RU" sz="2800" dirty="0" smtClean="0">
                <a:latin typeface="Corbel" pitchFamily="34" charset="0"/>
              </a:rPr>
              <a:t>.</a:t>
            </a:r>
            <a:endParaRPr lang="ru-RU" sz="28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214422"/>
            <a:ext cx="4071966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Социалисты и коммунисты покинули парламент. Но Муссолини это не смутило и он в 1925 г. объявил «вторую волну фашизма». Остатки парламента присвоили себе законодательные функции и вскоре чрезвычайными декретами  оппозиция и профсоюзы были запрещены, а в стране созданы корпорации.</a:t>
            </a:r>
          </a:p>
          <a:p>
            <a:endParaRPr lang="ru-RU" dirty="0"/>
          </a:p>
        </p:txBody>
      </p:sp>
      <p:pic>
        <p:nvPicPr>
          <p:cNvPr id="3" name="Picture 10" descr="Рисунок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575771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7158" y="5286388"/>
            <a:ext cx="3571900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orbel" pitchFamily="34" charset="0"/>
              </a:rPr>
              <a:t>Культ Дуче</a:t>
            </a:r>
            <a:r>
              <a:rPr lang="ru-RU" sz="2000" b="1" dirty="0" smtClean="0">
                <a:solidFill>
                  <a:schemeClr val="bg1"/>
                </a:solidFill>
                <a:latin typeface="Corbel" pitchFamily="34" charset="0"/>
              </a:rPr>
              <a:t>. Муссолини </a:t>
            </a:r>
            <a:r>
              <a:rPr lang="ru-RU" sz="2000" b="1" dirty="0">
                <a:solidFill>
                  <a:schemeClr val="bg1"/>
                </a:solidFill>
                <a:latin typeface="Corbel" pitchFamily="34" charset="0"/>
              </a:rPr>
              <a:t>за </a:t>
            </a:r>
            <a:r>
              <a:rPr lang="ru-RU" sz="2000" b="1" dirty="0" smtClean="0">
                <a:solidFill>
                  <a:schemeClr val="bg1"/>
                </a:solidFill>
                <a:latin typeface="Corbel" pitchFamily="34" charset="0"/>
              </a:rPr>
              <a:t>рулем трактора</a:t>
            </a:r>
            <a:r>
              <a:rPr lang="ru-RU" sz="2000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1428736"/>
            <a:ext cx="4857784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Муссолини приступил к созданию тоталитарного государства, основанном на принципе - «все в государстве, ничто вне государства».</a:t>
            </a:r>
          </a:p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Дуче возглавлял Большой фашистский совет принимавший законы. Парламент стал совещательным органом.</a:t>
            </a:r>
          </a:p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В стране исчезла безработица, досуг организовывало общество «</a:t>
            </a:r>
            <a:r>
              <a:rPr lang="ru-RU" sz="2400" b="1" dirty="0" err="1" smtClean="0">
                <a:latin typeface="Corbel" pitchFamily="34" charset="0"/>
              </a:rPr>
              <a:t>Деполаворо</a:t>
            </a:r>
            <a:r>
              <a:rPr lang="ru-RU" sz="2400" b="1" dirty="0" smtClean="0">
                <a:latin typeface="Corbel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3" name="Picture 1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38455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Рисунок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33845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596" y="5959475"/>
            <a:ext cx="3357586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Великая стройка</a:t>
            </a:r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».</a:t>
            </a:r>
          </a:p>
        </p:txBody>
      </p:sp>
      <p:pic>
        <p:nvPicPr>
          <p:cNvPr id="6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005138" cy="44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7157" y="5000636"/>
            <a:ext cx="2928959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orbel" pitchFamily="34" charset="0"/>
              </a:rPr>
              <a:t>«Муссолини всегда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Corbel" pitchFamily="34" charset="0"/>
              </a:rPr>
              <a:t>прав».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orbel" pitchFamily="34" charset="0"/>
              </a:rPr>
              <a:t>Плакат н.30-х </a:t>
            </a:r>
            <a:r>
              <a:rPr lang="ru-RU" sz="2400" dirty="0" smtClean="0">
                <a:solidFill>
                  <a:schemeClr val="bg1"/>
                </a:solidFill>
                <a:latin typeface="Corbel" pitchFamily="34" charset="0"/>
              </a:rPr>
              <a:t>гг.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428736"/>
            <a:ext cx="5214974" cy="2419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Corbel" pitchFamily="34" charset="0"/>
              </a:rPr>
              <a:t>Все итальянцы должны были исповедовать идеологию фашизма. Его противники отправлялись в тюрьмы, но массового террора не было.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Corbel" pitchFamily="34" charset="0"/>
              </a:rPr>
              <a:t>Фашистам не подчинялась лишь церковь. 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ксана\Мои документы\Downloads\Муссолини и папа Пий XI.jpg"/>
          <p:cNvPicPr>
            <a:picLocks noChangeAspect="1" noChangeArrowheads="1"/>
          </p:cNvPicPr>
          <p:nvPr/>
        </p:nvPicPr>
        <p:blipFill>
          <a:blip r:embed="rId2" cstate="print"/>
          <a:srcRect l="869" r="928"/>
          <a:stretch>
            <a:fillRect/>
          </a:stretch>
        </p:blipFill>
        <p:spPr bwMode="auto">
          <a:xfrm>
            <a:off x="428596" y="642918"/>
            <a:ext cx="414246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643314"/>
            <a:ext cx="350046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rbel" pitchFamily="34" charset="0"/>
              </a:rPr>
              <a:t>Муссолини и папа Пий ХI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286256"/>
            <a:ext cx="864399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Папа </a:t>
            </a:r>
            <a:r>
              <a:rPr lang="ru-RU" sz="2400" b="1" dirty="0" smtClean="0">
                <a:latin typeface="Corbel" pitchFamily="34" charset="0"/>
              </a:rPr>
              <a:t>Пий ХI </a:t>
            </a:r>
            <a:r>
              <a:rPr lang="ru-RU" sz="2400" dirty="0" smtClean="0">
                <a:latin typeface="Corbel" pitchFamily="34" charset="0"/>
              </a:rPr>
              <a:t>заключил </a:t>
            </a:r>
          </a:p>
          <a:p>
            <a:r>
              <a:rPr lang="ru-RU" sz="2400" dirty="0" smtClean="0">
                <a:latin typeface="Corbel" pitchFamily="34" charset="0"/>
              </a:rPr>
              <a:t>союз с вождем итальянских фашистов </a:t>
            </a:r>
            <a:r>
              <a:rPr lang="ru-RU" sz="2400" b="1" dirty="0" err="1" smtClean="0">
                <a:latin typeface="Corbel" pitchFamily="34" charset="0"/>
              </a:rPr>
              <a:t>Бенито</a:t>
            </a:r>
            <a:r>
              <a:rPr lang="ru-RU" sz="2400" b="1" dirty="0" smtClean="0">
                <a:latin typeface="Corbel" pitchFamily="34" charset="0"/>
              </a:rPr>
              <a:t> Муссолини</a:t>
            </a:r>
            <a:r>
              <a:rPr lang="ru-RU" sz="2400" dirty="0" smtClean="0">
                <a:latin typeface="Corbel" pitchFamily="34" charset="0"/>
              </a:rPr>
              <a:t>. Папа считал, что именно фашистское государство и сильная власть способна противостоять коммунистической чуме. А в 1926 г. после неудачного покушения на дуче папа заявил, что “перст  божий охраняет  Муссолини”.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214422"/>
            <a:ext cx="4071966" cy="2751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Corbel" pitchFamily="34" charset="0"/>
              </a:rPr>
              <a:t>В 1929 г. Папа признал Итальянское королевство в обмен на создание Ватикана.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latin typeface="Corbel" pitchFamily="34" charset="0"/>
              </a:rPr>
              <a:t>В ходе Великого кризиса Муссолини перешел к государственному регулированию  экономики.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42852"/>
            <a:ext cx="750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rbel" pitchFamily="34" charset="0"/>
              </a:rPr>
              <a:t>Ватикан и диктатуры: история взаимоотношений//</a:t>
            </a:r>
            <a:r>
              <a:rPr lang="en-US" sz="1100" dirty="0" smtClean="0">
                <a:hlinkClick r:id="rId4"/>
              </a:rPr>
              <a:t> http://n-europe.eu/article/2009/05/04/vatikan_i_diktatury_istoriya_vzaimootnoshenii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1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470611" y="357166"/>
            <a:ext cx="433242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00562" y="3357562"/>
            <a:ext cx="428628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Corbel" pitchFamily="34" charset="0"/>
              </a:rPr>
              <a:t>Молодые </a:t>
            </a:r>
            <a:r>
              <a:rPr lang="ru-RU" sz="2000" dirty="0" smtClean="0">
                <a:latin typeface="Corbel" pitchFamily="34" charset="0"/>
              </a:rPr>
              <a:t>фашисты в </a:t>
            </a:r>
            <a:r>
              <a:rPr lang="ru-RU" sz="2000" dirty="0">
                <a:latin typeface="Corbel" pitchFamily="34" charset="0"/>
              </a:rPr>
              <a:t>Австрии.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286256"/>
            <a:ext cx="864399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Итальянский фашизм привлек внимание предпринимателей в других странах, считавших что, с его помощью можно легко справиться с  рабочим движением.</a:t>
            </a:r>
          </a:p>
          <a:p>
            <a:pPr>
              <a:defRPr/>
            </a:pPr>
            <a:r>
              <a:rPr lang="ru-RU" sz="2400" b="1" dirty="0" smtClean="0">
                <a:latin typeface="Corbel" pitchFamily="34" charset="0"/>
              </a:rPr>
              <a:t>В  1933 г. в Австрии премьер-министр Э. </a:t>
            </a:r>
            <a:r>
              <a:rPr lang="ru-RU" sz="2400" b="1" dirty="0" err="1" smtClean="0">
                <a:latin typeface="Corbel" pitchFamily="34" charset="0"/>
              </a:rPr>
              <a:t>Дольфус</a:t>
            </a:r>
            <a:r>
              <a:rPr lang="ru-RU" sz="2400" b="1" dirty="0" smtClean="0">
                <a:latin typeface="Corbel" pitchFamily="34" charset="0"/>
              </a:rPr>
              <a:t> попытался создать диктаторский режим. В 1934 г. левые подняли восстание, но потерпели поражение. </a:t>
            </a:r>
            <a:endParaRPr lang="ru-RU" dirty="0"/>
          </a:p>
        </p:txBody>
      </p:sp>
      <p:pic>
        <p:nvPicPr>
          <p:cNvPr id="14338" name="Picture 2" descr="C:\Documents and Settings\Оксана\Мои документы\Downloads\в поддержку режима Дольфу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857652" cy="344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500438"/>
            <a:ext cx="385765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Выступление христиан-социалистов в поддержку режима </a:t>
            </a:r>
            <a:r>
              <a:rPr lang="ru-RU" dirty="0" err="1" smtClean="0">
                <a:latin typeface="Corbel" pitchFamily="34" charset="0"/>
              </a:rPr>
              <a:t>Дольфуса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9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0034" y="5786454"/>
            <a:ext cx="3857652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Corbel" pitchFamily="34" charset="0"/>
              </a:rPr>
              <a:t>'Лицо фашизма' Фотомонтаж </a:t>
            </a:r>
            <a:r>
              <a:rPr lang="ru-RU" sz="2000" dirty="0" err="1" smtClean="0">
                <a:latin typeface="Corbel" pitchFamily="34" charset="0"/>
              </a:rPr>
              <a:t>худож</a:t>
            </a:r>
            <a:r>
              <a:rPr lang="ru-RU" sz="2000" dirty="0" smtClean="0">
                <a:latin typeface="Corbel" pitchFamily="34" charset="0"/>
              </a:rPr>
              <a:t>. Д. </a:t>
            </a:r>
            <a:r>
              <a:rPr lang="ru-RU" sz="2000" dirty="0" err="1" smtClean="0">
                <a:latin typeface="Corbel" pitchFamily="34" charset="0"/>
              </a:rPr>
              <a:t>Хартфильда</a:t>
            </a:r>
            <a:r>
              <a:rPr lang="ru-RU" sz="2000" dirty="0" smtClean="0">
                <a:latin typeface="Corbel" pitchFamily="34" charset="0"/>
              </a:rPr>
              <a:t>. 1928 г.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85860"/>
            <a:ext cx="414340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Corbel" pitchFamily="34" charset="0"/>
              </a:rPr>
              <a:t>Во Франции в н. 30-х гг. правые хотели создать диктаторский режим, но фашистских идей не разделяли. </a:t>
            </a:r>
          </a:p>
        </p:txBody>
      </p:sp>
      <p:pic>
        <p:nvPicPr>
          <p:cNvPr id="5122" name="Picture 2" descr="C:\Documents and Settings\Оксана\Мои документы\Downloads\0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857652" cy="522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6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Оксана\Мои документы\Downloads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143536" cy="3805306"/>
          </a:xfrm>
          <a:prstGeom prst="rect">
            <a:avLst/>
          </a:prstGeom>
          <a:noFill/>
        </p:spPr>
      </p:pic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72008"/>
            <a:ext cx="50720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Антифашистская демонстрация в Париже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357166"/>
            <a:ext cx="335758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Левые вели друг с другом острую идейную борьбу. Но когда в феврале 1934 г. фашисты попытались захватить парламент, коммунисты, социалисты и либералы объединились и создали Народный фронт не допустивший фашистов к власти.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14776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142984"/>
            <a:ext cx="407196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orbel" pitchFamily="34" charset="0"/>
              </a:rPr>
              <a:t>Фалангизм</a:t>
            </a:r>
            <a:r>
              <a:rPr lang="ru-RU" sz="2800" dirty="0" smtClean="0">
                <a:latin typeface="Corbel" pitchFamily="34" charset="0"/>
              </a:rPr>
              <a:t>  —  это одна из форм фашизма, основанная Хосе Антонио </a:t>
            </a:r>
            <a:r>
              <a:rPr lang="ru-RU" sz="2800" dirty="0" err="1" smtClean="0">
                <a:latin typeface="Corbel" pitchFamily="34" charset="0"/>
              </a:rPr>
              <a:t>Примо</a:t>
            </a:r>
            <a:r>
              <a:rPr lang="ru-RU" sz="2800" dirty="0" smtClean="0">
                <a:latin typeface="Corbel" pitchFamily="34" charset="0"/>
              </a:rPr>
              <a:t> де </a:t>
            </a:r>
            <a:r>
              <a:rPr lang="ru-RU" sz="2800" dirty="0" err="1" smtClean="0">
                <a:latin typeface="Corbel" pitchFamily="34" charset="0"/>
              </a:rPr>
              <a:t>Риверой</a:t>
            </a:r>
            <a:r>
              <a:rPr lang="ru-RU" sz="2800" dirty="0" smtClean="0">
                <a:latin typeface="Corbel" pitchFamily="34" charset="0"/>
              </a:rPr>
              <a:t> в 1934 году, возникшей во времена Второй Испанской Республики. </a:t>
            </a:r>
            <a:r>
              <a:rPr lang="ru-RU" sz="2800" dirty="0" err="1" smtClean="0">
                <a:latin typeface="Corbel" pitchFamily="34" charset="0"/>
              </a:rPr>
              <a:t>Примо</a:t>
            </a:r>
            <a:r>
              <a:rPr lang="ru-RU" sz="2800" dirty="0" smtClean="0">
                <a:latin typeface="Corbel" pitchFamily="34" charset="0"/>
              </a:rPr>
              <a:t> де </a:t>
            </a:r>
            <a:r>
              <a:rPr lang="ru-RU" sz="2800" dirty="0" err="1" smtClean="0">
                <a:latin typeface="Corbel" pitchFamily="34" charset="0"/>
              </a:rPr>
              <a:t>Ривера</a:t>
            </a:r>
            <a:r>
              <a:rPr lang="ru-RU" sz="2800" dirty="0" smtClean="0">
                <a:latin typeface="Corbel" pitchFamily="34" charset="0"/>
              </a:rPr>
              <a:t> был сын бывшего диктатора Испании Мигель </a:t>
            </a:r>
            <a:r>
              <a:rPr lang="ru-RU" sz="2800" dirty="0" err="1" smtClean="0">
                <a:latin typeface="Corbel" pitchFamily="34" charset="0"/>
              </a:rPr>
              <a:t>Примо</a:t>
            </a:r>
            <a:r>
              <a:rPr lang="ru-RU" sz="2800" dirty="0" smtClean="0">
                <a:latin typeface="Corbel" pitchFamily="34" charset="0"/>
              </a:rPr>
              <a:t> де </a:t>
            </a:r>
            <a:r>
              <a:rPr lang="ru-RU" sz="2800" dirty="0" err="1" smtClean="0">
                <a:latin typeface="Corbel" pitchFamily="34" charset="0"/>
              </a:rPr>
              <a:t>Ривера</a:t>
            </a:r>
            <a:r>
              <a:rPr lang="ru-RU" sz="2800" dirty="0" smtClean="0">
                <a:latin typeface="Corbel" pitchFamily="34" charset="0"/>
              </a:rPr>
              <a:t>.</a:t>
            </a:r>
            <a:endParaRPr lang="ru-RU" sz="2800" dirty="0">
              <a:latin typeface="Corbel" pitchFamily="34" charset="0"/>
            </a:endParaRPr>
          </a:p>
        </p:txBody>
      </p:sp>
      <p:pic>
        <p:nvPicPr>
          <p:cNvPr id="15362" name="Picture 2" descr="C:\Documents and Settings\Оксана\Мои документы\Downloads\Флаг испанской Фаланг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38628" cy="28239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500570"/>
            <a:ext cx="41434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Флаг испанской Фаланги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8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857652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Румыния</a:t>
            </a:r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85728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rbel" pitchFamily="34" charset="0"/>
              </a:rPr>
              <a:t>«Железная гвардия» — это фашистское движение в Румынии существовавшее с 1927 по 1941 год. Они находились у власти с 14 сентября 1940 года до 21 января 1941 года. </a:t>
            </a:r>
            <a:r>
              <a:rPr lang="ru-RU" sz="2800" dirty="0" err="1" smtClean="0">
                <a:latin typeface="Corbel" pitchFamily="34" charset="0"/>
              </a:rPr>
              <a:t>Корнелиу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Зеля</a:t>
            </a:r>
            <a:r>
              <a:rPr lang="ru-RU" sz="2800" dirty="0" smtClean="0">
                <a:latin typeface="Corbel" pitchFamily="34" charset="0"/>
              </a:rPr>
              <a:t> Кодряну основал это движение 24 июля 1927 года под названием </a:t>
            </a:r>
            <a:r>
              <a:rPr lang="ru-RU" sz="2800" i="1" dirty="0" smtClean="0">
                <a:latin typeface="Corbel" pitchFamily="34" charset="0"/>
              </a:rPr>
              <a:t>«Легион архангела Михаила»</a:t>
            </a:r>
            <a:r>
              <a:rPr lang="ru-RU" sz="2800" dirty="0" smtClean="0">
                <a:latin typeface="Corbel" pitchFamily="34" charset="0"/>
              </a:rPr>
              <a:t> и возглавлял его до самой своей смерти (1938 год).</a:t>
            </a:r>
            <a:endParaRPr lang="ru-RU" sz="2800" dirty="0"/>
          </a:p>
        </p:txBody>
      </p:sp>
      <p:pic>
        <p:nvPicPr>
          <p:cNvPr id="16386" name="Picture 2" descr="C:\Documents and Settings\Оксана\Мои документы\Downloads\Корнелиу Зеля Кодря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828556" cy="42103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429264"/>
            <a:ext cx="292895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Корнелиу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Зеля</a:t>
            </a:r>
            <a:r>
              <a:rPr lang="ru-RU" dirty="0" smtClean="0">
                <a:latin typeface="Corbel" pitchFamily="34" charset="0"/>
              </a:rPr>
              <a:t> Кодряну</a:t>
            </a:r>
            <a:endParaRPr lang="ru-RU" dirty="0"/>
          </a:p>
        </p:txBody>
      </p:sp>
      <p:pic>
        <p:nvPicPr>
          <p:cNvPr id="16387" name="Picture 3" descr="C:\Documents and Settings\Оксана\Мои документы\Downloads\ру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357826"/>
            <a:ext cx="1285884" cy="1285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6000768"/>
            <a:ext cx="35719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Символика </a:t>
            </a:r>
            <a:r>
              <a:rPr lang="ru-RU" i="1" dirty="0" smtClean="0">
                <a:latin typeface="Corbel" pitchFamily="34" charset="0"/>
              </a:rPr>
              <a:t>Железной гвардии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1000108"/>
            <a:ext cx="500066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Corbel" pitchFamily="34" charset="0"/>
              </a:rPr>
              <a:t>Страны Восточной Европы вступили на путь развития капитализма  позже Англии, США и Франции. Необходимость догонять привела к «перегреву» экономики и установлению авторитарных режимов.</a:t>
            </a:r>
          </a:p>
          <a:p>
            <a:pPr>
              <a:defRPr/>
            </a:pPr>
            <a:r>
              <a:rPr lang="ru-RU" sz="2400" dirty="0" smtClean="0">
                <a:latin typeface="Corbel" pitchFamily="34" charset="0"/>
              </a:rPr>
              <a:t>В 1923  г. против военных в Болгарии выступили демократы, а затем коммунисты, но оба восстания были подавлены.</a:t>
            </a:r>
          </a:p>
          <a:p>
            <a:pPr>
              <a:defRPr/>
            </a:pPr>
            <a:r>
              <a:rPr lang="ru-RU" sz="2400" dirty="0" smtClean="0">
                <a:latin typeface="Corbel" pitchFamily="34" charset="0"/>
              </a:rPr>
              <a:t>В 1923 г. произошел переворот в Испании рабочие недовольные парламентом не поддержали его.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5" name="Picture 12" descr="Рисунок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763838" cy="42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1472" y="4857760"/>
            <a:ext cx="2714643" cy="15696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Corbel" pitchFamily="34" charset="0"/>
              </a:rPr>
              <a:t>Болгары </a:t>
            </a:r>
          </a:p>
          <a:p>
            <a:pPr algn="ctr">
              <a:defRPr/>
            </a:pPr>
            <a:r>
              <a:rPr lang="ru-RU" sz="2400" dirty="0">
                <a:latin typeface="Corbel" pitchFamily="34" charset="0"/>
              </a:rPr>
              <a:t>с портретами</a:t>
            </a:r>
          </a:p>
          <a:p>
            <a:pPr algn="ctr">
              <a:defRPr/>
            </a:pPr>
            <a:r>
              <a:rPr lang="ru-RU" sz="2400" dirty="0">
                <a:latin typeface="Corbel" pitchFamily="34" charset="0"/>
              </a:rPr>
              <a:t>Царя Бориса и</a:t>
            </a:r>
          </a:p>
          <a:p>
            <a:pPr algn="ctr">
              <a:defRPr/>
            </a:pPr>
            <a:r>
              <a:rPr lang="ru-RU" sz="2400" dirty="0">
                <a:latin typeface="Corbel" pitchFamily="34" charset="0"/>
              </a:rPr>
              <a:t>Гитлера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Содержимое 3" descr="D:\Мамина папка\Учитель\Материалы к урокам\Материалы к урокам\11 класс\2011_11_06\IMG.jpg"/>
          <p:cNvPicPr>
            <a:picLocks/>
          </p:cNvPicPr>
          <p:nvPr/>
        </p:nvPicPr>
        <p:blipFill>
          <a:blip r:embed="rId2" cstate="print"/>
          <a:srcRect l="14961" t="33803" r="24703" b="11569"/>
          <a:stretch>
            <a:fillRect/>
          </a:stretch>
        </p:blipFill>
        <p:spPr bwMode="auto">
          <a:xfrm rot="10800000">
            <a:off x="0" y="-1"/>
            <a:ext cx="9144000" cy="68580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Группа 8"/>
          <p:cNvGrpSpPr/>
          <p:nvPr/>
        </p:nvGrpSpPr>
        <p:grpSpPr>
          <a:xfrm>
            <a:off x="2037080" y="1437640"/>
            <a:ext cx="3609340" cy="2245360"/>
            <a:chOff x="2037080" y="1437640"/>
            <a:chExt cx="3609340" cy="2245360"/>
          </a:xfrm>
        </p:grpSpPr>
        <p:sp>
          <p:nvSpPr>
            <p:cNvPr id="6" name="Полилиния 5"/>
            <p:cNvSpPr/>
            <p:nvPr/>
          </p:nvSpPr>
          <p:spPr>
            <a:xfrm>
              <a:off x="2037080" y="1437640"/>
              <a:ext cx="3609340" cy="2245360"/>
            </a:xfrm>
            <a:custGeom>
              <a:avLst/>
              <a:gdLst>
                <a:gd name="connsiteX0" fmla="*/ 751840 w 3609340"/>
                <a:gd name="connsiteY0" fmla="*/ 406400 h 2245360"/>
                <a:gd name="connsiteX1" fmla="*/ 477520 w 3609340"/>
                <a:gd name="connsiteY1" fmla="*/ 878840 h 2245360"/>
                <a:gd name="connsiteX2" fmla="*/ 157480 w 3609340"/>
                <a:gd name="connsiteY2" fmla="*/ 985520 h 2245360"/>
                <a:gd name="connsiteX3" fmla="*/ 66040 w 3609340"/>
                <a:gd name="connsiteY3" fmla="*/ 1518920 h 2245360"/>
                <a:gd name="connsiteX4" fmla="*/ 553720 w 3609340"/>
                <a:gd name="connsiteY4" fmla="*/ 1656080 h 2245360"/>
                <a:gd name="connsiteX5" fmla="*/ 233680 w 3609340"/>
                <a:gd name="connsiteY5" fmla="*/ 2037080 h 2245360"/>
                <a:gd name="connsiteX6" fmla="*/ 523240 w 3609340"/>
                <a:gd name="connsiteY6" fmla="*/ 2128520 h 2245360"/>
                <a:gd name="connsiteX7" fmla="*/ 1894840 w 3609340"/>
                <a:gd name="connsiteY7" fmla="*/ 2235200 h 2245360"/>
                <a:gd name="connsiteX8" fmla="*/ 1940560 w 3609340"/>
                <a:gd name="connsiteY8" fmla="*/ 2067560 h 2245360"/>
                <a:gd name="connsiteX9" fmla="*/ 2245360 w 3609340"/>
                <a:gd name="connsiteY9" fmla="*/ 1884680 h 2245360"/>
                <a:gd name="connsiteX10" fmla="*/ 1772920 w 3609340"/>
                <a:gd name="connsiteY10" fmla="*/ 1442720 h 2245360"/>
                <a:gd name="connsiteX11" fmla="*/ 2885440 w 3609340"/>
                <a:gd name="connsiteY11" fmla="*/ 1381760 h 2245360"/>
                <a:gd name="connsiteX12" fmla="*/ 3053080 w 3609340"/>
                <a:gd name="connsiteY12" fmla="*/ 1640840 h 2245360"/>
                <a:gd name="connsiteX13" fmla="*/ 3540760 w 3609340"/>
                <a:gd name="connsiteY13" fmla="*/ 1686560 h 2245360"/>
                <a:gd name="connsiteX14" fmla="*/ 3464560 w 3609340"/>
                <a:gd name="connsiteY14" fmla="*/ 1290320 h 2245360"/>
                <a:gd name="connsiteX15" fmla="*/ 2961640 w 3609340"/>
                <a:gd name="connsiteY15" fmla="*/ 1168400 h 2245360"/>
                <a:gd name="connsiteX16" fmla="*/ 2885440 w 3609340"/>
                <a:gd name="connsiteY16" fmla="*/ 848360 h 2245360"/>
                <a:gd name="connsiteX17" fmla="*/ 3296920 w 3609340"/>
                <a:gd name="connsiteY17" fmla="*/ 635000 h 2245360"/>
                <a:gd name="connsiteX18" fmla="*/ 3434080 w 3609340"/>
                <a:gd name="connsiteY18" fmla="*/ 314960 h 2245360"/>
                <a:gd name="connsiteX19" fmla="*/ 2626360 w 3609340"/>
                <a:gd name="connsiteY19" fmla="*/ 497840 h 2245360"/>
                <a:gd name="connsiteX20" fmla="*/ 2352040 w 3609340"/>
                <a:gd name="connsiteY20" fmla="*/ 238760 h 2245360"/>
                <a:gd name="connsiteX21" fmla="*/ 1833880 w 3609340"/>
                <a:gd name="connsiteY21" fmla="*/ 391160 h 2245360"/>
                <a:gd name="connsiteX22" fmla="*/ 1315720 w 3609340"/>
                <a:gd name="connsiteY22" fmla="*/ 10160 h 2245360"/>
                <a:gd name="connsiteX23" fmla="*/ 751840 w 3609340"/>
                <a:gd name="connsiteY23" fmla="*/ 406400 h 224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9340" h="2245360">
                  <a:moveTo>
                    <a:pt x="751840" y="406400"/>
                  </a:moveTo>
                  <a:cubicBezTo>
                    <a:pt x="612140" y="551180"/>
                    <a:pt x="576580" y="782320"/>
                    <a:pt x="477520" y="878840"/>
                  </a:cubicBezTo>
                  <a:cubicBezTo>
                    <a:pt x="378460" y="975360"/>
                    <a:pt x="226060" y="878840"/>
                    <a:pt x="157480" y="985520"/>
                  </a:cubicBezTo>
                  <a:cubicBezTo>
                    <a:pt x="88900" y="1092200"/>
                    <a:pt x="0" y="1407160"/>
                    <a:pt x="66040" y="1518920"/>
                  </a:cubicBezTo>
                  <a:cubicBezTo>
                    <a:pt x="132080" y="1630680"/>
                    <a:pt x="525780" y="1569720"/>
                    <a:pt x="553720" y="1656080"/>
                  </a:cubicBezTo>
                  <a:cubicBezTo>
                    <a:pt x="581660" y="1742440"/>
                    <a:pt x="238760" y="1958340"/>
                    <a:pt x="233680" y="2037080"/>
                  </a:cubicBezTo>
                  <a:cubicBezTo>
                    <a:pt x="228600" y="2115820"/>
                    <a:pt x="246380" y="2095500"/>
                    <a:pt x="523240" y="2128520"/>
                  </a:cubicBezTo>
                  <a:cubicBezTo>
                    <a:pt x="800100" y="2161540"/>
                    <a:pt x="1658620" y="2245360"/>
                    <a:pt x="1894840" y="2235200"/>
                  </a:cubicBezTo>
                  <a:cubicBezTo>
                    <a:pt x="2131060" y="2225040"/>
                    <a:pt x="1882140" y="2125980"/>
                    <a:pt x="1940560" y="2067560"/>
                  </a:cubicBezTo>
                  <a:cubicBezTo>
                    <a:pt x="1998980" y="2009140"/>
                    <a:pt x="2273300" y="1988820"/>
                    <a:pt x="2245360" y="1884680"/>
                  </a:cubicBezTo>
                  <a:cubicBezTo>
                    <a:pt x="2217420" y="1780540"/>
                    <a:pt x="1666240" y="1526540"/>
                    <a:pt x="1772920" y="1442720"/>
                  </a:cubicBezTo>
                  <a:cubicBezTo>
                    <a:pt x="1879600" y="1358900"/>
                    <a:pt x="2672080" y="1348740"/>
                    <a:pt x="2885440" y="1381760"/>
                  </a:cubicBezTo>
                  <a:cubicBezTo>
                    <a:pt x="3098800" y="1414780"/>
                    <a:pt x="2943860" y="1590040"/>
                    <a:pt x="3053080" y="1640840"/>
                  </a:cubicBezTo>
                  <a:cubicBezTo>
                    <a:pt x="3162300" y="1691640"/>
                    <a:pt x="3472180" y="1744980"/>
                    <a:pt x="3540760" y="1686560"/>
                  </a:cubicBezTo>
                  <a:cubicBezTo>
                    <a:pt x="3609340" y="1628140"/>
                    <a:pt x="3561080" y="1376680"/>
                    <a:pt x="3464560" y="1290320"/>
                  </a:cubicBezTo>
                  <a:cubicBezTo>
                    <a:pt x="3368040" y="1203960"/>
                    <a:pt x="3058160" y="1242060"/>
                    <a:pt x="2961640" y="1168400"/>
                  </a:cubicBezTo>
                  <a:cubicBezTo>
                    <a:pt x="2865120" y="1094740"/>
                    <a:pt x="2829560" y="937260"/>
                    <a:pt x="2885440" y="848360"/>
                  </a:cubicBezTo>
                  <a:cubicBezTo>
                    <a:pt x="2941320" y="759460"/>
                    <a:pt x="3205480" y="723900"/>
                    <a:pt x="3296920" y="635000"/>
                  </a:cubicBezTo>
                  <a:cubicBezTo>
                    <a:pt x="3388360" y="546100"/>
                    <a:pt x="3545840" y="337820"/>
                    <a:pt x="3434080" y="314960"/>
                  </a:cubicBezTo>
                  <a:cubicBezTo>
                    <a:pt x="3322320" y="292100"/>
                    <a:pt x="2806700" y="510540"/>
                    <a:pt x="2626360" y="497840"/>
                  </a:cubicBezTo>
                  <a:cubicBezTo>
                    <a:pt x="2446020" y="485140"/>
                    <a:pt x="2484120" y="256540"/>
                    <a:pt x="2352040" y="238760"/>
                  </a:cubicBezTo>
                  <a:cubicBezTo>
                    <a:pt x="2219960" y="220980"/>
                    <a:pt x="2006600" y="429260"/>
                    <a:pt x="1833880" y="391160"/>
                  </a:cubicBezTo>
                  <a:cubicBezTo>
                    <a:pt x="1661160" y="353060"/>
                    <a:pt x="1496060" y="0"/>
                    <a:pt x="1315720" y="10160"/>
                  </a:cubicBezTo>
                  <a:cubicBezTo>
                    <a:pt x="1135380" y="20320"/>
                    <a:pt x="891540" y="261620"/>
                    <a:pt x="751840" y="406400"/>
                  </a:cubicBez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4612" y="2214554"/>
              <a:ext cx="192882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ГЕРМАНИЯ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1727200" y="3771900"/>
            <a:ext cx="3736340" cy="2872740"/>
            <a:chOff x="1727200" y="3771900"/>
            <a:chExt cx="3736340" cy="2872740"/>
          </a:xfrm>
        </p:grpSpPr>
        <p:sp>
          <p:nvSpPr>
            <p:cNvPr id="13" name="Полилиния 12"/>
            <p:cNvSpPr/>
            <p:nvPr/>
          </p:nvSpPr>
          <p:spPr>
            <a:xfrm>
              <a:off x="1727200" y="3771900"/>
              <a:ext cx="3736340" cy="2872740"/>
            </a:xfrm>
            <a:custGeom>
              <a:avLst/>
              <a:gdLst>
                <a:gd name="connsiteX0" fmla="*/ 162560 w 3736340"/>
                <a:gd name="connsiteY0" fmla="*/ 845820 h 2872740"/>
                <a:gd name="connsiteX1" fmla="*/ 101600 w 3736340"/>
                <a:gd name="connsiteY1" fmla="*/ 678180 h 2872740"/>
                <a:gd name="connsiteX2" fmla="*/ 86360 w 3736340"/>
                <a:gd name="connsiteY2" fmla="*/ 480060 h 2872740"/>
                <a:gd name="connsiteX3" fmla="*/ 25400 w 3736340"/>
                <a:gd name="connsiteY3" fmla="*/ 373380 h 2872740"/>
                <a:gd name="connsiteX4" fmla="*/ 238760 w 3736340"/>
                <a:gd name="connsiteY4" fmla="*/ 297180 h 2872740"/>
                <a:gd name="connsiteX5" fmla="*/ 269240 w 3736340"/>
                <a:gd name="connsiteY5" fmla="*/ 175260 h 2872740"/>
                <a:gd name="connsiteX6" fmla="*/ 467360 w 3736340"/>
                <a:gd name="connsiteY6" fmla="*/ 190500 h 2872740"/>
                <a:gd name="connsiteX7" fmla="*/ 741680 w 3736340"/>
                <a:gd name="connsiteY7" fmla="*/ 83820 h 2872740"/>
                <a:gd name="connsiteX8" fmla="*/ 848360 w 3736340"/>
                <a:gd name="connsiteY8" fmla="*/ 266700 h 2872740"/>
                <a:gd name="connsiteX9" fmla="*/ 1107440 w 3736340"/>
                <a:gd name="connsiteY9" fmla="*/ 99060 h 2872740"/>
                <a:gd name="connsiteX10" fmla="*/ 1137920 w 3736340"/>
                <a:gd name="connsiteY10" fmla="*/ 220980 h 2872740"/>
                <a:gd name="connsiteX11" fmla="*/ 1336040 w 3736340"/>
                <a:gd name="connsiteY11" fmla="*/ 7620 h 2872740"/>
                <a:gd name="connsiteX12" fmla="*/ 1549400 w 3736340"/>
                <a:gd name="connsiteY12" fmla="*/ 175260 h 2872740"/>
                <a:gd name="connsiteX13" fmla="*/ 1640840 w 3736340"/>
                <a:gd name="connsiteY13" fmla="*/ 99060 h 2872740"/>
                <a:gd name="connsiteX14" fmla="*/ 1869440 w 3736340"/>
                <a:gd name="connsiteY14" fmla="*/ 99060 h 2872740"/>
                <a:gd name="connsiteX15" fmla="*/ 1823720 w 3736340"/>
                <a:gd name="connsiteY15" fmla="*/ 251460 h 2872740"/>
                <a:gd name="connsiteX16" fmla="*/ 2280920 w 3736340"/>
                <a:gd name="connsiteY16" fmla="*/ 281940 h 2872740"/>
                <a:gd name="connsiteX17" fmla="*/ 2494280 w 3736340"/>
                <a:gd name="connsiteY17" fmla="*/ 571500 h 2872740"/>
                <a:gd name="connsiteX18" fmla="*/ 2250440 w 3736340"/>
                <a:gd name="connsiteY18" fmla="*/ 739140 h 2872740"/>
                <a:gd name="connsiteX19" fmla="*/ 2235200 w 3736340"/>
                <a:gd name="connsiteY19" fmla="*/ 556260 h 2872740"/>
                <a:gd name="connsiteX20" fmla="*/ 1823720 w 3736340"/>
                <a:gd name="connsiteY20" fmla="*/ 541020 h 2872740"/>
                <a:gd name="connsiteX21" fmla="*/ 1686560 w 3736340"/>
                <a:gd name="connsiteY21" fmla="*/ 830580 h 2872740"/>
                <a:gd name="connsiteX22" fmla="*/ 2113280 w 3736340"/>
                <a:gd name="connsiteY22" fmla="*/ 1196340 h 2872740"/>
                <a:gd name="connsiteX23" fmla="*/ 2159000 w 3736340"/>
                <a:gd name="connsiteY23" fmla="*/ 1363980 h 2872740"/>
                <a:gd name="connsiteX24" fmla="*/ 2661920 w 3736340"/>
                <a:gd name="connsiteY24" fmla="*/ 1714500 h 2872740"/>
                <a:gd name="connsiteX25" fmla="*/ 2860040 w 3736340"/>
                <a:gd name="connsiteY25" fmla="*/ 1623060 h 2872740"/>
                <a:gd name="connsiteX26" fmla="*/ 2799080 w 3736340"/>
                <a:gd name="connsiteY26" fmla="*/ 1775460 h 2872740"/>
                <a:gd name="connsiteX27" fmla="*/ 3622040 w 3736340"/>
                <a:gd name="connsiteY27" fmla="*/ 2141220 h 2872740"/>
                <a:gd name="connsiteX28" fmla="*/ 3484880 w 3736340"/>
                <a:gd name="connsiteY28" fmla="*/ 2354580 h 2872740"/>
                <a:gd name="connsiteX29" fmla="*/ 3149600 w 3736340"/>
                <a:gd name="connsiteY29" fmla="*/ 2141220 h 2872740"/>
                <a:gd name="connsiteX30" fmla="*/ 2951480 w 3736340"/>
                <a:gd name="connsiteY30" fmla="*/ 2293620 h 2872740"/>
                <a:gd name="connsiteX31" fmla="*/ 3149600 w 3736340"/>
                <a:gd name="connsiteY31" fmla="*/ 2613660 h 2872740"/>
                <a:gd name="connsiteX32" fmla="*/ 2890520 w 3736340"/>
                <a:gd name="connsiteY32" fmla="*/ 2628900 h 2872740"/>
                <a:gd name="connsiteX33" fmla="*/ 2981960 w 3736340"/>
                <a:gd name="connsiteY33" fmla="*/ 2750820 h 2872740"/>
                <a:gd name="connsiteX34" fmla="*/ 2463800 w 3736340"/>
                <a:gd name="connsiteY34" fmla="*/ 2842260 h 2872740"/>
                <a:gd name="connsiteX35" fmla="*/ 2738120 w 3736340"/>
                <a:gd name="connsiteY35" fmla="*/ 2567940 h 2872740"/>
                <a:gd name="connsiteX36" fmla="*/ 2631440 w 3736340"/>
                <a:gd name="connsiteY36" fmla="*/ 2247900 h 2872740"/>
                <a:gd name="connsiteX37" fmla="*/ 1747520 w 3736340"/>
                <a:gd name="connsiteY37" fmla="*/ 1836420 h 2872740"/>
                <a:gd name="connsiteX38" fmla="*/ 1153160 w 3736340"/>
                <a:gd name="connsiteY38" fmla="*/ 1242060 h 2872740"/>
                <a:gd name="connsiteX39" fmla="*/ 1061720 w 3736340"/>
                <a:gd name="connsiteY39" fmla="*/ 891540 h 2872740"/>
                <a:gd name="connsiteX40" fmla="*/ 650240 w 3736340"/>
                <a:gd name="connsiteY40" fmla="*/ 754380 h 2872740"/>
                <a:gd name="connsiteX41" fmla="*/ 162560 w 3736340"/>
                <a:gd name="connsiteY41" fmla="*/ 845820 h 28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736340" h="2872740">
                  <a:moveTo>
                    <a:pt x="162560" y="845820"/>
                  </a:moveTo>
                  <a:cubicBezTo>
                    <a:pt x="71120" y="833120"/>
                    <a:pt x="114300" y="739140"/>
                    <a:pt x="101600" y="678180"/>
                  </a:cubicBezTo>
                  <a:cubicBezTo>
                    <a:pt x="88900" y="617220"/>
                    <a:pt x="99060" y="530860"/>
                    <a:pt x="86360" y="480060"/>
                  </a:cubicBezTo>
                  <a:cubicBezTo>
                    <a:pt x="73660" y="429260"/>
                    <a:pt x="0" y="403860"/>
                    <a:pt x="25400" y="373380"/>
                  </a:cubicBezTo>
                  <a:cubicBezTo>
                    <a:pt x="50800" y="342900"/>
                    <a:pt x="198120" y="330200"/>
                    <a:pt x="238760" y="297180"/>
                  </a:cubicBezTo>
                  <a:cubicBezTo>
                    <a:pt x="279400" y="264160"/>
                    <a:pt x="231140" y="193040"/>
                    <a:pt x="269240" y="175260"/>
                  </a:cubicBezTo>
                  <a:cubicBezTo>
                    <a:pt x="307340" y="157480"/>
                    <a:pt x="388620" y="205740"/>
                    <a:pt x="467360" y="190500"/>
                  </a:cubicBezTo>
                  <a:cubicBezTo>
                    <a:pt x="546100" y="175260"/>
                    <a:pt x="678180" y="71120"/>
                    <a:pt x="741680" y="83820"/>
                  </a:cubicBezTo>
                  <a:cubicBezTo>
                    <a:pt x="805180" y="96520"/>
                    <a:pt x="787400" y="264160"/>
                    <a:pt x="848360" y="266700"/>
                  </a:cubicBezTo>
                  <a:cubicBezTo>
                    <a:pt x="909320" y="269240"/>
                    <a:pt x="1059180" y="106680"/>
                    <a:pt x="1107440" y="99060"/>
                  </a:cubicBezTo>
                  <a:cubicBezTo>
                    <a:pt x="1155700" y="91440"/>
                    <a:pt x="1099820" y="236220"/>
                    <a:pt x="1137920" y="220980"/>
                  </a:cubicBezTo>
                  <a:cubicBezTo>
                    <a:pt x="1176020" y="205740"/>
                    <a:pt x="1267460" y="15240"/>
                    <a:pt x="1336040" y="7620"/>
                  </a:cubicBezTo>
                  <a:cubicBezTo>
                    <a:pt x="1404620" y="0"/>
                    <a:pt x="1498600" y="160020"/>
                    <a:pt x="1549400" y="175260"/>
                  </a:cubicBezTo>
                  <a:cubicBezTo>
                    <a:pt x="1600200" y="190500"/>
                    <a:pt x="1587500" y="111760"/>
                    <a:pt x="1640840" y="99060"/>
                  </a:cubicBezTo>
                  <a:cubicBezTo>
                    <a:pt x="1694180" y="86360"/>
                    <a:pt x="1838960" y="73660"/>
                    <a:pt x="1869440" y="99060"/>
                  </a:cubicBezTo>
                  <a:cubicBezTo>
                    <a:pt x="1899920" y="124460"/>
                    <a:pt x="1755140" y="220980"/>
                    <a:pt x="1823720" y="251460"/>
                  </a:cubicBezTo>
                  <a:cubicBezTo>
                    <a:pt x="1892300" y="281940"/>
                    <a:pt x="2169160" y="228600"/>
                    <a:pt x="2280920" y="281940"/>
                  </a:cubicBezTo>
                  <a:cubicBezTo>
                    <a:pt x="2392680" y="335280"/>
                    <a:pt x="2499360" y="495300"/>
                    <a:pt x="2494280" y="571500"/>
                  </a:cubicBezTo>
                  <a:cubicBezTo>
                    <a:pt x="2489200" y="647700"/>
                    <a:pt x="2293620" y="741680"/>
                    <a:pt x="2250440" y="739140"/>
                  </a:cubicBezTo>
                  <a:cubicBezTo>
                    <a:pt x="2207260" y="736600"/>
                    <a:pt x="2306320" y="589280"/>
                    <a:pt x="2235200" y="556260"/>
                  </a:cubicBezTo>
                  <a:cubicBezTo>
                    <a:pt x="2164080" y="523240"/>
                    <a:pt x="1915160" y="495300"/>
                    <a:pt x="1823720" y="541020"/>
                  </a:cubicBezTo>
                  <a:cubicBezTo>
                    <a:pt x="1732280" y="586740"/>
                    <a:pt x="1638300" y="721360"/>
                    <a:pt x="1686560" y="830580"/>
                  </a:cubicBezTo>
                  <a:cubicBezTo>
                    <a:pt x="1734820" y="939800"/>
                    <a:pt x="2034540" y="1107440"/>
                    <a:pt x="2113280" y="1196340"/>
                  </a:cubicBezTo>
                  <a:cubicBezTo>
                    <a:pt x="2192020" y="1285240"/>
                    <a:pt x="2067560" y="1277620"/>
                    <a:pt x="2159000" y="1363980"/>
                  </a:cubicBezTo>
                  <a:cubicBezTo>
                    <a:pt x="2250440" y="1450340"/>
                    <a:pt x="2545080" y="1671320"/>
                    <a:pt x="2661920" y="1714500"/>
                  </a:cubicBezTo>
                  <a:cubicBezTo>
                    <a:pt x="2778760" y="1757680"/>
                    <a:pt x="2837180" y="1612900"/>
                    <a:pt x="2860040" y="1623060"/>
                  </a:cubicBezTo>
                  <a:cubicBezTo>
                    <a:pt x="2882900" y="1633220"/>
                    <a:pt x="2672080" y="1689100"/>
                    <a:pt x="2799080" y="1775460"/>
                  </a:cubicBezTo>
                  <a:cubicBezTo>
                    <a:pt x="2926080" y="1861820"/>
                    <a:pt x="3507740" y="2044700"/>
                    <a:pt x="3622040" y="2141220"/>
                  </a:cubicBezTo>
                  <a:cubicBezTo>
                    <a:pt x="3736340" y="2237740"/>
                    <a:pt x="3563620" y="2354580"/>
                    <a:pt x="3484880" y="2354580"/>
                  </a:cubicBezTo>
                  <a:cubicBezTo>
                    <a:pt x="3406140" y="2354580"/>
                    <a:pt x="3238500" y="2151380"/>
                    <a:pt x="3149600" y="2141220"/>
                  </a:cubicBezTo>
                  <a:cubicBezTo>
                    <a:pt x="3060700" y="2131060"/>
                    <a:pt x="2951480" y="2214880"/>
                    <a:pt x="2951480" y="2293620"/>
                  </a:cubicBezTo>
                  <a:cubicBezTo>
                    <a:pt x="2951480" y="2372360"/>
                    <a:pt x="3159760" y="2557780"/>
                    <a:pt x="3149600" y="2613660"/>
                  </a:cubicBezTo>
                  <a:cubicBezTo>
                    <a:pt x="3139440" y="2669540"/>
                    <a:pt x="2918460" y="2606040"/>
                    <a:pt x="2890520" y="2628900"/>
                  </a:cubicBezTo>
                  <a:cubicBezTo>
                    <a:pt x="2862580" y="2651760"/>
                    <a:pt x="3053080" y="2715260"/>
                    <a:pt x="2981960" y="2750820"/>
                  </a:cubicBezTo>
                  <a:cubicBezTo>
                    <a:pt x="2910840" y="2786380"/>
                    <a:pt x="2504440" y="2872740"/>
                    <a:pt x="2463800" y="2842260"/>
                  </a:cubicBezTo>
                  <a:cubicBezTo>
                    <a:pt x="2423160" y="2811780"/>
                    <a:pt x="2710180" y="2667000"/>
                    <a:pt x="2738120" y="2567940"/>
                  </a:cubicBezTo>
                  <a:cubicBezTo>
                    <a:pt x="2766060" y="2468880"/>
                    <a:pt x="2796540" y="2369820"/>
                    <a:pt x="2631440" y="2247900"/>
                  </a:cubicBezTo>
                  <a:cubicBezTo>
                    <a:pt x="2466340" y="2125980"/>
                    <a:pt x="1993900" y="2004060"/>
                    <a:pt x="1747520" y="1836420"/>
                  </a:cubicBezTo>
                  <a:cubicBezTo>
                    <a:pt x="1501140" y="1668780"/>
                    <a:pt x="1267460" y="1399540"/>
                    <a:pt x="1153160" y="1242060"/>
                  </a:cubicBezTo>
                  <a:cubicBezTo>
                    <a:pt x="1038860" y="1084580"/>
                    <a:pt x="1145540" y="972820"/>
                    <a:pt x="1061720" y="891540"/>
                  </a:cubicBezTo>
                  <a:cubicBezTo>
                    <a:pt x="977900" y="810260"/>
                    <a:pt x="807720" y="764540"/>
                    <a:pt x="650240" y="754380"/>
                  </a:cubicBezTo>
                  <a:cubicBezTo>
                    <a:pt x="492760" y="744220"/>
                    <a:pt x="254000" y="858520"/>
                    <a:pt x="162560" y="845820"/>
                  </a:cubicBez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 rot="2849486">
              <a:off x="2644174" y="4929755"/>
              <a:ext cx="1714512" cy="3693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ИТАЛИЯ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5273040" y="1356360"/>
            <a:ext cx="2735580" cy="2016760"/>
            <a:chOff x="5273040" y="1356360"/>
            <a:chExt cx="2735580" cy="2016760"/>
          </a:xfrm>
        </p:grpSpPr>
        <p:sp>
          <p:nvSpPr>
            <p:cNvPr id="19" name="Полилиния 18"/>
            <p:cNvSpPr/>
            <p:nvPr/>
          </p:nvSpPr>
          <p:spPr>
            <a:xfrm>
              <a:off x="5273040" y="1356360"/>
              <a:ext cx="2735580" cy="2016760"/>
            </a:xfrm>
            <a:custGeom>
              <a:avLst/>
              <a:gdLst>
                <a:gd name="connsiteX0" fmla="*/ 2438400 w 2735580"/>
                <a:gd name="connsiteY0" fmla="*/ 2011680 h 2016760"/>
                <a:gd name="connsiteX1" fmla="*/ 2423160 w 2735580"/>
                <a:gd name="connsiteY1" fmla="*/ 1767840 h 2016760"/>
                <a:gd name="connsiteX2" fmla="*/ 2575560 w 2735580"/>
                <a:gd name="connsiteY2" fmla="*/ 1584960 h 2016760"/>
                <a:gd name="connsiteX3" fmla="*/ 2545080 w 2735580"/>
                <a:gd name="connsiteY3" fmla="*/ 1447800 h 2016760"/>
                <a:gd name="connsiteX4" fmla="*/ 2499360 w 2735580"/>
                <a:gd name="connsiteY4" fmla="*/ 777240 h 2016760"/>
                <a:gd name="connsiteX5" fmla="*/ 2727960 w 2735580"/>
                <a:gd name="connsiteY5" fmla="*/ 106680 h 2016760"/>
                <a:gd name="connsiteX6" fmla="*/ 2453640 w 2735580"/>
                <a:gd name="connsiteY6" fmla="*/ 137160 h 2016760"/>
                <a:gd name="connsiteX7" fmla="*/ 2377440 w 2735580"/>
                <a:gd name="connsiteY7" fmla="*/ 487680 h 2016760"/>
                <a:gd name="connsiteX8" fmla="*/ 1950720 w 2735580"/>
                <a:gd name="connsiteY8" fmla="*/ 792480 h 2016760"/>
                <a:gd name="connsiteX9" fmla="*/ 1432560 w 2735580"/>
                <a:gd name="connsiteY9" fmla="*/ 685800 h 2016760"/>
                <a:gd name="connsiteX10" fmla="*/ 670560 w 2735580"/>
                <a:gd name="connsiteY10" fmla="*/ 777240 h 2016760"/>
                <a:gd name="connsiteX11" fmla="*/ 518160 w 2735580"/>
                <a:gd name="connsiteY11" fmla="*/ 746760 h 2016760"/>
                <a:gd name="connsiteX12" fmla="*/ 60960 w 2735580"/>
                <a:gd name="connsiteY12" fmla="*/ 1127760 h 2016760"/>
                <a:gd name="connsiteX13" fmla="*/ 152400 w 2735580"/>
                <a:gd name="connsiteY13" fmla="*/ 1264920 h 2016760"/>
                <a:gd name="connsiteX14" fmla="*/ 365760 w 2735580"/>
                <a:gd name="connsiteY14" fmla="*/ 1630680 h 2016760"/>
                <a:gd name="connsiteX15" fmla="*/ 350520 w 2735580"/>
                <a:gd name="connsiteY15" fmla="*/ 1752600 h 2016760"/>
                <a:gd name="connsiteX16" fmla="*/ 1219200 w 2735580"/>
                <a:gd name="connsiteY16" fmla="*/ 1630680 h 2016760"/>
                <a:gd name="connsiteX17" fmla="*/ 1325880 w 2735580"/>
                <a:gd name="connsiteY17" fmla="*/ 1722120 h 2016760"/>
                <a:gd name="connsiteX18" fmla="*/ 1737360 w 2735580"/>
                <a:gd name="connsiteY18" fmla="*/ 1676400 h 2016760"/>
                <a:gd name="connsiteX19" fmla="*/ 2087880 w 2735580"/>
                <a:gd name="connsiteY19" fmla="*/ 1737360 h 2016760"/>
                <a:gd name="connsiteX20" fmla="*/ 2438400 w 2735580"/>
                <a:gd name="connsiteY20" fmla="*/ 201168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35580" h="2016760">
                  <a:moveTo>
                    <a:pt x="2438400" y="2011680"/>
                  </a:moveTo>
                  <a:cubicBezTo>
                    <a:pt x="2494280" y="2016760"/>
                    <a:pt x="2400300" y="1838960"/>
                    <a:pt x="2423160" y="1767840"/>
                  </a:cubicBezTo>
                  <a:cubicBezTo>
                    <a:pt x="2446020" y="1696720"/>
                    <a:pt x="2555240" y="1638300"/>
                    <a:pt x="2575560" y="1584960"/>
                  </a:cubicBezTo>
                  <a:cubicBezTo>
                    <a:pt x="2595880" y="1531620"/>
                    <a:pt x="2557780" y="1582420"/>
                    <a:pt x="2545080" y="1447800"/>
                  </a:cubicBezTo>
                  <a:cubicBezTo>
                    <a:pt x="2532380" y="1313180"/>
                    <a:pt x="2468880" y="1000760"/>
                    <a:pt x="2499360" y="777240"/>
                  </a:cubicBezTo>
                  <a:cubicBezTo>
                    <a:pt x="2529840" y="553720"/>
                    <a:pt x="2735580" y="213360"/>
                    <a:pt x="2727960" y="106680"/>
                  </a:cubicBezTo>
                  <a:cubicBezTo>
                    <a:pt x="2720340" y="0"/>
                    <a:pt x="2512060" y="73660"/>
                    <a:pt x="2453640" y="137160"/>
                  </a:cubicBezTo>
                  <a:cubicBezTo>
                    <a:pt x="2395220" y="200660"/>
                    <a:pt x="2461260" y="378460"/>
                    <a:pt x="2377440" y="487680"/>
                  </a:cubicBezTo>
                  <a:cubicBezTo>
                    <a:pt x="2293620" y="596900"/>
                    <a:pt x="2108200" y="759460"/>
                    <a:pt x="1950720" y="792480"/>
                  </a:cubicBezTo>
                  <a:cubicBezTo>
                    <a:pt x="1793240" y="825500"/>
                    <a:pt x="1645920" y="688340"/>
                    <a:pt x="1432560" y="685800"/>
                  </a:cubicBezTo>
                  <a:cubicBezTo>
                    <a:pt x="1219200" y="683260"/>
                    <a:pt x="822960" y="767080"/>
                    <a:pt x="670560" y="777240"/>
                  </a:cubicBezTo>
                  <a:cubicBezTo>
                    <a:pt x="518160" y="787400"/>
                    <a:pt x="619760" y="688340"/>
                    <a:pt x="518160" y="746760"/>
                  </a:cubicBezTo>
                  <a:cubicBezTo>
                    <a:pt x="416560" y="805180"/>
                    <a:pt x="121920" y="1041400"/>
                    <a:pt x="60960" y="1127760"/>
                  </a:cubicBezTo>
                  <a:cubicBezTo>
                    <a:pt x="0" y="1214120"/>
                    <a:pt x="101600" y="1181100"/>
                    <a:pt x="152400" y="1264920"/>
                  </a:cubicBezTo>
                  <a:cubicBezTo>
                    <a:pt x="203200" y="1348740"/>
                    <a:pt x="332740" y="1549400"/>
                    <a:pt x="365760" y="1630680"/>
                  </a:cubicBezTo>
                  <a:cubicBezTo>
                    <a:pt x="398780" y="1711960"/>
                    <a:pt x="208280" y="1752600"/>
                    <a:pt x="350520" y="1752600"/>
                  </a:cubicBezTo>
                  <a:cubicBezTo>
                    <a:pt x="492760" y="1752600"/>
                    <a:pt x="1056640" y="1635760"/>
                    <a:pt x="1219200" y="1630680"/>
                  </a:cubicBezTo>
                  <a:cubicBezTo>
                    <a:pt x="1381760" y="1625600"/>
                    <a:pt x="1239520" y="1714500"/>
                    <a:pt x="1325880" y="1722120"/>
                  </a:cubicBezTo>
                  <a:cubicBezTo>
                    <a:pt x="1412240" y="1729740"/>
                    <a:pt x="1610360" y="1673860"/>
                    <a:pt x="1737360" y="1676400"/>
                  </a:cubicBezTo>
                  <a:cubicBezTo>
                    <a:pt x="1864360" y="1678940"/>
                    <a:pt x="1976120" y="1684020"/>
                    <a:pt x="2087880" y="1737360"/>
                  </a:cubicBezTo>
                  <a:cubicBezTo>
                    <a:pt x="2199640" y="1790700"/>
                    <a:pt x="2382520" y="2006600"/>
                    <a:pt x="2438400" y="2011680"/>
                  </a:cubicBez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7884" y="2428868"/>
              <a:ext cx="142876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ПОЛЬША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2946400" y="3324860"/>
            <a:ext cx="2258060" cy="855980"/>
            <a:chOff x="2946400" y="3324860"/>
            <a:chExt cx="2258060" cy="855980"/>
          </a:xfrm>
        </p:grpSpPr>
        <p:sp>
          <p:nvSpPr>
            <p:cNvPr id="24" name="Полилиния 23"/>
            <p:cNvSpPr/>
            <p:nvPr/>
          </p:nvSpPr>
          <p:spPr>
            <a:xfrm>
              <a:off x="2946400" y="3324860"/>
              <a:ext cx="2258060" cy="855980"/>
            </a:xfrm>
            <a:custGeom>
              <a:avLst/>
              <a:gdLst>
                <a:gd name="connsiteX0" fmla="*/ 116840 w 2258060"/>
                <a:gd name="connsiteY0" fmla="*/ 317500 h 855980"/>
                <a:gd name="connsiteX1" fmla="*/ 40640 w 2258060"/>
                <a:gd name="connsiteY1" fmla="*/ 454660 h 855980"/>
                <a:gd name="connsiteX2" fmla="*/ 269240 w 2258060"/>
                <a:gd name="connsiteY2" fmla="*/ 454660 h 855980"/>
                <a:gd name="connsiteX3" fmla="*/ 299720 w 2258060"/>
                <a:gd name="connsiteY3" fmla="*/ 591820 h 855980"/>
                <a:gd name="connsiteX4" fmla="*/ 467360 w 2258060"/>
                <a:gd name="connsiteY4" fmla="*/ 485140 h 855980"/>
                <a:gd name="connsiteX5" fmla="*/ 711200 w 2258060"/>
                <a:gd name="connsiteY5" fmla="*/ 561340 h 855980"/>
                <a:gd name="connsiteX6" fmla="*/ 650240 w 2258060"/>
                <a:gd name="connsiteY6" fmla="*/ 668020 h 855980"/>
                <a:gd name="connsiteX7" fmla="*/ 1061720 w 2258060"/>
                <a:gd name="connsiteY7" fmla="*/ 683260 h 855980"/>
                <a:gd name="connsiteX8" fmla="*/ 1244600 w 2258060"/>
                <a:gd name="connsiteY8" fmla="*/ 835660 h 855980"/>
                <a:gd name="connsiteX9" fmla="*/ 1381760 w 2258060"/>
                <a:gd name="connsiteY9" fmla="*/ 805180 h 855980"/>
                <a:gd name="connsiteX10" fmla="*/ 1442720 w 2258060"/>
                <a:gd name="connsiteY10" fmla="*/ 683260 h 855980"/>
                <a:gd name="connsiteX11" fmla="*/ 1717040 w 2258060"/>
                <a:gd name="connsiteY11" fmla="*/ 713740 h 855980"/>
                <a:gd name="connsiteX12" fmla="*/ 1945640 w 2258060"/>
                <a:gd name="connsiteY12" fmla="*/ 515620 h 855980"/>
                <a:gd name="connsiteX13" fmla="*/ 2219960 w 2258060"/>
                <a:gd name="connsiteY13" fmla="*/ 332740 h 855980"/>
                <a:gd name="connsiteX14" fmla="*/ 2174240 w 2258060"/>
                <a:gd name="connsiteY14" fmla="*/ 88900 h 855980"/>
                <a:gd name="connsiteX15" fmla="*/ 1884680 w 2258060"/>
                <a:gd name="connsiteY15" fmla="*/ 43180 h 855980"/>
                <a:gd name="connsiteX16" fmla="*/ 1564640 w 2258060"/>
                <a:gd name="connsiteY16" fmla="*/ 12700 h 855980"/>
                <a:gd name="connsiteX17" fmla="*/ 1381760 w 2258060"/>
                <a:gd name="connsiteY17" fmla="*/ 119380 h 855980"/>
                <a:gd name="connsiteX18" fmla="*/ 1305560 w 2258060"/>
                <a:gd name="connsiteY18" fmla="*/ 73660 h 855980"/>
                <a:gd name="connsiteX19" fmla="*/ 1092200 w 2258060"/>
                <a:gd name="connsiteY19" fmla="*/ 210820 h 855980"/>
                <a:gd name="connsiteX20" fmla="*/ 1061720 w 2258060"/>
                <a:gd name="connsiteY20" fmla="*/ 302260 h 855980"/>
                <a:gd name="connsiteX21" fmla="*/ 1061720 w 2258060"/>
                <a:gd name="connsiteY21" fmla="*/ 332740 h 855980"/>
                <a:gd name="connsiteX22" fmla="*/ 741680 w 2258060"/>
                <a:gd name="connsiteY22" fmla="*/ 363220 h 855980"/>
                <a:gd name="connsiteX23" fmla="*/ 116840 w 2258060"/>
                <a:gd name="connsiteY23" fmla="*/ 317500 h 85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8060" h="855980">
                  <a:moveTo>
                    <a:pt x="116840" y="317500"/>
                  </a:moveTo>
                  <a:cubicBezTo>
                    <a:pt x="0" y="332740"/>
                    <a:pt x="15240" y="431800"/>
                    <a:pt x="40640" y="454660"/>
                  </a:cubicBezTo>
                  <a:cubicBezTo>
                    <a:pt x="66040" y="477520"/>
                    <a:pt x="226060" y="431800"/>
                    <a:pt x="269240" y="454660"/>
                  </a:cubicBezTo>
                  <a:cubicBezTo>
                    <a:pt x="312420" y="477520"/>
                    <a:pt x="266700" y="586740"/>
                    <a:pt x="299720" y="591820"/>
                  </a:cubicBezTo>
                  <a:cubicBezTo>
                    <a:pt x="332740" y="596900"/>
                    <a:pt x="398780" y="490220"/>
                    <a:pt x="467360" y="485140"/>
                  </a:cubicBezTo>
                  <a:cubicBezTo>
                    <a:pt x="535940" y="480060"/>
                    <a:pt x="680720" y="530860"/>
                    <a:pt x="711200" y="561340"/>
                  </a:cubicBezTo>
                  <a:cubicBezTo>
                    <a:pt x="741680" y="591820"/>
                    <a:pt x="591820" y="647700"/>
                    <a:pt x="650240" y="668020"/>
                  </a:cubicBezTo>
                  <a:cubicBezTo>
                    <a:pt x="708660" y="688340"/>
                    <a:pt x="962660" y="655320"/>
                    <a:pt x="1061720" y="683260"/>
                  </a:cubicBezTo>
                  <a:cubicBezTo>
                    <a:pt x="1160780" y="711200"/>
                    <a:pt x="1191260" y="815340"/>
                    <a:pt x="1244600" y="835660"/>
                  </a:cubicBezTo>
                  <a:cubicBezTo>
                    <a:pt x="1297940" y="855980"/>
                    <a:pt x="1348740" y="830580"/>
                    <a:pt x="1381760" y="805180"/>
                  </a:cubicBezTo>
                  <a:cubicBezTo>
                    <a:pt x="1414780" y="779780"/>
                    <a:pt x="1386840" y="698500"/>
                    <a:pt x="1442720" y="683260"/>
                  </a:cubicBezTo>
                  <a:cubicBezTo>
                    <a:pt x="1498600" y="668020"/>
                    <a:pt x="1633220" y="741680"/>
                    <a:pt x="1717040" y="713740"/>
                  </a:cubicBezTo>
                  <a:cubicBezTo>
                    <a:pt x="1800860" y="685800"/>
                    <a:pt x="1861820" y="579120"/>
                    <a:pt x="1945640" y="515620"/>
                  </a:cubicBezTo>
                  <a:cubicBezTo>
                    <a:pt x="2029460" y="452120"/>
                    <a:pt x="2181860" y="403860"/>
                    <a:pt x="2219960" y="332740"/>
                  </a:cubicBezTo>
                  <a:cubicBezTo>
                    <a:pt x="2258060" y="261620"/>
                    <a:pt x="2230120" y="137160"/>
                    <a:pt x="2174240" y="88900"/>
                  </a:cubicBezTo>
                  <a:cubicBezTo>
                    <a:pt x="2118360" y="40640"/>
                    <a:pt x="1986280" y="55880"/>
                    <a:pt x="1884680" y="43180"/>
                  </a:cubicBezTo>
                  <a:cubicBezTo>
                    <a:pt x="1783080" y="30480"/>
                    <a:pt x="1648460" y="0"/>
                    <a:pt x="1564640" y="12700"/>
                  </a:cubicBezTo>
                  <a:cubicBezTo>
                    <a:pt x="1480820" y="25400"/>
                    <a:pt x="1424940" y="109220"/>
                    <a:pt x="1381760" y="119380"/>
                  </a:cubicBezTo>
                  <a:cubicBezTo>
                    <a:pt x="1338580" y="129540"/>
                    <a:pt x="1353820" y="58420"/>
                    <a:pt x="1305560" y="73660"/>
                  </a:cubicBezTo>
                  <a:cubicBezTo>
                    <a:pt x="1257300" y="88900"/>
                    <a:pt x="1132840" y="172720"/>
                    <a:pt x="1092200" y="210820"/>
                  </a:cubicBezTo>
                  <a:cubicBezTo>
                    <a:pt x="1051560" y="248920"/>
                    <a:pt x="1066800" y="281940"/>
                    <a:pt x="1061720" y="302260"/>
                  </a:cubicBezTo>
                  <a:cubicBezTo>
                    <a:pt x="1056640" y="322580"/>
                    <a:pt x="1115060" y="322580"/>
                    <a:pt x="1061720" y="332740"/>
                  </a:cubicBezTo>
                  <a:cubicBezTo>
                    <a:pt x="1008380" y="342900"/>
                    <a:pt x="896620" y="368300"/>
                    <a:pt x="741680" y="363220"/>
                  </a:cubicBezTo>
                  <a:cubicBezTo>
                    <a:pt x="586740" y="358140"/>
                    <a:pt x="233680" y="302260"/>
                    <a:pt x="116840" y="317500"/>
                  </a:cubicBez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0430" y="3643314"/>
              <a:ext cx="1571636" cy="3693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АВСТРИЯ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8" name="Группа 31"/>
          <p:cNvGrpSpPr/>
          <p:nvPr/>
        </p:nvGrpSpPr>
        <p:grpSpPr>
          <a:xfrm>
            <a:off x="6611620" y="4808220"/>
            <a:ext cx="1793240" cy="883920"/>
            <a:chOff x="6611620" y="4808220"/>
            <a:chExt cx="1793240" cy="883920"/>
          </a:xfrm>
        </p:grpSpPr>
        <p:sp>
          <p:nvSpPr>
            <p:cNvPr id="29" name="Полилиния 28"/>
            <p:cNvSpPr/>
            <p:nvPr/>
          </p:nvSpPr>
          <p:spPr>
            <a:xfrm>
              <a:off x="6611620" y="4808220"/>
              <a:ext cx="1793240" cy="883920"/>
            </a:xfrm>
            <a:custGeom>
              <a:avLst/>
              <a:gdLst>
                <a:gd name="connsiteX0" fmla="*/ 1633220 w 1793240"/>
                <a:gd name="connsiteY0" fmla="*/ 541020 h 883920"/>
                <a:gd name="connsiteX1" fmla="*/ 1755140 w 1793240"/>
                <a:gd name="connsiteY1" fmla="*/ 419100 h 883920"/>
                <a:gd name="connsiteX2" fmla="*/ 1694180 w 1793240"/>
                <a:gd name="connsiteY2" fmla="*/ 281940 h 883920"/>
                <a:gd name="connsiteX3" fmla="*/ 1160780 w 1793240"/>
                <a:gd name="connsiteY3" fmla="*/ 83820 h 883920"/>
                <a:gd name="connsiteX4" fmla="*/ 993140 w 1793240"/>
                <a:gd name="connsiteY4" fmla="*/ 205740 h 883920"/>
                <a:gd name="connsiteX5" fmla="*/ 749300 w 1793240"/>
                <a:gd name="connsiteY5" fmla="*/ 160020 h 883920"/>
                <a:gd name="connsiteX6" fmla="*/ 596900 w 1793240"/>
                <a:gd name="connsiteY6" fmla="*/ 205740 h 883920"/>
                <a:gd name="connsiteX7" fmla="*/ 307340 w 1793240"/>
                <a:gd name="connsiteY7" fmla="*/ 99060 h 883920"/>
                <a:gd name="connsiteX8" fmla="*/ 215900 w 1793240"/>
                <a:gd name="connsiteY8" fmla="*/ 144780 h 883920"/>
                <a:gd name="connsiteX9" fmla="*/ 93980 w 1793240"/>
                <a:gd name="connsiteY9" fmla="*/ 7620 h 883920"/>
                <a:gd name="connsiteX10" fmla="*/ 17780 w 1793240"/>
                <a:gd name="connsiteY10" fmla="*/ 99060 h 883920"/>
                <a:gd name="connsiteX11" fmla="*/ 200660 w 1793240"/>
                <a:gd name="connsiteY11" fmla="*/ 312420 h 883920"/>
                <a:gd name="connsiteX12" fmla="*/ 33020 w 1793240"/>
                <a:gd name="connsiteY12" fmla="*/ 449580 h 883920"/>
                <a:gd name="connsiteX13" fmla="*/ 63500 w 1793240"/>
                <a:gd name="connsiteY13" fmla="*/ 586740 h 883920"/>
                <a:gd name="connsiteX14" fmla="*/ 231140 w 1793240"/>
                <a:gd name="connsiteY14" fmla="*/ 647700 h 883920"/>
                <a:gd name="connsiteX15" fmla="*/ 200660 w 1793240"/>
                <a:gd name="connsiteY15" fmla="*/ 784860 h 883920"/>
                <a:gd name="connsiteX16" fmla="*/ 261620 w 1793240"/>
                <a:gd name="connsiteY16" fmla="*/ 861060 h 883920"/>
                <a:gd name="connsiteX17" fmla="*/ 627380 w 1793240"/>
                <a:gd name="connsiteY17" fmla="*/ 800100 h 883920"/>
                <a:gd name="connsiteX18" fmla="*/ 932180 w 1793240"/>
                <a:gd name="connsiteY18" fmla="*/ 876300 h 883920"/>
                <a:gd name="connsiteX19" fmla="*/ 1176020 w 1793240"/>
                <a:gd name="connsiteY19" fmla="*/ 845820 h 883920"/>
                <a:gd name="connsiteX20" fmla="*/ 1099820 w 1793240"/>
                <a:gd name="connsiteY20" fmla="*/ 769620 h 883920"/>
                <a:gd name="connsiteX21" fmla="*/ 1450340 w 1793240"/>
                <a:gd name="connsiteY21" fmla="*/ 662940 h 883920"/>
                <a:gd name="connsiteX22" fmla="*/ 1739900 w 1793240"/>
                <a:gd name="connsiteY22" fmla="*/ 480060 h 883920"/>
                <a:gd name="connsiteX23" fmla="*/ 1709420 w 1793240"/>
                <a:gd name="connsiteY23" fmla="*/ 43434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93240" h="883920">
                  <a:moveTo>
                    <a:pt x="1633220" y="541020"/>
                  </a:moveTo>
                  <a:cubicBezTo>
                    <a:pt x="1689100" y="501650"/>
                    <a:pt x="1744980" y="462280"/>
                    <a:pt x="1755140" y="419100"/>
                  </a:cubicBezTo>
                  <a:cubicBezTo>
                    <a:pt x="1765300" y="375920"/>
                    <a:pt x="1793240" y="337820"/>
                    <a:pt x="1694180" y="281940"/>
                  </a:cubicBezTo>
                  <a:cubicBezTo>
                    <a:pt x="1595120" y="226060"/>
                    <a:pt x="1277620" y="96520"/>
                    <a:pt x="1160780" y="83820"/>
                  </a:cubicBezTo>
                  <a:cubicBezTo>
                    <a:pt x="1043940" y="71120"/>
                    <a:pt x="1061720" y="193040"/>
                    <a:pt x="993140" y="205740"/>
                  </a:cubicBezTo>
                  <a:cubicBezTo>
                    <a:pt x="924560" y="218440"/>
                    <a:pt x="815340" y="160020"/>
                    <a:pt x="749300" y="160020"/>
                  </a:cubicBezTo>
                  <a:cubicBezTo>
                    <a:pt x="683260" y="160020"/>
                    <a:pt x="670560" y="215900"/>
                    <a:pt x="596900" y="205740"/>
                  </a:cubicBezTo>
                  <a:cubicBezTo>
                    <a:pt x="523240" y="195580"/>
                    <a:pt x="370840" y="109220"/>
                    <a:pt x="307340" y="99060"/>
                  </a:cubicBezTo>
                  <a:cubicBezTo>
                    <a:pt x="243840" y="88900"/>
                    <a:pt x="251460" y="160020"/>
                    <a:pt x="215900" y="144780"/>
                  </a:cubicBezTo>
                  <a:cubicBezTo>
                    <a:pt x="180340" y="129540"/>
                    <a:pt x="127000" y="15240"/>
                    <a:pt x="93980" y="7620"/>
                  </a:cubicBezTo>
                  <a:cubicBezTo>
                    <a:pt x="60960" y="0"/>
                    <a:pt x="0" y="48260"/>
                    <a:pt x="17780" y="99060"/>
                  </a:cubicBezTo>
                  <a:cubicBezTo>
                    <a:pt x="35560" y="149860"/>
                    <a:pt x="198120" y="254000"/>
                    <a:pt x="200660" y="312420"/>
                  </a:cubicBezTo>
                  <a:cubicBezTo>
                    <a:pt x="203200" y="370840"/>
                    <a:pt x="55880" y="403860"/>
                    <a:pt x="33020" y="449580"/>
                  </a:cubicBezTo>
                  <a:cubicBezTo>
                    <a:pt x="10160" y="495300"/>
                    <a:pt x="30480" y="553720"/>
                    <a:pt x="63500" y="586740"/>
                  </a:cubicBezTo>
                  <a:cubicBezTo>
                    <a:pt x="96520" y="619760"/>
                    <a:pt x="208280" y="614680"/>
                    <a:pt x="231140" y="647700"/>
                  </a:cubicBezTo>
                  <a:cubicBezTo>
                    <a:pt x="254000" y="680720"/>
                    <a:pt x="195580" y="749300"/>
                    <a:pt x="200660" y="784860"/>
                  </a:cubicBezTo>
                  <a:cubicBezTo>
                    <a:pt x="205740" y="820420"/>
                    <a:pt x="190500" y="858520"/>
                    <a:pt x="261620" y="861060"/>
                  </a:cubicBezTo>
                  <a:cubicBezTo>
                    <a:pt x="332740" y="863600"/>
                    <a:pt x="515620" y="797560"/>
                    <a:pt x="627380" y="800100"/>
                  </a:cubicBezTo>
                  <a:cubicBezTo>
                    <a:pt x="739140" y="802640"/>
                    <a:pt x="840740" y="868680"/>
                    <a:pt x="932180" y="876300"/>
                  </a:cubicBezTo>
                  <a:cubicBezTo>
                    <a:pt x="1023620" y="883920"/>
                    <a:pt x="1148080" y="863600"/>
                    <a:pt x="1176020" y="845820"/>
                  </a:cubicBezTo>
                  <a:cubicBezTo>
                    <a:pt x="1203960" y="828040"/>
                    <a:pt x="1054100" y="800100"/>
                    <a:pt x="1099820" y="769620"/>
                  </a:cubicBezTo>
                  <a:cubicBezTo>
                    <a:pt x="1145540" y="739140"/>
                    <a:pt x="1343660" y="711200"/>
                    <a:pt x="1450340" y="662940"/>
                  </a:cubicBezTo>
                  <a:cubicBezTo>
                    <a:pt x="1557020" y="614680"/>
                    <a:pt x="1696720" y="518160"/>
                    <a:pt x="1739900" y="480060"/>
                  </a:cubicBezTo>
                  <a:cubicBezTo>
                    <a:pt x="1783080" y="441960"/>
                    <a:pt x="1746250" y="438150"/>
                    <a:pt x="1709420" y="434340"/>
                  </a:cubicBezTo>
                </a:path>
              </a:pathLst>
            </a:cu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3702" y="5072074"/>
              <a:ext cx="171451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БОЛГАРИЯ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Группа 35"/>
          <p:cNvGrpSpPr/>
          <p:nvPr/>
        </p:nvGrpSpPr>
        <p:grpSpPr>
          <a:xfrm>
            <a:off x="4786314" y="3571876"/>
            <a:ext cx="2024380" cy="795020"/>
            <a:chOff x="4803140" y="3561080"/>
            <a:chExt cx="2024380" cy="795020"/>
          </a:xfrm>
        </p:grpSpPr>
        <p:sp>
          <p:nvSpPr>
            <p:cNvPr id="34" name="Полилиния 33"/>
            <p:cNvSpPr/>
            <p:nvPr/>
          </p:nvSpPr>
          <p:spPr>
            <a:xfrm>
              <a:off x="4803140" y="3561080"/>
              <a:ext cx="2024380" cy="795020"/>
            </a:xfrm>
            <a:custGeom>
              <a:avLst/>
              <a:gdLst>
                <a:gd name="connsiteX0" fmla="*/ 393700 w 2024380"/>
                <a:gd name="connsiteY0" fmla="*/ 96520 h 795020"/>
                <a:gd name="connsiteX1" fmla="*/ 591820 w 2024380"/>
                <a:gd name="connsiteY1" fmla="*/ 187960 h 795020"/>
                <a:gd name="connsiteX2" fmla="*/ 881380 w 2024380"/>
                <a:gd name="connsiteY2" fmla="*/ 187960 h 795020"/>
                <a:gd name="connsiteX3" fmla="*/ 942340 w 2024380"/>
                <a:gd name="connsiteY3" fmla="*/ 35560 h 795020"/>
                <a:gd name="connsiteX4" fmla="*/ 1231900 w 2024380"/>
                <a:gd name="connsiteY4" fmla="*/ 81280 h 795020"/>
                <a:gd name="connsiteX5" fmla="*/ 1445260 w 2024380"/>
                <a:gd name="connsiteY5" fmla="*/ 5080 h 795020"/>
                <a:gd name="connsiteX6" fmla="*/ 1917700 w 2024380"/>
                <a:gd name="connsiteY6" fmla="*/ 111760 h 795020"/>
                <a:gd name="connsiteX7" fmla="*/ 1948180 w 2024380"/>
                <a:gd name="connsiteY7" fmla="*/ 279400 h 795020"/>
                <a:gd name="connsiteX8" fmla="*/ 1460500 w 2024380"/>
                <a:gd name="connsiteY8" fmla="*/ 629920 h 795020"/>
                <a:gd name="connsiteX9" fmla="*/ 1049020 w 2024380"/>
                <a:gd name="connsiteY9" fmla="*/ 645160 h 795020"/>
                <a:gd name="connsiteX10" fmla="*/ 744220 w 2024380"/>
                <a:gd name="connsiteY10" fmla="*/ 767080 h 795020"/>
                <a:gd name="connsiteX11" fmla="*/ 454660 w 2024380"/>
                <a:gd name="connsiteY11" fmla="*/ 751840 h 795020"/>
                <a:gd name="connsiteX12" fmla="*/ 119380 w 2024380"/>
                <a:gd name="connsiteY12" fmla="*/ 508000 h 795020"/>
                <a:gd name="connsiteX13" fmla="*/ 43180 w 2024380"/>
                <a:gd name="connsiteY13" fmla="*/ 370840 h 795020"/>
                <a:gd name="connsiteX14" fmla="*/ 393700 w 2024380"/>
                <a:gd name="connsiteY14" fmla="*/ 96520 h 79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4380" h="795020">
                  <a:moveTo>
                    <a:pt x="393700" y="96520"/>
                  </a:moveTo>
                  <a:cubicBezTo>
                    <a:pt x="485140" y="66040"/>
                    <a:pt x="510540" y="172720"/>
                    <a:pt x="591820" y="187960"/>
                  </a:cubicBezTo>
                  <a:cubicBezTo>
                    <a:pt x="673100" y="203200"/>
                    <a:pt x="822960" y="213360"/>
                    <a:pt x="881380" y="187960"/>
                  </a:cubicBezTo>
                  <a:cubicBezTo>
                    <a:pt x="939800" y="162560"/>
                    <a:pt x="883920" y="53340"/>
                    <a:pt x="942340" y="35560"/>
                  </a:cubicBezTo>
                  <a:cubicBezTo>
                    <a:pt x="1000760" y="17780"/>
                    <a:pt x="1148080" y="86360"/>
                    <a:pt x="1231900" y="81280"/>
                  </a:cubicBezTo>
                  <a:cubicBezTo>
                    <a:pt x="1315720" y="76200"/>
                    <a:pt x="1330960" y="0"/>
                    <a:pt x="1445260" y="5080"/>
                  </a:cubicBezTo>
                  <a:cubicBezTo>
                    <a:pt x="1559560" y="10160"/>
                    <a:pt x="1833880" y="66040"/>
                    <a:pt x="1917700" y="111760"/>
                  </a:cubicBezTo>
                  <a:cubicBezTo>
                    <a:pt x="2001520" y="157480"/>
                    <a:pt x="2024380" y="193040"/>
                    <a:pt x="1948180" y="279400"/>
                  </a:cubicBezTo>
                  <a:cubicBezTo>
                    <a:pt x="1871980" y="365760"/>
                    <a:pt x="1610360" y="568960"/>
                    <a:pt x="1460500" y="629920"/>
                  </a:cubicBezTo>
                  <a:cubicBezTo>
                    <a:pt x="1310640" y="690880"/>
                    <a:pt x="1168400" y="622300"/>
                    <a:pt x="1049020" y="645160"/>
                  </a:cubicBezTo>
                  <a:cubicBezTo>
                    <a:pt x="929640" y="668020"/>
                    <a:pt x="843280" y="749300"/>
                    <a:pt x="744220" y="767080"/>
                  </a:cubicBezTo>
                  <a:cubicBezTo>
                    <a:pt x="645160" y="784860"/>
                    <a:pt x="558800" y="795020"/>
                    <a:pt x="454660" y="751840"/>
                  </a:cubicBezTo>
                  <a:cubicBezTo>
                    <a:pt x="350520" y="708660"/>
                    <a:pt x="187960" y="571500"/>
                    <a:pt x="119380" y="508000"/>
                  </a:cubicBezTo>
                  <a:cubicBezTo>
                    <a:pt x="50800" y="444500"/>
                    <a:pt x="0" y="436880"/>
                    <a:pt x="43180" y="370840"/>
                  </a:cubicBezTo>
                  <a:cubicBezTo>
                    <a:pt x="86360" y="304800"/>
                    <a:pt x="302260" y="127000"/>
                    <a:pt x="393700" y="96520"/>
                  </a:cubicBezTo>
                  <a:close/>
                </a:path>
              </a:pathLst>
            </a:custGeom>
            <a:solidFill>
              <a:srgbClr val="6633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9190" y="3786190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ВЕНГРИЯ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39"/>
          <p:cNvGrpSpPr/>
          <p:nvPr/>
        </p:nvGrpSpPr>
        <p:grpSpPr>
          <a:xfrm>
            <a:off x="5913120" y="3566160"/>
            <a:ext cx="2707640" cy="1557020"/>
            <a:chOff x="5913120" y="3566160"/>
            <a:chExt cx="2707640" cy="1557020"/>
          </a:xfrm>
        </p:grpSpPr>
        <p:sp>
          <p:nvSpPr>
            <p:cNvPr id="38" name="Полилиния 37"/>
            <p:cNvSpPr/>
            <p:nvPr/>
          </p:nvSpPr>
          <p:spPr>
            <a:xfrm>
              <a:off x="5913120" y="3566160"/>
              <a:ext cx="2707640" cy="1557020"/>
            </a:xfrm>
            <a:custGeom>
              <a:avLst/>
              <a:gdLst>
                <a:gd name="connsiteX0" fmla="*/ 838200 w 2707640"/>
                <a:gd name="connsiteY0" fmla="*/ 1158240 h 1557020"/>
                <a:gd name="connsiteX1" fmla="*/ 792480 w 2707640"/>
                <a:gd name="connsiteY1" fmla="*/ 1234440 h 1557020"/>
                <a:gd name="connsiteX2" fmla="*/ 944880 w 2707640"/>
                <a:gd name="connsiteY2" fmla="*/ 1356360 h 1557020"/>
                <a:gd name="connsiteX3" fmla="*/ 1036320 w 2707640"/>
                <a:gd name="connsiteY3" fmla="*/ 1310640 h 1557020"/>
                <a:gd name="connsiteX4" fmla="*/ 1310640 w 2707640"/>
                <a:gd name="connsiteY4" fmla="*/ 1463040 h 1557020"/>
                <a:gd name="connsiteX5" fmla="*/ 1463040 w 2707640"/>
                <a:gd name="connsiteY5" fmla="*/ 1356360 h 1557020"/>
                <a:gd name="connsiteX6" fmla="*/ 1645920 w 2707640"/>
                <a:gd name="connsiteY6" fmla="*/ 1447800 h 1557020"/>
                <a:gd name="connsiteX7" fmla="*/ 1752600 w 2707640"/>
                <a:gd name="connsiteY7" fmla="*/ 1325880 h 1557020"/>
                <a:gd name="connsiteX8" fmla="*/ 1859280 w 2707640"/>
                <a:gd name="connsiteY8" fmla="*/ 1264920 h 1557020"/>
                <a:gd name="connsiteX9" fmla="*/ 2362200 w 2707640"/>
                <a:gd name="connsiteY9" fmla="*/ 1463040 h 1557020"/>
                <a:gd name="connsiteX10" fmla="*/ 2575560 w 2707640"/>
                <a:gd name="connsiteY10" fmla="*/ 1508760 h 1557020"/>
                <a:gd name="connsiteX11" fmla="*/ 2697480 w 2707640"/>
                <a:gd name="connsiteY11" fmla="*/ 1173480 h 1557020"/>
                <a:gd name="connsiteX12" fmla="*/ 2636520 w 2707640"/>
                <a:gd name="connsiteY12" fmla="*/ 1021080 h 1557020"/>
                <a:gd name="connsiteX13" fmla="*/ 2423160 w 2707640"/>
                <a:gd name="connsiteY13" fmla="*/ 853440 h 1557020"/>
                <a:gd name="connsiteX14" fmla="*/ 2392680 w 2707640"/>
                <a:gd name="connsiteY14" fmla="*/ 487680 h 1557020"/>
                <a:gd name="connsiteX15" fmla="*/ 1889760 w 2707640"/>
                <a:gd name="connsiteY15" fmla="*/ 45720 h 1557020"/>
                <a:gd name="connsiteX16" fmla="*/ 1737360 w 2707640"/>
                <a:gd name="connsiteY16" fmla="*/ 213360 h 1557020"/>
                <a:gd name="connsiteX17" fmla="*/ 1508760 w 2707640"/>
                <a:gd name="connsiteY17" fmla="*/ 289560 h 1557020"/>
                <a:gd name="connsiteX18" fmla="*/ 853440 w 2707640"/>
                <a:gd name="connsiteY18" fmla="*/ 228600 h 1557020"/>
                <a:gd name="connsiteX19" fmla="*/ 411480 w 2707640"/>
                <a:gd name="connsiteY19" fmla="*/ 594360 h 1557020"/>
                <a:gd name="connsiteX20" fmla="*/ 30480 w 2707640"/>
                <a:gd name="connsiteY20" fmla="*/ 670560 h 1557020"/>
                <a:gd name="connsiteX21" fmla="*/ 228600 w 2707640"/>
                <a:gd name="connsiteY21" fmla="*/ 868680 h 1557020"/>
                <a:gd name="connsiteX22" fmla="*/ 624840 w 2707640"/>
                <a:gd name="connsiteY22" fmla="*/ 1219200 h 1557020"/>
                <a:gd name="connsiteX23" fmla="*/ 701040 w 2707640"/>
                <a:gd name="connsiteY23" fmla="*/ 1082040 h 1557020"/>
                <a:gd name="connsiteX24" fmla="*/ 838200 w 2707640"/>
                <a:gd name="connsiteY24" fmla="*/ 1158240 h 155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07640" h="1557020">
                  <a:moveTo>
                    <a:pt x="838200" y="1158240"/>
                  </a:moveTo>
                  <a:cubicBezTo>
                    <a:pt x="853440" y="1183640"/>
                    <a:pt x="774700" y="1201420"/>
                    <a:pt x="792480" y="1234440"/>
                  </a:cubicBezTo>
                  <a:cubicBezTo>
                    <a:pt x="810260" y="1267460"/>
                    <a:pt x="904240" y="1343660"/>
                    <a:pt x="944880" y="1356360"/>
                  </a:cubicBezTo>
                  <a:cubicBezTo>
                    <a:pt x="985520" y="1369060"/>
                    <a:pt x="975360" y="1292860"/>
                    <a:pt x="1036320" y="1310640"/>
                  </a:cubicBezTo>
                  <a:cubicBezTo>
                    <a:pt x="1097280" y="1328420"/>
                    <a:pt x="1239520" y="1455420"/>
                    <a:pt x="1310640" y="1463040"/>
                  </a:cubicBezTo>
                  <a:cubicBezTo>
                    <a:pt x="1381760" y="1470660"/>
                    <a:pt x="1407160" y="1358900"/>
                    <a:pt x="1463040" y="1356360"/>
                  </a:cubicBezTo>
                  <a:cubicBezTo>
                    <a:pt x="1518920" y="1353820"/>
                    <a:pt x="1597660" y="1452880"/>
                    <a:pt x="1645920" y="1447800"/>
                  </a:cubicBezTo>
                  <a:cubicBezTo>
                    <a:pt x="1694180" y="1442720"/>
                    <a:pt x="1717040" y="1356360"/>
                    <a:pt x="1752600" y="1325880"/>
                  </a:cubicBezTo>
                  <a:cubicBezTo>
                    <a:pt x="1788160" y="1295400"/>
                    <a:pt x="1757680" y="1242060"/>
                    <a:pt x="1859280" y="1264920"/>
                  </a:cubicBezTo>
                  <a:cubicBezTo>
                    <a:pt x="1960880" y="1287780"/>
                    <a:pt x="2242820" y="1422400"/>
                    <a:pt x="2362200" y="1463040"/>
                  </a:cubicBezTo>
                  <a:cubicBezTo>
                    <a:pt x="2481580" y="1503680"/>
                    <a:pt x="2519680" y="1557020"/>
                    <a:pt x="2575560" y="1508760"/>
                  </a:cubicBezTo>
                  <a:cubicBezTo>
                    <a:pt x="2631440" y="1460500"/>
                    <a:pt x="2687320" y="1254760"/>
                    <a:pt x="2697480" y="1173480"/>
                  </a:cubicBezTo>
                  <a:cubicBezTo>
                    <a:pt x="2707640" y="1092200"/>
                    <a:pt x="2682240" y="1074420"/>
                    <a:pt x="2636520" y="1021080"/>
                  </a:cubicBezTo>
                  <a:cubicBezTo>
                    <a:pt x="2590800" y="967740"/>
                    <a:pt x="2463800" y="942340"/>
                    <a:pt x="2423160" y="853440"/>
                  </a:cubicBezTo>
                  <a:cubicBezTo>
                    <a:pt x="2382520" y="764540"/>
                    <a:pt x="2481580" y="622300"/>
                    <a:pt x="2392680" y="487680"/>
                  </a:cubicBezTo>
                  <a:cubicBezTo>
                    <a:pt x="2303780" y="353060"/>
                    <a:pt x="1998980" y="91440"/>
                    <a:pt x="1889760" y="45720"/>
                  </a:cubicBezTo>
                  <a:cubicBezTo>
                    <a:pt x="1780540" y="0"/>
                    <a:pt x="1800860" y="172720"/>
                    <a:pt x="1737360" y="213360"/>
                  </a:cubicBezTo>
                  <a:cubicBezTo>
                    <a:pt x="1673860" y="254000"/>
                    <a:pt x="1656080" y="287020"/>
                    <a:pt x="1508760" y="289560"/>
                  </a:cubicBezTo>
                  <a:cubicBezTo>
                    <a:pt x="1361440" y="292100"/>
                    <a:pt x="1036320" y="177800"/>
                    <a:pt x="853440" y="228600"/>
                  </a:cubicBezTo>
                  <a:cubicBezTo>
                    <a:pt x="670560" y="279400"/>
                    <a:pt x="548640" y="520700"/>
                    <a:pt x="411480" y="594360"/>
                  </a:cubicBezTo>
                  <a:cubicBezTo>
                    <a:pt x="274320" y="668020"/>
                    <a:pt x="60960" y="624840"/>
                    <a:pt x="30480" y="670560"/>
                  </a:cubicBezTo>
                  <a:cubicBezTo>
                    <a:pt x="0" y="716280"/>
                    <a:pt x="129540" y="777240"/>
                    <a:pt x="228600" y="868680"/>
                  </a:cubicBezTo>
                  <a:cubicBezTo>
                    <a:pt x="327660" y="960120"/>
                    <a:pt x="546100" y="1183640"/>
                    <a:pt x="624840" y="1219200"/>
                  </a:cubicBezTo>
                  <a:cubicBezTo>
                    <a:pt x="703580" y="1254760"/>
                    <a:pt x="670560" y="1087120"/>
                    <a:pt x="701040" y="1082040"/>
                  </a:cubicBezTo>
                  <a:cubicBezTo>
                    <a:pt x="731520" y="1076960"/>
                    <a:pt x="822960" y="1132840"/>
                    <a:pt x="838200" y="1158240"/>
                  </a:cubicBezTo>
                  <a:close/>
                </a:path>
              </a:pathLst>
            </a:custGeom>
            <a:solidFill>
              <a:srgbClr val="6633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72264" y="414338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РУМЫНИЯ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43"/>
          <p:cNvGrpSpPr/>
          <p:nvPr/>
        </p:nvGrpSpPr>
        <p:grpSpPr>
          <a:xfrm>
            <a:off x="4094480" y="3921760"/>
            <a:ext cx="2814320" cy="1950720"/>
            <a:chOff x="4094480" y="3921760"/>
            <a:chExt cx="2814320" cy="1950720"/>
          </a:xfrm>
        </p:grpSpPr>
        <p:sp>
          <p:nvSpPr>
            <p:cNvPr id="42" name="Полилиния 41"/>
            <p:cNvSpPr/>
            <p:nvPr/>
          </p:nvSpPr>
          <p:spPr>
            <a:xfrm>
              <a:off x="4094480" y="3921760"/>
              <a:ext cx="2814320" cy="1950720"/>
            </a:xfrm>
            <a:custGeom>
              <a:avLst/>
              <a:gdLst>
                <a:gd name="connsiteX0" fmla="*/ 35560 w 2814320"/>
                <a:gd name="connsiteY0" fmla="*/ 589280 h 1950720"/>
                <a:gd name="connsiteX1" fmla="*/ 370840 w 2814320"/>
                <a:gd name="connsiteY1" fmla="*/ 787400 h 1950720"/>
                <a:gd name="connsiteX2" fmla="*/ 340360 w 2814320"/>
                <a:gd name="connsiteY2" fmla="*/ 985520 h 1950720"/>
                <a:gd name="connsiteX3" fmla="*/ 949960 w 2814320"/>
                <a:gd name="connsiteY3" fmla="*/ 1259840 h 1950720"/>
                <a:gd name="connsiteX4" fmla="*/ 1483360 w 2814320"/>
                <a:gd name="connsiteY4" fmla="*/ 1534160 h 1950720"/>
                <a:gd name="connsiteX5" fmla="*/ 1711960 w 2814320"/>
                <a:gd name="connsiteY5" fmla="*/ 1366520 h 1950720"/>
                <a:gd name="connsiteX6" fmla="*/ 2077720 w 2814320"/>
                <a:gd name="connsiteY6" fmla="*/ 1488440 h 1950720"/>
                <a:gd name="connsiteX7" fmla="*/ 2016760 w 2814320"/>
                <a:gd name="connsiteY7" fmla="*/ 1899920 h 1950720"/>
                <a:gd name="connsiteX8" fmla="*/ 2702560 w 2814320"/>
                <a:gd name="connsiteY8" fmla="*/ 1793240 h 1950720"/>
                <a:gd name="connsiteX9" fmla="*/ 2687320 w 2814320"/>
                <a:gd name="connsiteY9" fmla="*/ 1595120 h 1950720"/>
                <a:gd name="connsiteX10" fmla="*/ 2458720 w 2814320"/>
                <a:gd name="connsiteY10" fmla="*/ 1457960 h 1950720"/>
                <a:gd name="connsiteX11" fmla="*/ 2626360 w 2814320"/>
                <a:gd name="connsiteY11" fmla="*/ 1290320 h 1950720"/>
                <a:gd name="connsiteX12" fmla="*/ 2534920 w 2814320"/>
                <a:gd name="connsiteY12" fmla="*/ 1016000 h 1950720"/>
                <a:gd name="connsiteX13" fmla="*/ 2595880 w 2814320"/>
                <a:gd name="connsiteY13" fmla="*/ 878840 h 1950720"/>
                <a:gd name="connsiteX14" fmla="*/ 2626360 w 2814320"/>
                <a:gd name="connsiteY14" fmla="*/ 787400 h 1950720"/>
                <a:gd name="connsiteX15" fmla="*/ 2504440 w 2814320"/>
                <a:gd name="connsiteY15" fmla="*/ 695960 h 1950720"/>
                <a:gd name="connsiteX16" fmla="*/ 2489200 w 2814320"/>
                <a:gd name="connsiteY16" fmla="*/ 955040 h 1950720"/>
                <a:gd name="connsiteX17" fmla="*/ 1803400 w 2814320"/>
                <a:gd name="connsiteY17" fmla="*/ 314960 h 1950720"/>
                <a:gd name="connsiteX18" fmla="*/ 1315720 w 2814320"/>
                <a:gd name="connsiteY18" fmla="*/ 497840 h 1950720"/>
                <a:gd name="connsiteX19" fmla="*/ 706120 w 2814320"/>
                <a:gd name="connsiteY19" fmla="*/ 55880 h 1950720"/>
                <a:gd name="connsiteX20" fmla="*/ 538480 w 2814320"/>
                <a:gd name="connsiteY20" fmla="*/ 162560 h 1950720"/>
                <a:gd name="connsiteX21" fmla="*/ 309880 w 2814320"/>
                <a:gd name="connsiteY21" fmla="*/ 101600 h 1950720"/>
                <a:gd name="connsiteX22" fmla="*/ 248920 w 2814320"/>
                <a:gd name="connsiteY22" fmla="*/ 254000 h 1950720"/>
                <a:gd name="connsiteX23" fmla="*/ 157480 w 2814320"/>
                <a:gd name="connsiteY23" fmla="*/ 360680 h 1950720"/>
                <a:gd name="connsiteX24" fmla="*/ 35560 w 2814320"/>
                <a:gd name="connsiteY24" fmla="*/ 589280 h 19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14320" h="1950720">
                  <a:moveTo>
                    <a:pt x="35560" y="589280"/>
                  </a:moveTo>
                  <a:cubicBezTo>
                    <a:pt x="71120" y="660400"/>
                    <a:pt x="320040" y="721360"/>
                    <a:pt x="370840" y="787400"/>
                  </a:cubicBezTo>
                  <a:cubicBezTo>
                    <a:pt x="421640" y="853440"/>
                    <a:pt x="243840" y="906780"/>
                    <a:pt x="340360" y="985520"/>
                  </a:cubicBezTo>
                  <a:cubicBezTo>
                    <a:pt x="436880" y="1064260"/>
                    <a:pt x="759460" y="1168400"/>
                    <a:pt x="949960" y="1259840"/>
                  </a:cubicBezTo>
                  <a:cubicBezTo>
                    <a:pt x="1140460" y="1351280"/>
                    <a:pt x="1356360" y="1516380"/>
                    <a:pt x="1483360" y="1534160"/>
                  </a:cubicBezTo>
                  <a:cubicBezTo>
                    <a:pt x="1610360" y="1551940"/>
                    <a:pt x="1612900" y="1374140"/>
                    <a:pt x="1711960" y="1366520"/>
                  </a:cubicBezTo>
                  <a:cubicBezTo>
                    <a:pt x="1811020" y="1358900"/>
                    <a:pt x="2026920" y="1399540"/>
                    <a:pt x="2077720" y="1488440"/>
                  </a:cubicBezTo>
                  <a:cubicBezTo>
                    <a:pt x="2128520" y="1577340"/>
                    <a:pt x="1912620" y="1849120"/>
                    <a:pt x="2016760" y="1899920"/>
                  </a:cubicBezTo>
                  <a:cubicBezTo>
                    <a:pt x="2120900" y="1950720"/>
                    <a:pt x="2590800" y="1844040"/>
                    <a:pt x="2702560" y="1793240"/>
                  </a:cubicBezTo>
                  <a:cubicBezTo>
                    <a:pt x="2814320" y="1742440"/>
                    <a:pt x="2727960" y="1651000"/>
                    <a:pt x="2687320" y="1595120"/>
                  </a:cubicBezTo>
                  <a:cubicBezTo>
                    <a:pt x="2646680" y="1539240"/>
                    <a:pt x="2468880" y="1508760"/>
                    <a:pt x="2458720" y="1457960"/>
                  </a:cubicBezTo>
                  <a:cubicBezTo>
                    <a:pt x="2448560" y="1407160"/>
                    <a:pt x="2613660" y="1363980"/>
                    <a:pt x="2626360" y="1290320"/>
                  </a:cubicBezTo>
                  <a:cubicBezTo>
                    <a:pt x="2639060" y="1216660"/>
                    <a:pt x="2540000" y="1084580"/>
                    <a:pt x="2534920" y="1016000"/>
                  </a:cubicBezTo>
                  <a:cubicBezTo>
                    <a:pt x="2529840" y="947420"/>
                    <a:pt x="2580640" y="916940"/>
                    <a:pt x="2595880" y="878840"/>
                  </a:cubicBezTo>
                  <a:cubicBezTo>
                    <a:pt x="2611120" y="840740"/>
                    <a:pt x="2641600" y="817880"/>
                    <a:pt x="2626360" y="787400"/>
                  </a:cubicBezTo>
                  <a:cubicBezTo>
                    <a:pt x="2611120" y="756920"/>
                    <a:pt x="2527300" y="668020"/>
                    <a:pt x="2504440" y="695960"/>
                  </a:cubicBezTo>
                  <a:cubicBezTo>
                    <a:pt x="2481580" y="723900"/>
                    <a:pt x="2606040" y="1018540"/>
                    <a:pt x="2489200" y="955040"/>
                  </a:cubicBezTo>
                  <a:cubicBezTo>
                    <a:pt x="2372360" y="891540"/>
                    <a:pt x="1998980" y="391160"/>
                    <a:pt x="1803400" y="314960"/>
                  </a:cubicBezTo>
                  <a:cubicBezTo>
                    <a:pt x="1607820" y="238760"/>
                    <a:pt x="1498600" y="541020"/>
                    <a:pt x="1315720" y="497840"/>
                  </a:cubicBezTo>
                  <a:cubicBezTo>
                    <a:pt x="1132840" y="454660"/>
                    <a:pt x="835660" y="111760"/>
                    <a:pt x="706120" y="55880"/>
                  </a:cubicBezTo>
                  <a:cubicBezTo>
                    <a:pt x="576580" y="0"/>
                    <a:pt x="604520" y="154940"/>
                    <a:pt x="538480" y="162560"/>
                  </a:cubicBezTo>
                  <a:cubicBezTo>
                    <a:pt x="472440" y="170180"/>
                    <a:pt x="358140" y="86360"/>
                    <a:pt x="309880" y="101600"/>
                  </a:cubicBezTo>
                  <a:cubicBezTo>
                    <a:pt x="261620" y="116840"/>
                    <a:pt x="274320" y="210820"/>
                    <a:pt x="248920" y="254000"/>
                  </a:cubicBezTo>
                  <a:cubicBezTo>
                    <a:pt x="223520" y="297180"/>
                    <a:pt x="187960" y="302260"/>
                    <a:pt x="157480" y="360680"/>
                  </a:cubicBezTo>
                  <a:cubicBezTo>
                    <a:pt x="127000" y="419100"/>
                    <a:pt x="0" y="518160"/>
                    <a:pt x="35560" y="589280"/>
                  </a:cubicBezTo>
                  <a:close/>
                </a:path>
              </a:pathLst>
            </a:custGeom>
            <a:solidFill>
              <a:srgbClr val="66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 rot="1625189">
              <a:off x="4471035" y="4594785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itchFamily="34" charset="0"/>
                </a:rPr>
                <a:t>ЮГОСЛАВИЯ</a:t>
              </a:r>
              <a:endParaRPr lang="ru-RU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57818" y="6143644"/>
            <a:ext cx="378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rbel" pitchFamily="34" charset="0"/>
              </a:rPr>
              <a:t>ИСПАНИЯ, ПОРТУГАЛИЯ, ФИНЛЯНДИЯ</a:t>
            </a:r>
            <a:endParaRPr lang="ru-RU" sz="20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Оксана\Мои документы\Downloads\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737824" cy="685800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ru-RU" b="1" dirty="0" smtClean="0">
                <a:latin typeface="Corbel" pitchFamily="34" charset="0"/>
              </a:rPr>
              <a:t>1.Фашизм впервые зародился в: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а) Германии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rbel" pitchFamily="34" charset="0"/>
              </a:rPr>
              <a:t>     </a:t>
            </a:r>
            <a:r>
              <a:rPr lang="ru-RU" dirty="0" smtClean="0">
                <a:latin typeface="Corbel" pitchFamily="34" charset="0"/>
              </a:rPr>
              <a:t>б) Италии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rgbClr val="996633"/>
                </a:solidFill>
                <a:latin typeface="Corbel" pitchFamily="34" charset="0"/>
              </a:rPr>
              <a:t>     </a:t>
            </a:r>
            <a:r>
              <a:rPr lang="ru-RU" dirty="0" smtClean="0">
                <a:latin typeface="Corbel" pitchFamily="34" charset="0"/>
              </a:rPr>
              <a:t>в) Франции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г) Англии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</a:t>
            </a:r>
            <a:r>
              <a:rPr lang="ru-RU" dirty="0" err="1" smtClean="0">
                <a:latin typeface="Corbel" pitchFamily="34" charset="0"/>
              </a:rPr>
              <a:t>д</a:t>
            </a:r>
            <a:r>
              <a:rPr lang="ru-RU" dirty="0" smtClean="0">
                <a:latin typeface="Corbel" pitchFamily="34" charset="0"/>
              </a:rPr>
              <a:t>) Португалии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Подборка интерактивных заданий</a:t>
            </a: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7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ru-RU" b="1" dirty="0" smtClean="0">
                <a:latin typeface="Corbel" pitchFamily="34" charset="0"/>
              </a:rPr>
              <a:t>1.Фашизм впервые зародился в: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а) Германии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rbel" pitchFamily="34" charset="0"/>
              </a:rPr>
              <a:t>     б) Италии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solidFill>
                  <a:srgbClr val="996633"/>
                </a:solidFill>
                <a:latin typeface="Corbel" pitchFamily="34" charset="0"/>
              </a:rPr>
              <a:t>     </a:t>
            </a:r>
            <a:r>
              <a:rPr lang="ru-RU" dirty="0" smtClean="0">
                <a:latin typeface="Corbel" pitchFamily="34" charset="0"/>
              </a:rPr>
              <a:t>в) Франции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г) Англии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  </a:t>
            </a:r>
            <a:r>
              <a:rPr lang="ru-RU" dirty="0" err="1" smtClean="0">
                <a:latin typeface="Corbel" pitchFamily="34" charset="0"/>
              </a:rPr>
              <a:t>д</a:t>
            </a:r>
            <a:r>
              <a:rPr lang="ru-RU" dirty="0" smtClean="0">
                <a:latin typeface="Corbel" pitchFamily="34" charset="0"/>
              </a:rPr>
              <a:t>) Португалии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Подборка интерактивных заданий</a:t>
            </a: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7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785927"/>
            <a:ext cx="7515252" cy="43402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Corbel" pitchFamily="34" charset="0"/>
              </a:rPr>
              <a:t>2. Лозунг: «Земля тому, кто ее обрабатывает» принадлежит: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а) Гитлеру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б) </a:t>
            </a:r>
            <a:r>
              <a:rPr lang="ru-RU" dirty="0" err="1" smtClean="0">
                <a:latin typeface="Corbel" pitchFamily="34" charset="0"/>
              </a:rPr>
              <a:t>Радеку</a:t>
            </a:r>
            <a:endParaRPr lang="ru-RU" dirty="0" smtClean="0">
              <a:latin typeface="Corbel" pitchFamily="34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в) Муссолини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г) Зиновьеву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</a:t>
            </a:r>
            <a:r>
              <a:rPr lang="ru-RU" dirty="0" err="1" smtClean="0">
                <a:latin typeface="Corbel" pitchFamily="34" charset="0"/>
              </a:rPr>
              <a:t>д</a:t>
            </a:r>
            <a:r>
              <a:rPr lang="ru-RU" dirty="0" smtClean="0">
                <a:latin typeface="Corbel" pitchFamily="34" charset="0"/>
              </a:rPr>
              <a:t>) Сталину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785927"/>
            <a:ext cx="7515252" cy="43402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Corbel" pitchFamily="34" charset="0"/>
              </a:rPr>
              <a:t>2. Лозунг: «Земля тому, кто ее обрабатывает» принадлежит: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а) Гитлеру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б) </a:t>
            </a:r>
            <a:r>
              <a:rPr lang="ru-RU" dirty="0" err="1" smtClean="0">
                <a:latin typeface="Corbel" pitchFamily="34" charset="0"/>
              </a:rPr>
              <a:t>Радеку</a:t>
            </a:r>
            <a:endParaRPr lang="ru-RU" dirty="0" smtClean="0">
              <a:latin typeface="Corbel" pitchFamily="34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Corbel" pitchFamily="34" charset="0"/>
              </a:rPr>
              <a:t>в) Муссолини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г) Зиновьеву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Corbel" pitchFamily="34" charset="0"/>
              </a:rPr>
              <a:t>   </a:t>
            </a:r>
            <a:r>
              <a:rPr lang="ru-RU" dirty="0" err="1" smtClean="0">
                <a:latin typeface="Corbel" pitchFamily="34" charset="0"/>
              </a:rPr>
              <a:t>д</a:t>
            </a:r>
            <a:r>
              <a:rPr lang="ru-RU" dirty="0" smtClean="0">
                <a:latin typeface="Corbel" pitchFamily="34" charset="0"/>
              </a:rPr>
              <a:t>) Сталину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2918"/>
            <a:ext cx="7715304" cy="5293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rbel" pitchFamily="34" charset="0"/>
              </a:rPr>
              <a:t>Фашизм - человеконенавистническая идеология, построенная на идее превосходства одной национальности (расы) над всеми остальными. Фашисты считают, что их нация (раса) является избранной и на нее возложена особая миссия. По их мнению, удел остальных наций (рас) заключается в том, чтобы быть рабами нации (расы) сверхчеловеков (фашистов). </a:t>
            </a:r>
          </a:p>
          <a:p>
            <a:endParaRPr lang="ru-RU" dirty="0"/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929618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rbel" pitchFamily="34" charset="0"/>
              </a:rPr>
              <a:t>Доктрина фашизма</a:t>
            </a:r>
            <a:r>
              <a:rPr lang="ru-RU" sz="3200" dirty="0" smtClean="0">
                <a:latin typeface="Corbel" pitchFamily="34" charset="0"/>
              </a:rPr>
              <a:t> (</a:t>
            </a:r>
            <a:r>
              <a:rPr lang="ru-RU" sz="3200" dirty="0" err="1" smtClean="0">
                <a:latin typeface="Corbel" pitchFamily="34" charset="0"/>
              </a:rPr>
              <a:t>итал</a:t>
            </a:r>
            <a:r>
              <a:rPr lang="ru-RU" sz="3200" dirty="0" smtClean="0">
                <a:latin typeface="Corbel" pitchFamily="34" charset="0"/>
              </a:rPr>
              <a:t>. </a:t>
            </a:r>
            <a:r>
              <a:rPr lang="ru-RU" sz="3200" i="1" dirty="0" err="1" smtClean="0">
                <a:latin typeface="Corbel" pitchFamily="34" charset="0"/>
              </a:rPr>
              <a:t>La</a:t>
            </a:r>
            <a:r>
              <a:rPr lang="ru-RU" sz="3200" i="1" dirty="0" smtClean="0">
                <a:latin typeface="Corbel" pitchFamily="34" charset="0"/>
              </a:rPr>
              <a:t> </a:t>
            </a:r>
            <a:r>
              <a:rPr lang="ru-RU" sz="3200" i="1" dirty="0" err="1" smtClean="0">
                <a:latin typeface="Corbel" pitchFamily="34" charset="0"/>
              </a:rPr>
              <a:t>dottrina</a:t>
            </a:r>
            <a:r>
              <a:rPr lang="ru-RU" sz="3200" i="1" dirty="0" smtClean="0">
                <a:latin typeface="Corbel" pitchFamily="34" charset="0"/>
              </a:rPr>
              <a:t> </a:t>
            </a:r>
            <a:r>
              <a:rPr lang="ru-RU" sz="3200" i="1" dirty="0" err="1" smtClean="0">
                <a:latin typeface="Corbel" pitchFamily="34" charset="0"/>
              </a:rPr>
              <a:t>del</a:t>
            </a:r>
            <a:r>
              <a:rPr lang="ru-RU" sz="3200" i="1" dirty="0" smtClean="0">
                <a:latin typeface="Corbel" pitchFamily="34" charset="0"/>
              </a:rPr>
              <a:t> </a:t>
            </a:r>
            <a:r>
              <a:rPr lang="ru-RU" sz="3200" i="1" dirty="0" err="1" smtClean="0">
                <a:latin typeface="Corbel" pitchFamily="34" charset="0"/>
              </a:rPr>
              <a:t>fascismo</a:t>
            </a:r>
            <a:r>
              <a:rPr lang="ru-RU" sz="3200" dirty="0" smtClean="0">
                <a:latin typeface="Corbel" pitchFamily="34" charset="0"/>
              </a:rPr>
              <a:t>)</a:t>
            </a:r>
          </a:p>
          <a:p>
            <a:r>
              <a:rPr lang="ru-RU" sz="3200" dirty="0" smtClean="0">
                <a:latin typeface="Corbel" pitchFamily="34" charset="0"/>
              </a:rPr>
              <a:t> — эссе по фашизму, опубликованное за авторством </a:t>
            </a:r>
            <a:r>
              <a:rPr lang="ru-RU" sz="3200" dirty="0" err="1" smtClean="0">
                <a:latin typeface="Corbel" pitchFamily="34" charset="0"/>
              </a:rPr>
              <a:t>Бенито</a:t>
            </a:r>
            <a:r>
              <a:rPr lang="ru-RU" sz="3200" dirty="0" smtClean="0">
                <a:latin typeface="Corbel" pitchFamily="34" charset="0"/>
              </a:rPr>
              <a:t> Муссолини в 1932 году. Настоящим автором первой главы эссе — «Основные Идеи» — считают Джованни </a:t>
            </a:r>
            <a:r>
              <a:rPr lang="ru-RU" sz="3200" dirty="0" err="1" smtClean="0">
                <a:latin typeface="Corbel" pitchFamily="34" charset="0"/>
              </a:rPr>
              <a:t>Джентиле</a:t>
            </a:r>
            <a:r>
              <a:rPr lang="ru-RU" sz="3200" dirty="0" smtClean="0">
                <a:latin typeface="Corbel" pitchFamily="34" charset="0"/>
              </a:rPr>
              <a:t>, в 1929 году написавшего книгу «Происхождение и доктрина фашизма». Муссолини же написал вторую главу эссе  — «Политическая и социальная доктрина»</a:t>
            </a:r>
            <a:endParaRPr lang="ru-RU" sz="3200" dirty="0">
              <a:latin typeface="Corbel" pitchFamily="34" charset="0"/>
            </a:endParaRPr>
          </a:p>
        </p:txBody>
      </p:sp>
      <p:pic>
        <p:nvPicPr>
          <p:cNvPr id="3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Использована презентация: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orbel" pitchFamily="34" charset="0"/>
              </a:rPr>
              <a:t>А. Чернова</a:t>
            </a:r>
            <a:r>
              <a:rPr lang="en-US" dirty="0" smtClean="0">
                <a:latin typeface="Corbel" pitchFamily="34" charset="0"/>
                <a:hlinkClick r:id="rId2"/>
              </a:rPr>
              <a:t> </a:t>
            </a:r>
            <a:r>
              <a:rPr lang="ru-RU" dirty="0" smtClean="0">
                <a:latin typeface="Corbel" pitchFamily="34" charset="0"/>
                <a:hlinkClick r:id="rId2"/>
              </a:rPr>
              <a:t> </a:t>
            </a:r>
            <a:r>
              <a:rPr lang="en-US" dirty="0" smtClean="0">
                <a:latin typeface="Corbel" pitchFamily="34" charset="0"/>
                <a:hlinkClick r:id="rId2"/>
              </a:rPr>
              <a:t>http://lesson-history.narod.ru/nh9.htm</a:t>
            </a:r>
            <a:endParaRPr lang="ru-RU" dirty="0" smtClean="0">
              <a:latin typeface="Corbe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hlink"/>
                </a:solidFill>
                <a:latin typeface="Corbel" pitchFamily="34" charset="0"/>
              </a:rPr>
              <a:t>С.В. Бердник П.С. Бердник. Фашизм и нацизм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orbel" pitchFamily="34" charset="0"/>
              </a:rPr>
              <a:t>Линькова Павла. Зарождение фашизма</a:t>
            </a:r>
          </a:p>
          <a:p>
            <a:pPr marL="342900" indent="-342900">
              <a:buFontTx/>
              <a:buAutoNum type="arabicPeriod"/>
            </a:pPr>
            <a:r>
              <a:rPr lang="ru-RU" i="1" cap="all" dirty="0" smtClean="0">
                <a:latin typeface="Corbel" pitchFamily="34" charset="0"/>
              </a:rPr>
              <a:t>ПЫРИН А.Г.</a:t>
            </a:r>
            <a:r>
              <a:rPr lang="ru-RU" cap="all" dirty="0" smtClean="0">
                <a:latin typeface="Corbel" pitchFamily="34" charset="0"/>
              </a:rPr>
              <a:t/>
            </a:r>
            <a:br>
              <a:rPr lang="ru-RU" cap="all" dirty="0" smtClean="0">
                <a:latin typeface="Corbel" pitchFamily="34" charset="0"/>
              </a:rPr>
            </a:br>
            <a:r>
              <a:rPr lang="ru-RU" u="sng" cap="all" dirty="0" smtClean="0">
                <a:latin typeface="Corbel" pitchFamily="34" charset="0"/>
                <a:hlinkClick r:id="rId3"/>
              </a:rPr>
              <a:t>НОВЫЕ ТЕНДЕНЦИИ В ПРОПАГАНДЕ ФАШИЗМА</a:t>
            </a:r>
            <a:endParaRPr lang="ru-RU" u="sng" cap="all" dirty="0" smtClean="0">
              <a:latin typeface="Corbe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orbel" pitchFamily="34" charset="0"/>
              </a:rPr>
              <a:t>ЕВРОПА в 1924 - 1932 годах//</a:t>
            </a:r>
            <a:r>
              <a:rPr lang="en-US" dirty="0" smtClean="0">
                <a:latin typeface="Corbel" pitchFamily="34" charset="0"/>
                <a:hlinkClick r:id="rId4"/>
              </a:rPr>
              <a:t>http://ukrmap.su/ru-wh10/253.html</a:t>
            </a:r>
            <a:endParaRPr lang="ru-RU" dirty="0" smtClean="0">
              <a:latin typeface="Corbel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cap="all" dirty="0" smtClean="0">
              <a:latin typeface="Corbel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orbe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Оксана\Мои документы\Downloads\Юзеф Пилсуд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808" y="428604"/>
            <a:ext cx="4665961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0042"/>
            <a:ext cx="33575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В 1926 г. маршал Юзеф Пилсудский в Польше осуществил переворот и объявил «санацию» (оздоровление экономики).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143644"/>
            <a:ext cx="36433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rbel" pitchFamily="34" charset="0"/>
              </a:rPr>
              <a:t>Юзеф Пилсудский (1867–1935)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ксана\Мои документы\Downloads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1397662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6072206"/>
            <a:ext cx="528641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rbel" pitchFamily="34" charset="0"/>
              </a:rPr>
              <a:t>Юзеф Пилсудский (1867–1935)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00042"/>
            <a:ext cx="535785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rbel" pitchFamily="34" charset="0"/>
              </a:rPr>
              <a:t>— польский государственный и военный деятель. Один из лидеров Польской социалистической партии. Во время Первой мировой войны командовал польскими легионерами, сражавшимися на стороне Австро-Венгрии против России. В 1918 – 1922 гг. – глава возрожденного Польского государства («начальник» государства). После осуществленного им в мае 1926 г. государственного переворота установил в Польше авторитарный режим личной власти.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11266" name="Picture 2" descr="C:\Documents and Settings\Оксана\Мои документы\Downloads\_Pilsud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3000396" cy="432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4286256"/>
            <a:ext cx="535785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Ю.Пилсудский в маршальском мундире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Оксана\Мои документы\Downloads\KrzyzanowskiKonrad.tJozefaPilsudskiego.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497242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6072206"/>
            <a:ext cx="272728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rbel" pitchFamily="34" charset="0"/>
              </a:rPr>
              <a:t>Юзеф Пилсудский (1920)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85728"/>
            <a:ext cx="3786214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Corbel" pitchFamily="34" charset="0"/>
              </a:rPr>
              <a:t>На президентских выборах победил его ставленник -И. </a:t>
            </a:r>
            <a:r>
              <a:rPr lang="ru-RU" sz="2400" dirty="0" err="1" smtClean="0">
                <a:latin typeface="Corbel" pitchFamily="34" charset="0"/>
              </a:rPr>
              <a:t>Мосцицкий</a:t>
            </a:r>
            <a:r>
              <a:rPr lang="ru-RU" sz="2400" dirty="0" smtClean="0">
                <a:latin typeface="Corbel" pitchFamily="34" charset="0"/>
              </a:rPr>
              <a:t>, но кроме стабилизации валюты военные ничего не добились.</a:t>
            </a:r>
          </a:p>
          <a:p>
            <a:pPr>
              <a:defRPr/>
            </a:pPr>
            <a:r>
              <a:rPr lang="ru-RU" sz="2400" dirty="0" smtClean="0">
                <a:latin typeface="Corbel" pitchFamily="34" charset="0"/>
              </a:rPr>
              <a:t>В сер. 30-х гг. в Европе осталось только одно демократическое государство – Чехословакия.</a:t>
            </a:r>
            <a:endParaRPr lang="ru-RU" sz="24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ксана\Мои документы\Downloads\Итал. Фашизм фл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929090" cy="261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6" name="Picture 2" descr="C:\Documents and Settings\Оксана\Мои документы\Downloads\Эмблема Национальной фашистской парт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2771892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571876"/>
            <a:ext cx="39290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Флаг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000504"/>
            <a:ext cx="264320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orbel" pitchFamily="34" charset="0"/>
              </a:rPr>
              <a:t>Эмблема Национальной фашистской партии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9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428596" y="285728"/>
            <a:ext cx="8229600" cy="58259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Фашизм в Италии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714884"/>
            <a:ext cx="878687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Слово </a:t>
            </a:r>
            <a:r>
              <a:rPr lang="ru-RU" sz="2400" b="1" dirty="0" smtClean="0">
                <a:latin typeface="Corbel" pitchFamily="34" charset="0"/>
              </a:rPr>
              <a:t>фашизм</a:t>
            </a:r>
            <a:r>
              <a:rPr lang="ru-RU" sz="2400" dirty="0" smtClean="0">
                <a:latin typeface="Corbel" pitchFamily="34" charset="0"/>
              </a:rPr>
              <a:t> происходит от итальянского </a:t>
            </a:r>
            <a:r>
              <a:rPr lang="ru-RU" sz="2400" i="1" dirty="0" err="1" smtClean="0">
                <a:latin typeface="Corbel" pitchFamily="34" charset="0"/>
              </a:rPr>
              <a:t>fascio</a:t>
            </a:r>
            <a:r>
              <a:rPr lang="ru-RU" sz="2400" dirty="0" smtClean="0">
                <a:latin typeface="Corbel" pitchFamily="34" charset="0"/>
              </a:rPr>
              <a:t> – (</a:t>
            </a:r>
            <a:r>
              <a:rPr lang="ru-RU" sz="2400" i="1" dirty="0" err="1" smtClean="0">
                <a:latin typeface="Corbel" pitchFamily="34" charset="0"/>
              </a:rPr>
              <a:t>фашио</a:t>
            </a:r>
            <a:r>
              <a:rPr lang="ru-RU" sz="2400" dirty="0" smtClean="0">
                <a:latin typeface="Corbel" pitchFamily="34" charset="0"/>
              </a:rPr>
              <a:t>)  «союз» Это слово, в свою очередь, восходит к латинскому </a:t>
            </a:r>
            <a:r>
              <a:rPr lang="ru-RU" sz="2400" i="1" dirty="0" err="1" smtClean="0">
                <a:latin typeface="Corbel" pitchFamily="34" charset="0"/>
              </a:rPr>
              <a:t>fascis</a:t>
            </a:r>
            <a:r>
              <a:rPr lang="ru-RU" sz="2400" dirty="0" smtClean="0">
                <a:latin typeface="Corbel" pitchFamily="34" charset="0"/>
              </a:rPr>
              <a:t> — «связка, пучок», которым, в частности обозначались символы магистратской власти — фасции, связки </a:t>
            </a:r>
            <a:r>
              <a:rPr lang="ru-RU" sz="2400" dirty="0" err="1" smtClean="0">
                <a:latin typeface="Corbel" pitchFamily="34" charset="0"/>
              </a:rPr>
              <a:t>розг</a:t>
            </a:r>
            <a:r>
              <a:rPr lang="ru-RU" sz="2400" dirty="0" smtClean="0">
                <a:latin typeface="Corbel" pitchFamily="34" charset="0"/>
              </a:rPr>
              <a:t> с воткнутым топором.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12" name="Picture 2" descr="C:\Documents and Settings\Администратор\Мои документы\Мои рисунки\158px-Fasce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632622" cy="23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3635375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rbel" pitchFamily="34" charset="0"/>
              </a:rPr>
              <a:t>Политическое движение и государственное правление, основанные на национализме, тоталитаризме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rbel" pitchFamily="34" charset="0"/>
              </a:rPr>
              <a:t>и насилии. </a:t>
            </a:r>
          </a:p>
        </p:txBody>
      </p:sp>
      <p:pic>
        <p:nvPicPr>
          <p:cNvPr id="513030" name="Picture 6" descr="Гитлер и Муссалин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0"/>
            <a:ext cx="5148262" cy="6858000"/>
          </a:xfrm>
        </p:spPr>
      </p:pic>
      <p:sp>
        <p:nvSpPr>
          <p:cNvPr id="513033" name="WordArt 9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30241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460023"/>
                </a:solidFill>
                <a:effectLst>
                  <a:outerShdw dist="35921" dir="2700000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ФАШИЗМ</a:t>
            </a:r>
          </a:p>
        </p:txBody>
      </p:sp>
      <p:pic>
        <p:nvPicPr>
          <p:cNvPr id="513036" name="Picture 12" descr="Изменение размера Х Монумент Варшавское гетто 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157788"/>
            <a:ext cx="3671887" cy="1503362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pic>
        <p:nvPicPr>
          <p:cNvPr id="7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1986" y="3666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animBg="1"/>
      <p:bldP spid="5130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ксана\Мои документы\Downloads\Философ Джованни Джентил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44401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000636"/>
            <a:ext cx="34290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Философ Джованни </a:t>
            </a:r>
            <a:r>
              <a:rPr lang="ru-RU" dirty="0" err="1" smtClean="0">
                <a:latin typeface="Corbel" pitchFamily="34" charset="0"/>
              </a:rPr>
              <a:t>Джентиле</a:t>
            </a:r>
            <a:r>
              <a:rPr lang="ru-RU" dirty="0" smtClean="0">
                <a:latin typeface="Corbel" pitchFamily="34" charset="0"/>
              </a:rPr>
              <a:t> — один из отцов итальянского фашизма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857232"/>
            <a:ext cx="464347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Основные идеи итальянского фашизма были изложены в книге «Доктрина фашизма», а также в произведениях </a:t>
            </a:r>
            <a:r>
              <a:rPr lang="ru-RU" sz="2400" b="1" dirty="0" smtClean="0">
                <a:latin typeface="Corbel" pitchFamily="34" charset="0"/>
              </a:rPr>
              <a:t>Джованни </a:t>
            </a:r>
            <a:r>
              <a:rPr lang="ru-RU" sz="2400" b="1" dirty="0" err="1" smtClean="0">
                <a:latin typeface="Corbel" pitchFamily="34" charset="0"/>
              </a:rPr>
              <a:t>Джентиле</a:t>
            </a:r>
            <a:r>
              <a:rPr lang="ru-RU" sz="2400" dirty="0" smtClean="0">
                <a:latin typeface="Corbel" pitchFamily="34" charset="0"/>
              </a:rPr>
              <a:t>, основателя теории «актуалистического идеализма», которая являлась основной для фашистов.</a:t>
            </a:r>
          </a:p>
          <a:p>
            <a:r>
              <a:rPr lang="ru-RU" sz="2400" dirty="0" smtClean="0">
                <a:latin typeface="Corbel" pitchFamily="34" charset="0"/>
              </a:rPr>
              <a:t>Доктрина провозглашала мир действий в области человечества, отвергала «вечный мир» как что-то фантастическое. Фашисты утверждали, что человек и человечество не могут жить без войны.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5" name="Picture 3" descr="C:\Documents and Settings\Оксана\Мои документы\Downloads\7629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857256" cy="857256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142852"/>
            <a:ext cx="8229600" cy="58259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Фашизм в Италии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1322</Words>
  <Application>Microsoft Office PowerPoint</Application>
  <PresentationFormat>Экран (4:3)</PresentationFormat>
  <Paragraphs>995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Book Antiqua</vt:lpstr>
      <vt:lpstr>Corbel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Авторитарные режимы в Европе. Итальянский фашизм</vt:lpstr>
      <vt:lpstr>Рождение тоталитаризма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Габриэле д’Аннунцио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Испания</vt:lpstr>
      <vt:lpstr>Румыния</vt:lpstr>
      <vt:lpstr>Презентация PowerPoint</vt:lpstr>
      <vt:lpstr>Презентация PowerPoint</vt:lpstr>
      <vt:lpstr>Вопросы</vt:lpstr>
      <vt:lpstr>Вопросы</vt:lpstr>
      <vt:lpstr>Вопросы</vt:lpstr>
      <vt:lpstr>Вопросы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61</cp:revision>
  <dcterms:modified xsi:type="dcterms:W3CDTF">2019-10-07T20:23:25Z</dcterms:modified>
</cp:coreProperties>
</file>