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sldIdLst>
    <p:sldId id="256" r:id="rId2"/>
    <p:sldId id="257" r:id="rId3"/>
    <p:sldId id="259" r:id="rId4"/>
    <p:sldId id="261" r:id="rId5"/>
    <p:sldId id="262" r:id="rId6"/>
    <p:sldId id="264" r:id="rId7"/>
    <p:sldId id="267" r:id="rId8"/>
    <p:sldId id="268" r:id="rId9"/>
    <p:sldId id="265" r:id="rId10"/>
    <p:sldId id="273" r:id="rId11"/>
    <p:sldId id="272" r:id="rId12"/>
    <p:sldId id="282" r:id="rId13"/>
    <p:sldId id="274" r:id="rId14"/>
    <p:sldId id="275" r:id="rId15"/>
    <p:sldId id="276" r:id="rId16"/>
    <p:sldId id="277" r:id="rId17"/>
    <p:sldId id="278" r:id="rId18"/>
    <p:sldId id="281" r:id="rId19"/>
    <p:sldId id="283" r:id="rId20"/>
    <p:sldId id="287" r:id="rId21"/>
    <p:sldId id="285" r:id="rId22"/>
    <p:sldId id="286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79" r:id="rId33"/>
    <p:sldId id="297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280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8" r:id="rId57"/>
    <p:sldId id="322" r:id="rId58"/>
    <p:sldId id="329" r:id="rId59"/>
    <p:sldId id="323" r:id="rId60"/>
    <p:sldId id="324" r:id="rId61"/>
    <p:sldId id="325" r:id="rId62"/>
    <p:sldId id="330" r:id="rId63"/>
    <p:sldId id="327" r:id="rId6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E6934-7D25-4A89-85B6-13C79C305E6D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5A85B-68F9-4786-B783-54C276B6F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4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F7AA2C-B3B7-401C-9697-6AA9F8CA514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053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E2BF77-A249-4A6E-BFBB-1BA97EB919E6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6092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29C351-8A77-4358-AE1A-EE15B75BF27B}" type="slidenum">
              <a:rPr lang="ru-RU" altLang="ru-RU"/>
              <a:pPr/>
              <a:t>41</a:t>
            </a:fld>
            <a:endParaRPr lang="ru-RU" altLang="ru-RU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5689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3EE22A-ED0D-42B0-93B3-08A71F88AEA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259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54F52A-4AE4-4258-AAAE-80F8E89F1F1B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103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4957B2-5029-4982-811C-AFA465A337B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598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B698B0-160D-4CE1-81CC-D3B18A4FE7F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471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F5D890-6DC2-438A-A56E-049CB23ABBE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721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A31B35-3B04-462E-B440-FEDC081C80F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487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A3FB31-9A4C-49EA-89C0-10AA0F9A94E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472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125BCA-AB4F-4C52-A454-206778863112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1915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A91F0-27BB-44BF-86CA-C6FA97F6FFC6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4339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928802"/>
            <a:ext cx="7500990" cy="1470025"/>
          </a:xfrm>
        </p:spPr>
        <p:txBody>
          <a:bodyPr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838DA-71F2-41C5-87F8-C9D3B46E39D2}" type="datetimeFigureOut">
              <a:rPr lang="ru-RU"/>
              <a:pPr>
                <a:defRPr/>
              </a:pPr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72F8-D029-4E25-B883-4F46AA639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DCC67-DE52-4ECB-ACD7-7D8BC8B904F4}" type="datetimeFigureOut">
              <a:rPr lang="ru-RU"/>
              <a:pPr>
                <a:defRPr/>
              </a:pPr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AA166-00E6-452C-A0B8-379721448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C5950-A0F3-4711-ACB4-90202AAA7FBD}" type="datetimeFigureOut">
              <a:rPr lang="ru-RU"/>
              <a:pPr>
                <a:defRPr/>
              </a:pPr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ACF94-54D5-4317-AF9E-0C590E813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F5219B3-16B4-442B-8B11-5013FD415D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3920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5BDA0B5-125F-4704-9651-013AFFE67A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205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0617D-46EF-46DA-91FD-F7028D4F6DBE}" type="datetimeFigureOut">
              <a:rPr lang="ru-RU"/>
              <a:pPr>
                <a:defRPr/>
              </a:pPr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2A053-E22A-4AC1-B920-765207098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B4043-2624-4B47-B166-27530BFD54AE}" type="datetimeFigureOut">
              <a:rPr lang="ru-RU"/>
              <a:pPr>
                <a:defRPr/>
              </a:pPr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DC984-E9B4-4B3A-8900-5079D599A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71E18-7C42-4854-8BA9-36D644CC001D}" type="datetimeFigureOut">
              <a:rPr lang="ru-RU"/>
              <a:pPr>
                <a:defRPr/>
              </a:pPr>
              <a:t>07.10.2019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FF637-E956-4957-B362-FA66BEC35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7CE2C-B038-4B37-9B7A-5939B105C0CE}" type="datetimeFigureOut">
              <a:rPr lang="ru-RU"/>
              <a:pPr>
                <a:defRPr/>
              </a:pPr>
              <a:t>07.10.2019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B7589-A851-4517-8B63-5F32D4352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86109-4477-46B6-B48E-09B311777CDB}" type="datetimeFigureOut">
              <a:rPr lang="ru-RU"/>
              <a:pPr>
                <a:defRPr/>
              </a:pPr>
              <a:t>07.10.2019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FA6F3-D5F1-42F9-9E29-1BA2926CE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EC2D4-E631-41F9-A18C-8C1BE11DAC30}" type="datetimeFigureOut">
              <a:rPr lang="ru-RU"/>
              <a:pPr>
                <a:defRPr/>
              </a:pPr>
              <a:t>07.10.2019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BC6C1-8FBC-49D3-8CD4-3AA3B414A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0BB0A-C23F-463A-99F2-2AFEBB240A9F}" type="datetimeFigureOut">
              <a:rPr lang="ru-RU"/>
              <a:pPr>
                <a:defRPr/>
              </a:pPr>
              <a:t>07.10.2019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BCA3A-3712-4A56-8BEA-452486BF4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253C9-AFDD-4E28-942F-05CDB4CB527E}" type="datetimeFigureOut">
              <a:rPr lang="ru-RU"/>
              <a:pPr>
                <a:defRPr/>
              </a:pPr>
              <a:t>07.10.2019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01902-3FBD-4103-A1C6-1330416F5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B8A18D-CC34-4ED5-95FB-02EADCCF0345}" type="datetimeFigureOut">
              <a:rPr lang="ru-RU"/>
              <a:pPr>
                <a:defRPr/>
              </a:pPr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462BE6-3D80-4433-AC24-423F6A196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6" r:id="rId12"/>
    <p:sldLayoutId id="214748369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3286124"/>
            <a:ext cx="7500937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Европейское общество в раннее новое время. Повседневная жизнь.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email">
            <a:lum bright="12000"/>
          </a:blip>
          <a:srcRect/>
          <a:stretch>
            <a:fillRect/>
          </a:stretch>
        </p:blipFill>
        <p:spPr bwMode="auto">
          <a:xfrm>
            <a:off x="2714612" y="571480"/>
            <a:ext cx="3909742" cy="2643206"/>
          </a:xfrm>
          <a:prstGeom prst="rect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  <a:effectLst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/>
          <a:lstStyle/>
          <a:p>
            <a:r>
              <a:rPr lang="ru-RU" sz="6000" b="1" i="1" dirty="0" smtClean="0"/>
              <a:t>Мир художественной культуры возрождения</a:t>
            </a:r>
            <a:endParaRPr lang="ru-RU" sz="60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432" y="3212976"/>
            <a:ext cx="284380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03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16632"/>
            <a:ext cx="4104456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2400" b="1" i="1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Эпоха Возрождения</a:t>
            </a:r>
            <a:br>
              <a:rPr lang="ru-RU" sz="2400" b="1" i="1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</a:br>
            <a:r>
              <a:rPr lang="ru-RU" sz="2400" b="1" i="1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(середина</a:t>
            </a:r>
            <a:r>
              <a:rPr lang="en-US" sz="2400" b="1" i="1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 XIV – </a:t>
            </a:r>
            <a:r>
              <a:rPr lang="ru-RU" sz="2400" b="1" i="1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середина</a:t>
            </a:r>
            <a:r>
              <a:rPr lang="en-US" sz="2400" b="1" i="1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 XVII</a:t>
            </a:r>
            <a:r>
              <a:rPr lang="ru-RU" sz="2400" b="1" i="1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 вв.)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290811"/>
            <a:ext cx="3672408" cy="13379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Проторенессанс (предвозрождение)</a:t>
            </a:r>
          </a:p>
          <a:p>
            <a:pPr algn="ctr">
              <a:defRPr/>
            </a:pPr>
            <a:r>
              <a:rPr lang="ru-RU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  (</a:t>
            </a:r>
            <a:r>
              <a:rPr lang="en-US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XIII </a:t>
            </a:r>
            <a:r>
              <a:rPr lang="ru-RU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–</a:t>
            </a:r>
            <a:r>
              <a:rPr lang="en-US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ru-RU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начало </a:t>
            </a:r>
            <a:r>
              <a:rPr lang="en-US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XV</a:t>
            </a:r>
            <a:r>
              <a:rPr lang="ru-RU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в.)</a:t>
            </a:r>
          </a:p>
        </p:txBody>
      </p:sp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9300" y="2054225"/>
            <a:ext cx="4060825" cy="927100"/>
          </a:xfrm>
          <a:prstGeom prst="rect">
            <a:avLst/>
          </a:prstGeom>
          <a:noFill/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9963" y="3455988"/>
            <a:ext cx="5272087" cy="134778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44008" y="5301208"/>
            <a:ext cx="3881197" cy="124217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Позднее Возрождение</a:t>
            </a:r>
          </a:p>
          <a:p>
            <a:pPr algn="ctr">
              <a:defRPr/>
            </a:pPr>
            <a:r>
              <a:rPr lang="ru-RU" sz="2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(вторая половина </a:t>
            </a:r>
            <a:r>
              <a:rPr lang="en-US" sz="2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XVI</a:t>
            </a:r>
            <a:r>
              <a:rPr lang="ru-RU" sz="2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в.)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50" y="1841500"/>
            <a:ext cx="4638675" cy="4730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801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Главная цель жизни человека.</a:t>
            </a:r>
          </a:p>
        </p:txBody>
      </p:sp>
      <p:graphicFrame>
        <p:nvGraphicFramePr>
          <p:cNvPr id="15382" name="Group 22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336606"/>
        </p:xfrm>
        <a:graphic>
          <a:graphicData uri="http://schemas.openxmlformats.org/drawingml/2006/table">
            <a:tbl>
              <a:tblPr/>
              <a:tblGrid>
                <a:gridCol w="3309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2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7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Средние века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Новое время (Возрождение)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Спасение души.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Для этого необходимо, верить в Бога, соблюдать церковные обряды не грешить.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Успех.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Прославиться в искусстве, науке, торговле, предпринимательстве, путешествиях и т.д.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Но обязательно приносить пользу людям!!!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382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3960440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3600" b="1" i="1" dirty="0">
                <a:ln w="18415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Microsoft YaHei" pitchFamily="34" charset="-122"/>
                <a:ea typeface="Microsoft YaHei" pitchFamily="34" charset="-122"/>
                <a:cs typeface="+mj-cs"/>
              </a:rPr>
              <a:t>Высокое       Возрождение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7523" y="1316961"/>
            <a:ext cx="4071731" cy="9599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(конец</a:t>
            </a:r>
            <a:r>
              <a:rPr lang="en-US" sz="2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XV –</a:t>
            </a:r>
            <a:r>
              <a:rPr lang="ru-RU" sz="2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начало </a:t>
            </a:r>
            <a:r>
              <a:rPr lang="en-US" sz="2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XVI </a:t>
            </a:r>
            <a:r>
              <a:rPr lang="ru-RU" sz="2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вв.)</a:t>
            </a:r>
          </a:p>
          <a:p>
            <a:pPr algn="ctr">
              <a:defRPr/>
            </a:pPr>
            <a:r>
              <a:rPr lang="ru-RU" sz="2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Родина -Италия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0" y="156408"/>
            <a:ext cx="3960440" cy="1120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defPPr>
              <a:defRPr lang="ru-RU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3600" b="1" i="1">
                <a:ln w="18415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Microsoft YaHei" pitchFamily="34" charset="-122"/>
                <a:ea typeface="Microsoft YaHei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ru-RU" dirty="0"/>
              <a:t>Особенности этого времени: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40250" y="1316961"/>
            <a:ext cx="4352230" cy="22565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400" b="1" i="1" kern="0" dirty="0">
                <a:latin typeface="Tahoma"/>
                <a:ea typeface="+mj-ea"/>
                <a:cs typeface="+mj-cs"/>
              </a:rPr>
              <a:t>обмирщение сознания человека (он не думает о божественном, его мысли о земной, мирской жизни);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40250" y="3573463"/>
            <a:ext cx="4098925" cy="1704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400" b="1" i="1" kern="0" dirty="0">
                <a:latin typeface="Tahoma"/>
                <a:ea typeface="+mj-ea"/>
                <a:cs typeface="+mj-cs"/>
              </a:rPr>
              <a:t>человек сильный, прекрасный деятельный, умеет ценить время;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09254" y="5589240"/>
            <a:ext cx="4056063" cy="831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400" b="1" i="1" kern="0" dirty="0">
                <a:latin typeface="Tahoma"/>
                <a:ea typeface="+mj-ea"/>
                <a:cs typeface="+mj-cs"/>
              </a:rPr>
              <a:t>Высоко ценится образованность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" y="2492375"/>
            <a:ext cx="409098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766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76250"/>
            <a:ext cx="3767138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84213" y="5516563"/>
            <a:ext cx="3622675" cy="936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2400" b="1" kern="0" dirty="0">
                <a:latin typeface="Tahoma"/>
                <a:ea typeface="+mj-ea"/>
                <a:cs typeface="+mj-cs"/>
              </a:rPr>
              <a:t>Уильям Шекспир </a:t>
            </a:r>
          </a:p>
          <a:p>
            <a:pPr algn="ctr">
              <a:defRPr/>
            </a:pPr>
            <a:r>
              <a:rPr lang="ru-RU" sz="2400" b="1" kern="0" dirty="0">
                <a:latin typeface="Tahoma"/>
                <a:ea typeface="+mj-ea"/>
                <a:cs typeface="+mj-cs"/>
              </a:rPr>
              <a:t>(1564 -1616)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00563" y="836613"/>
            <a:ext cx="4138612" cy="4505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2400" b="1" i="1" kern="0" dirty="0">
                <a:latin typeface="Tahoma"/>
                <a:ea typeface="+mj-ea"/>
                <a:cs typeface="+mj-cs"/>
              </a:rPr>
              <a:t>английский  драматург и поэт, один из самых знаменитых драматургов мира, автор по крайней мере 17 комедий, </a:t>
            </a:r>
            <a:br>
              <a:rPr lang="ru-RU" sz="2400" b="1" i="1" kern="0" dirty="0">
                <a:latin typeface="Tahoma"/>
                <a:ea typeface="+mj-ea"/>
                <a:cs typeface="+mj-cs"/>
              </a:rPr>
            </a:br>
            <a:r>
              <a:rPr lang="ru-RU" sz="2400" b="1" i="1" kern="0" dirty="0">
                <a:latin typeface="Tahoma"/>
                <a:ea typeface="+mj-ea"/>
                <a:cs typeface="+mj-cs"/>
              </a:rPr>
              <a:t>10 хроник, 11 трагедий, 5 поэм и цикла из 154 сонетов.</a:t>
            </a:r>
            <a:br>
              <a:rPr lang="ru-RU" sz="2400" b="1" i="1" kern="0" dirty="0">
                <a:latin typeface="Tahoma"/>
                <a:ea typeface="+mj-ea"/>
                <a:cs typeface="+mj-cs"/>
              </a:rPr>
            </a:br>
            <a:r>
              <a:rPr lang="ru-RU" sz="2400" b="1" i="1" kern="0" dirty="0">
                <a:latin typeface="Tahoma"/>
                <a:ea typeface="+mj-ea"/>
                <a:cs typeface="+mj-cs"/>
              </a:rPr>
              <a:t>Произведения:</a:t>
            </a:r>
            <a:br>
              <a:rPr lang="ru-RU" sz="2400" b="1" i="1" kern="0" dirty="0">
                <a:latin typeface="Tahoma"/>
                <a:ea typeface="+mj-ea"/>
                <a:cs typeface="+mj-cs"/>
              </a:rPr>
            </a:br>
            <a:r>
              <a:rPr lang="ru-RU" sz="2400" b="1" i="1" kern="0" dirty="0">
                <a:latin typeface="Tahoma"/>
                <a:ea typeface="+mj-ea"/>
                <a:cs typeface="+mj-cs"/>
              </a:rPr>
              <a:t>«Ромео и Джульетта», </a:t>
            </a:r>
            <a:br>
              <a:rPr lang="ru-RU" sz="2400" b="1" i="1" kern="0" dirty="0">
                <a:latin typeface="Tahoma"/>
                <a:ea typeface="+mj-ea"/>
                <a:cs typeface="+mj-cs"/>
              </a:rPr>
            </a:br>
            <a:r>
              <a:rPr lang="ru-RU" sz="2400" b="1" i="1" kern="0" dirty="0">
                <a:latin typeface="Tahoma"/>
                <a:ea typeface="+mj-ea"/>
                <a:cs typeface="+mj-cs"/>
              </a:rPr>
              <a:t>«Гамлет», «Король Лир»</a:t>
            </a:r>
          </a:p>
        </p:txBody>
      </p:sp>
    </p:spTree>
    <p:extLst>
      <p:ext uri="{BB962C8B-B14F-4D97-AF65-F5344CB8AC3E}">
        <p14:creationId xmlns:p14="http://schemas.microsoft.com/office/powerpoint/2010/main" val="397930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963" y="188913"/>
            <a:ext cx="3738562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88963" y="5797550"/>
            <a:ext cx="3738562" cy="922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2000" b="1" i="1" kern="0" dirty="0">
                <a:latin typeface="Tahoma"/>
                <a:ea typeface="+mj-ea"/>
                <a:cs typeface="+mj-cs"/>
              </a:rPr>
              <a:t>Мигель де Сервантес Сааведра </a:t>
            </a:r>
          </a:p>
          <a:p>
            <a:pPr algn="ctr">
              <a:defRPr/>
            </a:pPr>
            <a:r>
              <a:rPr lang="ru-RU" sz="2000" b="1" i="1" kern="0" dirty="0">
                <a:latin typeface="Tahoma"/>
                <a:ea typeface="+mj-ea"/>
                <a:cs typeface="+mj-cs"/>
              </a:rPr>
              <a:t>(1547 - 1616)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54538" y="0"/>
            <a:ext cx="4068762" cy="1557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2000" b="1" i="1" kern="0" dirty="0">
                <a:latin typeface="Tahoma"/>
                <a:ea typeface="+mj-ea"/>
                <a:cs typeface="+mj-cs"/>
              </a:rPr>
              <a:t>известен как автор одного из величайших произведений мировой </a:t>
            </a:r>
            <a:br>
              <a:rPr lang="ru-RU" sz="2000" b="1" i="1" kern="0" dirty="0">
                <a:latin typeface="Tahoma"/>
                <a:ea typeface="+mj-ea"/>
                <a:cs typeface="+mj-cs"/>
              </a:rPr>
            </a:br>
            <a:r>
              <a:rPr lang="ru-RU" sz="2000" b="1" i="1" kern="0" dirty="0">
                <a:latin typeface="Tahoma"/>
                <a:ea typeface="+mj-ea"/>
                <a:cs typeface="+mj-cs"/>
              </a:rPr>
              <a:t>литературы — романа</a:t>
            </a:r>
            <a:br>
              <a:rPr lang="ru-RU" sz="2000" b="1" i="1" kern="0" dirty="0">
                <a:latin typeface="Tahoma"/>
                <a:ea typeface="+mj-ea"/>
                <a:cs typeface="+mj-cs"/>
              </a:rPr>
            </a:br>
            <a:r>
              <a:rPr lang="ru-RU" sz="2000" b="1" i="1" kern="0" dirty="0">
                <a:latin typeface="Tahoma"/>
                <a:ea typeface="+mj-ea"/>
                <a:cs typeface="+mj-cs"/>
              </a:rPr>
              <a:t> «Дон Кихот».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54538" y="5797550"/>
            <a:ext cx="4071937" cy="922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20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«</a:t>
            </a:r>
            <a:r>
              <a:rPr lang="ru-RU" sz="2000" b="1" i="1" kern="0" dirty="0">
                <a:latin typeface="Tahoma"/>
                <a:ea typeface="+mj-ea"/>
                <a:cs typeface="+mj-cs"/>
              </a:rPr>
              <a:t>Дон Кихот» был задуман как пародия на средневековые рыцарские романы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8508" y="1557338"/>
            <a:ext cx="3814763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386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3" y="188640"/>
            <a:ext cx="3888432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2400" b="1" i="1" dirty="0">
                <a:ln w="18415" cmpd="sng">
                  <a:solidFill>
                    <a:srgbClr val="00B050"/>
                  </a:solidFill>
                  <a:prstDash val="solid"/>
                </a:ln>
                <a:latin typeface="Microsoft YaHei" pitchFamily="34" charset="-122"/>
                <a:ea typeface="Microsoft YaHei" pitchFamily="34" charset="-122"/>
                <a:cs typeface="+mj-cs"/>
              </a:rPr>
              <a:t>Музыкальное </a:t>
            </a:r>
          </a:p>
          <a:p>
            <a:pPr algn="ctr">
              <a:defRPr/>
            </a:pPr>
            <a:r>
              <a:rPr lang="ru-RU" sz="2400" b="1" i="1" dirty="0">
                <a:ln w="18415" cmpd="sng">
                  <a:solidFill>
                    <a:srgbClr val="00B050"/>
                  </a:solidFill>
                  <a:prstDash val="solid"/>
                </a:ln>
                <a:latin typeface="Microsoft YaHei" pitchFamily="34" charset="-122"/>
                <a:ea typeface="Microsoft YaHei" pitchFamily="34" charset="-122"/>
                <a:cs typeface="+mj-cs"/>
              </a:rPr>
              <a:t>искусство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775" y="1052513"/>
            <a:ext cx="4654550" cy="286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2400" b="1" i="1" kern="0" dirty="0">
                <a:latin typeface="Tahoma"/>
                <a:ea typeface="+mj-ea"/>
                <a:cs typeface="+mj-cs"/>
              </a:rPr>
              <a:t>В эпоху Возрождения профессиональная музыка испытывает сильное </a:t>
            </a:r>
          </a:p>
          <a:p>
            <a:pPr>
              <a:defRPr/>
            </a:pPr>
            <a:r>
              <a:rPr lang="ru-RU" sz="2400" b="1" i="1" kern="0" dirty="0">
                <a:latin typeface="Tahoma"/>
                <a:ea typeface="+mj-ea"/>
                <a:cs typeface="+mj-cs"/>
              </a:rPr>
              <a:t>влияние народной музыки. Появляются различные жанры музыкального</a:t>
            </a:r>
          </a:p>
          <a:p>
            <a:pPr>
              <a:defRPr/>
            </a:pPr>
            <a:r>
              <a:rPr lang="ru-RU" sz="2400" b="1" i="1" kern="0" dirty="0">
                <a:latin typeface="Tahoma"/>
                <a:ea typeface="+mj-ea"/>
                <a:cs typeface="+mj-cs"/>
              </a:rPr>
              <a:t> искусства: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00884" y="4081923"/>
            <a:ext cx="1851036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342900" indent="-342900" algn="ctr">
              <a:buFont typeface="Arial" pitchFamily="34" charset="0"/>
              <a:buChar char="•"/>
              <a:defRPr/>
            </a:pPr>
            <a:r>
              <a:rPr lang="ru-RU" sz="2400" b="1" i="1" dirty="0">
                <a:ln w="18415" cmpd="sng">
                  <a:solidFill>
                    <a:srgbClr val="00B050"/>
                  </a:solidFill>
                  <a:prstDash val="solid"/>
                </a:ln>
                <a:latin typeface="Microsoft YaHei" pitchFamily="34" charset="-122"/>
                <a:ea typeface="Microsoft YaHei" pitchFamily="34" charset="-122"/>
                <a:cs typeface="+mj-cs"/>
              </a:rPr>
              <a:t>баллада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91311" y="4725144"/>
            <a:ext cx="1671045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342900" indent="-342900" algn="ctr">
              <a:buFont typeface="Arial" pitchFamily="34" charset="0"/>
              <a:buChar char="•"/>
              <a:defRPr/>
            </a:pPr>
            <a:r>
              <a:rPr lang="ru-RU" sz="2400" b="1" i="1" dirty="0">
                <a:ln w="18415" cmpd="sng">
                  <a:solidFill>
                    <a:srgbClr val="00B050"/>
                  </a:solidFill>
                  <a:prstDash val="solid"/>
                </a:ln>
                <a:latin typeface="Microsoft YaHei" pitchFamily="34" charset="-122"/>
                <a:ea typeface="Microsoft YaHei" pitchFamily="34" charset="-122"/>
                <a:cs typeface="+mj-cs"/>
              </a:rPr>
              <a:t>опера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91311" y="5340854"/>
            <a:ext cx="2527546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342900" indent="-342900" algn="ctr">
              <a:buFont typeface="Arial" pitchFamily="34" charset="0"/>
              <a:buChar char="•"/>
              <a:defRPr/>
            </a:pPr>
            <a:r>
              <a:rPr lang="ru-RU" sz="2000" b="1" i="1" dirty="0">
                <a:ln w="18415" cmpd="sng">
                  <a:solidFill>
                    <a:srgbClr val="00B050"/>
                  </a:solidFill>
                  <a:prstDash val="solid"/>
                </a:ln>
                <a:latin typeface="Microsoft YaHei" pitchFamily="34" charset="-122"/>
                <a:ea typeface="Microsoft YaHei" pitchFamily="34" charset="-122"/>
                <a:cs typeface="+mj-cs"/>
              </a:rPr>
              <a:t>сольная песня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97388" y="82550"/>
            <a:ext cx="4141787" cy="1939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Одним из наиболее знаменитых композиторов </a:t>
            </a:r>
          </a:p>
          <a:p>
            <a:pPr algn="ctr">
              <a:defRPr/>
            </a:pPr>
            <a: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эпохи Возрождения был </a:t>
            </a:r>
            <a:r>
              <a:rPr lang="ru-RU" sz="2400" i="1" kern="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Дюфаи</a:t>
            </a:r>
            <a: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, его музыку исполняли повсеместно.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9325" y="2636838"/>
            <a:ext cx="3617913" cy="33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564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4104456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2400" b="1" i="1" dirty="0">
                <a:ln w="18415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Microsoft YaHei" pitchFamily="34" charset="-122"/>
                <a:ea typeface="Microsoft YaHei" pitchFamily="34" charset="-122"/>
                <a:cs typeface="+mj-cs"/>
              </a:rPr>
              <a:t>Светская музыкальная культура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8313" y="1412875"/>
            <a:ext cx="4110037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Создавались музыкальные </a:t>
            </a:r>
          </a:p>
          <a:p>
            <a:pPr>
              <a:defRPr/>
            </a:pPr>
            <a: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кружки;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4663" y="2205038"/>
            <a:ext cx="4384675" cy="1584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2400" b="1" i="1" kern="0" dirty="0">
                <a:latin typeface="Tahoma"/>
                <a:ea typeface="+mj-ea"/>
                <a:cs typeface="+mj-cs"/>
              </a:rPr>
              <a:t>правила хорошего тона предписывали уметь играть на музыкальных инструментах;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64063" y="120650"/>
            <a:ext cx="4400425" cy="1939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2400" b="1" i="1" kern="0" dirty="0">
                <a:latin typeface="Tahoma"/>
                <a:ea typeface="+mj-ea"/>
                <a:cs typeface="+mj-cs"/>
              </a:rPr>
              <a:t>ценилось искусство сочинять и петь мадригалы – лирические вокальные произведения;</a:t>
            </a:r>
          </a:p>
          <a:p>
            <a:pPr>
              <a:defRPr/>
            </a:pPr>
            <a:r>
              <a:rPr lang="ru-RU" sz="2400" b="1" i="1" kern="0" dirty="0">
                <a:latin typeface="Tahoma"/>
                <a:ea typeface="+mj-ea"/>
                <a:cs typeface="+mj-cs"/>
              </a:rPr>
              <a:t>предшественники оперы;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59338" y="5525898"/>
            <a:ext cx="4021138" cy="1200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2400" b="1" i="1" u="sng" kern="0" dirty="0">
                <a:latin typeface="Tahoma"/>
                <a:ea typeface="+mj-ea"/>
                <a:cs typeface="+mj-cs"/>
              </a:rPr>
              <a:t>музыка  Возрождения вышла из узких рамок церковных правил.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2171700"/>
            <a:ext cx="2808287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4000500"/>
            <a:ext cx="362585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93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676400" y="381000"/>
            <a:ext cx="723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>
                <a:latin typeface="Book Antiqua" panose="02040602050305030304" pitchFamily="18" charset="0"/>
              </a:rPr>
              <a:t>Леонардо да Винчи</a:t>
            </a:r>
            <a:r>
              <a:rPr lang="ru-RU" altLang="ru-RU" sz="2800" b="1">
                <a:latin typeface="Book Antiqua" panose="02040602050305030304" pitchFamily="18" charset="0"/>
              </a:rPr>
              <a:t> (1452-1519)</a:t>
            </a:r>
          </a:p>
        </p:txBody>
      </p:sp>
      <p:pic>
        <p:nvPicPr>
          <p:cNvPr id="13317" name="Picture 5" descr="post-3-126648288276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95400"/>
            <a:ext cx="375443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31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33387"/>
            <a:ext cx="8134672" cy="1143000"/>
          </a:xfrm>
        </p:spPr>
        <p:txBody>
          <a:bodyPr/>
          <a:lstStyle/>
          <a:p>
            <a:r>
              <a:rPr lang="ru-RU" altLang="ru-RU" b="1" dirty="0"/>
              <a:t>Леонардо да Винчи (1452-1519)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altLang="ru-RU" sz="280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55591" y="1981200"/>
            <a:ext cx="4202609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 b="1" dirty="0"/>
              <a:t>Самым знаменитым ученым, художником, поэтом эпохи Возрождения считается Леонардо да Винчи. Его можно смело назвать воплощенным идеалом личности нового времени.</a:t>
            </a:r>
          </a:p>
        </p:txBody>
      </p:sp>
      <p:pic>
        <p:nvPicPr>
          <p:cNvPr id="32775" name="Picture 7" descr="&amp;Acy;&amp;vcy;&amp;tcy;&amp;ocy;&amp;pcy;&amp;ocy;&amp;rcy;&amp;tcy;&amp;rcy;&amp;iecy;&amp;tcy; &amp;Lcy;&amp;iecy;&amp;ocy;&amp;ncy;&amp;acy;&amp;rcy;&amp;dcy;&amp;ocy; &amp;dcy;&amp;acy; &amp;Vcy;&amp;icy;&amp;ncy;&amp;chcy;&amp;i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484783"/>
            <a:ext cx="3569791" cy="539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050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2357438" y="1285875"/>
            <a:ext cx="6786562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914400" y="357188"/>
            <a:ext cx="8229600" cy="571500"/>
          </a:xfrm>
        </p:spPr>
        <p:txBody>
          <a:bodyPr/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Установить соответствие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642919"/>
          <a:ext cx="8215370" cy="5775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3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r>
                        <a:rPr lang="ru-RU" dirty="0" smtClean="0"/>
                        <a:t>Слои населения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Род деятельности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331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А)откупщики</a:t>
                      </a:r>
                    </a:p>
                    <a:p>
                      <a:endParaRPr lang="ru-RU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Б)фермеры</a:t>
                      </a:r>
                    </a:p>
                    <a:p>
                      <a:endParaRPr lang="ru-RU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В)новые </a:t>
                      </a:r>
                    </a:p>
                    <a:p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дворяне</a:t>
                      </a:r>
                    </a:p>
                    <a:p>
                      <a:endParaRPr lang="ru-RU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Г)банкиры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1)предприниматели, занимавшиеся сельским хозяйством и поставляющие на рынок сельскохозяйственную продукцию</a:t>
                      </a:r>
                    </a:p>
                    <a:p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2)Богатые люди, бравшие на откуп сбор какой-либо пошлины или налога</a:t>
                      </a:r>
                    </a:p>
                    <a:p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3) люди, работающие в сельском хозяйстве и использующие при этом наемный труд и технику</a:t>
                      </a:r>
                    </a:p>
                    <a:p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4) Владельцы мануфактур </a:t>
                      </a:r>
                    </a:p>
                    <a:p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5)люди, совершавшие сделки с деньгами</a:t>
                      </a:r>
                    </a:p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vechery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04975"/>
            <a:ext cx="8686800" cy="472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524000" y="152400"/>
            <a:ext cx="716280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>
                <a:latin typeface="Book Antiqua" panose="02040602050305030304" pitchFamily="18" charset="0"/>
              </a:rPr>
              <a:t>Тайная вечеря     </a:t>
            </a:r>
          </a:p>
          <a:p>
            <a:pPr algn="ctr">
              <a:spcBef>
                <a:spcPct val="50000"/>
              </a:spcBef>
            </a:pPr>
            <a:r>
              <a:rPr lang="ru-RU" altLang="ru-RU" sz="2400" b="1" i="1">
                <a:latin typeface="Book Antiqua" panose="02040602050305030304" pitchFamily="18" charset="0"/>
              </a:rPr>
              <a:t>Санта-Мария делле Грацие, Милан</a:t>
            </a:r>
          </a:p>
          <a:p>
            <a:pPr algn="ctr">
              <a:spcBef>
                <a:spcPct val="50000"/>
              </a:spcBef>
            </a:pPr>
            <a:r>
              <a:rPr lang="ru-RU" altLang="ru-RU" sz="3200" b="1">
                <a:latin typeface="Book Antiqua" panose="02040602050305030304" pitchFamily="18" charset="0"/>
              </a:rPr>
              <a:t> </a:t>
            </a:r>
            <a:endParaRPr lang="ru-RU" altLang="ru-RU" sz="2800" b="1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21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42085033_HA0010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49403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28600" y="2133600"/>
            <a:ext cx="3657600" cy="258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>
                <a:latin typeface="Book Antiqua" panose="02040602050305030304" pitchFamily="18" charset="0"/>
              </a:rPr>
              <a:t>Мадонна Литта  (Мадонна с младенцем)     </a:t>
            </a:r>
          </a:p>
          <a:p>
            <a:pPr algn="ctr">
              <a:spcBef>
                <a:spcPct val="50000"/>
              </a:spcBef>
            </a:pPr>
            <a:r>
              <a:rPr lang="ru-RU" altLang="ru-RU" sz="2400" b="1" i="1">
                <a:latin typeface="Book Antiqua" panose="02040602050305030304" pitchFamily="18" charset="0"/>
              </a:rPr>
              <a:t>Эрмитаж, Санкт-Петербург</a:t>
            </a:r>
            <a:r>
              <a:rPr lang="ru-RU" altLang="ru-RU" sz="3200" b="1">
                <a:latin typeface="Book Antiqua" panose="02040602050305030304" pitchFamily="18" charset="0"/>
              </a:rPr>
              <a:t>  </a:t>
            </a:r>
            <a:endParaRPr lang="ru-RU" altLang="ru-RU" sz="2800" b="1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92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6a00d83451d48a69e200e54f7e7bb58834-8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003"/>
            <a:ext cx="5256584" cy="686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28600" y="2209800"/>
            <a:ext cx="365760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>
                <a:latin typeface="Book Antiqua" panose="02040602050305030304" pitchFamily="18" charset="0"/>
              </a:rPr>
              <a:t>Мона Лиза  (Джоконда)     </a:t>
            </a:r>
          </a:p>
          <a:p>
            <a:pPr algn="ctr">
              <a:spcBef>
                <a:spcPct val="50000"/>
              </a:spcBef>
            </a:pPr>
            <a:r>
              <a:rPr lang="ru-RU" altLang="ru-RU" sz="2400" b="1" i="1">
                <a:latin typeface="Book Antiqua" panose="02040602050305030304" pitchFamily="18" charset="0"/>
              </a:rPr>
              <a:t>Лувр, Париж</a:t>
            </a:r>
            <a:r>
              <a:rPr lang="ru-RU" altLang="ru-RU" sz="3200" b="1">
                <a:latin typeface="Book Antiqua" panose="02040602050305030304" pitchFamily="18" charset="0"/>
              </a:rPr>
              <a:t>  </a:t>
            </a:r>
            <a:endParaRPr lang="ru-RU" altLang="ru-RU" sz="2800" b="1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79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447800" y="381000"/>
            <a:ext cx="7467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>
                <a:latin typeface="Book Antiqua" panose="02040602050305030304" pitchFamily="18" charset="0"/>
              </a:rPr>
              <a:t>Микеланджело Буонарроти</a:t>
            </a:r>
            <a:r>
              <a:rPr lang="ru-RU" altLang="ru-RU" sz="2800" b="1">
                <a:latin typeface="Book Antiqua" panose="02040602050305030304" pitchFamily="18" charset="0"/>
              </a:rPr>
              <a:t>         (1475-1564)</a:t>
            </a:r>
          </a:p>
        </p:txBody>
      </p:sp>
      <p:pic>
        <p:nvPicPr>
          <p:cNvPr id="11269" name="Picture 5" descr="img10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4000"/>
            <a:ext cx="3894138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09600"/>
            <a:ext cx="8784976" cy="1143000"/>
          </a:xfrm>
        </p:spPr>
        <p:txBody>
          <a:bodyPr/>
          <a:lstStyle/>
          <a:p>
            <a:r>
              <a:rPr lang="ru-RU" altLang="ru-RU" sz="4000" b="1" dirty="0"/>
              <a:t>Микеланджело </a:t>
            </a:r>
            <a:r>
              <a:rPr lang="ru-RU" altLang="ru-RU" sz="4000" b="1" dirty="0" err="1"/>
              <a:t>Буонарроти</a:t>
            </a:r>
            <a:r>
              <a:rPr lang="ru-RU" altLang="ru-RU" sz="4000" b="1" dirty="0"/>
              <a:t> (1475-1564)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altLang="ru-RU" sz="2800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981200"/>
            <a:ext cx="3962400" cy="4114800"/>
          </a:xfrm>
        </p:spPr>
        <p:txBody>
          <a:bodyPr/>
          <a:lstStyle/>
          <a:p>
            <a:r>
              <a:rPr lang="ru-RU" altLang="ru-RU" sz="2800" b="1" dirty="0"/>
              <a:t>Скульптор, художник, поэт, архитектор, обладал неистовым нравом, в своих произведениях «опередил время».</a:t>
            </a:r>
          </a:p>
        </p:txBody>
      </p:sp>
      <p:pic>
        <p:nvPicPr>
          <p:cNvPr id="41991" name="Picture 7" descr="&amp;Pcy;&amp;ocy;&amp;rcy;&amp;tcy;&amp;rcy;&amp;iecy;&amp;tcy; Marcello Venusti (153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16113"/>
            <a:ext cx="3452812" cy="43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831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p1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85800"/>
            <a:ext cx="6524625" cy="541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52400" y="2362200"/>
            <a:ext cx="2286000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>
                <a:latin typeface="Book Antiqua" panose="02040602050305030304" pitchFamily="18" charset="0"/>
              </a:rPr>
              <a:t>Давид     </a:t>
            </a:r>
          </a:p>
          <a:p>
            <a:pPr algn="ctr">
              <a:spcBef>
                <a:spcPct val="50000"/>
              </a:spcBef>
            </a:pPr>
            <a:r>
              <a:rPr lang="ru-RU" altLang="ru-RU" sz="2400" b="1" i="1">
                <a:latin typeface="Book Antiqua" panose="02040602050305030304" pitchFamily="18" charset="0"/>
              </a:rPr>
              <a:t>Академия, Флоренция</a:t>
            </a:r>
            <a:r>
              <a:rPr lang="ru-RU" altLang="ru-RU" sz="3200" b="1">
                <a:latin typeface="Book Antiqua" panose="02040602050305030304" pitchFamily="18" charset="0"/>
              </a:rPr>
              <a:t>  </a:t>
            </a:r>
            <a:endParaRPr lang="ru-RU" altLang="ru-RU" sz="2800" b="1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72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pic0116_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8763000" cy="414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524000" y="152400"/>
            <a:ext cx="7162800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>
                <a:latin typeface="Book Antiqua" panose="02040602050305030304" pitchFamily="18" charset="0"/>
              </a:rPr>
              <a:t>Сотворение Адама     </a:t>
            </a:r>
          </a:p>
          <a:p>
            <a:pPr algn="ctr">
              <a:spcBef>
                <a:spcPct val="50000"/>
              </a:spcBef>
            </a:pPr>
            <a:r>
              <a:rPr lang="ru-RU" altLang="ru-RU" sz="2400" b="1" i="1">
                <a:latin typeface="Book Antiqua" panose="02040602050305030304" pitchFamily="18" charset="0"/>
              </a:rPr>
              <a:t>Фрагмент росписи свода Сикстинской капеллы, Ватикан</a:t>
            </a:r>
            <a:r>
              <a:rPr lang="ru-RU" altLang="ru-RU" sz="3200" b="1">
                <a:latin typeface="Book Antiqua" panose="02040602050305030304" pitchFamily="18" charset="0"/>
              </a:rPr>
              <a:t>  </a:t>
            </a:r>
            <a:endParaRPr lang="ru-RU" altLang="ru-RU" sz="2800" b="1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23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752600" y="381000"/>
            <a:ext cx="685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>
                <a:latin typeface="Book Antiqua" panose="02040602050305030304" pitchFamily="18" charset="0"/>
              </a:rPr>
              <a:t>Стихотворение из Цикла сонетов     </a:t>
            </a:r>
            <a:endParaRPr lang="ru-RU" altLang="ru-RU" sz="2800" b="1">
              <a:latin typeface="Book Antiqua" panose="02040602050305030304" pitchFamily="18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762000" y="2057400"/>
            <a:ext cx="7924800" cy="350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 i="1">
                <a:latin typeface="Book Antiqua" panose="02040602050305030304" pitchFamily="18" charset="0"/>
              </a:rPr>
              <a:t>Кто создал всё, кто сотворил и части – </a:t>
            </a:r>
          </a:p>
          <a:p>
            <a:pPr algn="ctr">
              <a:spcBef>
                <a:spcPct val="50000"/>
              </a:spcBef>
            </a:pPr>
            <a:r>
              <a:rPr lang="ru-RU" altLang="ru-RU" sz="3200" b="1" i="1">
                <a:latin typeface="Book Antiqua" panose="02040602050305030304" pitchFamily="18" charset="0"/>
              </a:rPr>
              <a:t>И после выбрал лучшую из них,</a:t>
            </a:r>
          </a:p>
          <a:p>
            <a:pPr algn="ctr">
              <a:spcBef>
                <a:spcPct val="50000"/>
              </a:spcBef>
            </a:pPr>
            <a:r>
              <a:rPr lang="ru-RU" altLang="ru-RU" sz="3200" b="1" i="1">
                <a:latin typeface="Book Antiqua" panose="02040602050305030304" pitchFamily="18" charset="0"/>
              </a:rPr>
              <a:t>Чтоб здесь явить нам чудо дел своих,</a:t>
            </a:r>
          </a:p>
          <a:p>
            <a:pPr algn="ctr">
              <a:spcBef>
                <a:spcPct val="50000"/>
              </a:spcBef>
            </a:pPr>
            <a:r>
              <a:rPr lang="ru-RU" altLang="ru-RU" sz="3200" b="1" i="1">
                <a:latin typeface="Book Antiqua" panose="02040602050305030304" pitchFamily="18" charset="0"/>
              </a:rPr>
              <a:t>Достойное его высокой власти…</a:t>
            </a:r>
          </a:p>
          <a:p>
            <a:pPr algn="ctr">
              <a:spcBef>
                <a:spcPct val="50000"/>
              </a:spcBef>
            </a:pPr>
            <a:r>
              <a:rPr lang="ru-RU" altLang="ru-RU" sz="3200" b="1">
                <a:latin typeface="Book Antiqua" panose="0204060205030503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1067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676400" y="381000"/>
            <a:ext cx="723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>
                <a:latin typeface="Book Antiqua" panose="02040602050305030304" pitchFamily="18" charset="0"/>
              </a:rPr>
              <a:t>Рафаэль Санти</a:t>
            </a:r>
            <a:r>
              <a:rPr lang="ru-RU" altLang="ru-RU" sz="2800" b="1">
                <a:latin typeface="Book Antiqua" panose="02040602050305030304" pitchFamily="18" charset="0"/>
              </a:rPr>
              <a:t> (1483-1520)</a:t>
            </a:r>
          </a:p>
        </p:txBody>
      </p:sp>
      <p:pic>
        <p:nvPicPr>
          <p:cNvPr id="14341" name="Picture 5" descr="event-image-po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95400"/>
            <a:ext cx="388937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4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7772400" cy="1143000"/>
          </a:xfrm>
        </p:spPr>
        <p:txBody>
          <a:bodyPr/>
          <a:lstStyle/>
          <a:p>
            <a:r>
              <a:rPr lang="ru-RU" altLang="ru-RU" b="1" dirty="0"/>
              <a:t>Рафаэль Санти (1483-1520).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355976" y="1364541"/>
            <a:ext cx="4536504" cy="4833664"/>
          </a:xfrm>
        </p:spPr>
        <p:txBody>
          <a:bodyPr/>
          <a:lstStyle/>
          <a:p>
            <a:r>
              <a:rPr lang="ru-RU" altLang="ru-RU" sz="2800" b="1" dirty="0"/>
              <a:t>Самым </a:t>
            </a:r>
            <a:r>
              <a:rPr lang="ru-RU" altLang="ru-RU" sz="2800" b="1" dirty="0" smtClean="0"/>
              <a:t>«ренессансным» </a:t>
            </a:r>
            <a:r>
              <a:rPr lang="ru-RU" altLang="ru-RU" sz="2800" b="1" dirty="0"/>
              <a:t>из художников Возрождения считается Рафаэль Санти. Его произведения гармоничны по композиции и совершенны по колориту, сюжеты считаются классическими.</a:t>
            </a:r>
          </a:p>
        </p:txBody>
      </p:sp>
      <p:pic>
        <p:nvPicPr>
          <p:cNvPr id="49158" name="Picture 6" descr="095 Рафаэл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484784"/>
            <a:ext cx="3744416" cy="490448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015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 какому принципу образованы ряды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85861"/>
            <a:ext cx="8086724" cy="1785950"/>
          </a:xfrm>
        </p:spPr>
        <p:txBody>
          <a:bodyPr/>
          <a:lstStyle/>
          <a:p>
            <a:r>
              <a:rPr lang="ru-RU" dirty="0" smtClean="0"/>
              <a:t>А) биржа, банк, мануфактура</a:t>
            </a:r>
          </a:p>
          <a:p>
            <a:r>
              <a:rPr lang="ru-RU" dirty="0" smtClean="0"/>
              <a:t>Б) ремесленный цех, мастерская ремесленника, крестьянское хозяйство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3571876"/>
            <a:ext cx="353409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Raphael_ConestabileS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85800"/>
            <a:ext cx="54371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52400" y="2057400"/>
            <a:ext cx="32004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>
                <a:latin typeface="Book Antiqua" panose="02040602050305030304" pitchFamily="18" charset="0"/>
              </a:rPr>
              <a:t>Мадонна  Конестабиле     </a:t>
            </a:r>
          </a:p>
          <a:p>
            <a:pPr algn="ctr">
              <a:spcBef>
                <a:spcPct val="50000"/>
              </a:spcBef>
            </a:pPr>
            <a:r>
              <a:rPr lang="ru-RU" altLang="ru-RU" sz="2400" b="1" i="1">
                <a:latin typeface="Book Antiqua" panose="02040602050305030304" pitchFamily="18" charset="0"/>
              </a:rPr>
              <a:t>Эрмитаж, Санкт-Петербург</a:t>
            </a:r>
            <a:r>
              <a:rPr lang="ru-RU" altLang="ru-RU" sz="3200" b="1">
                <a:latin typeface="Book Antiqua" panose="02040602050305030304" pitchFamily="18" charset="0"/>
              </a:rPr>
              <a:t>  </a:t>
            </a:r>
            <a:endParaRPr lang="ru-RU" altLang="ru-RU" sz="2800" b="1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85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raphael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228600"/>
            <a:ext cx="5062538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28600" y="2133600"/>
            <a:ext cx="32004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>
                <a:latin typeface="Book Antiqua" panose="02040602050305030304" pitchFamily="18" charset="0"/>
              </a:rPr>
              <a:t>Сикстинская мадонна       </a:t>
            </a:r>
          </a:p>
          <a:p>
            <a:pPr algn="ctr">
              <a:spcBef>
                <a:spcPct val="50000"/>
              </a:spcBef>
            </a:pPr>
            <a:r>
              <a:rPr lang="ru-RU" altLang="ru-RU" sz="2400" b="1" i="1">
                <a:latin typeface="Book Antiqua" panose="02040602050305030304" pitchFamily="18" charset="0"/>
              </a:rPr>
              <a:t>Картинная галерея, Дрезден</a:t>
            </a:r>
            <a:r>
              <a:rPr lang="ru-RU" altLang="ru-RU" sz="3200" b="1">
                <a:latin typeface="Book Antiqua" panose="02040602050305030304" pitchFamily="18" charset="0"/>
              </a:rPr>
              <a:t>  </a:t>
            </a:r>
            <a:endParaRPr lang="ru-RU" altLang="ru-RU" sz="2800" b="1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54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43608" y="2348880"/>
            <a:ext cx="7239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600" b="1" dirty="0" smtClean="0">
                <a:latin typeface="Book Antiqua" panose="02040602050305030304" pitchFamily="18" charset="0"/>
              </a:rPr>
              <a:t>Северное Возрождение</a:t>
            </a:r>
            <a:endParaRPr lang="ru-RU" altLang="ru-RU" sz="36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9993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676400" y="381000"/>
            <a:ext cx="7239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 dirty="0">
                <a:latin typeface="Book Antiqua" panose="02040602050305030304" pitchFamily="18" charset="0"/>
              </a:rPr>
              <a:t>Питер Брейгель Старший</a:t>
            </a:r>
            <a:r>
              <a:rPr lang="ru-RU" altLang="ru-RU" sz="2800" b="1" dirty="0">
                <a:latin typeface="Book Antiqua" panose="02040602050305030304" pitchFamily="18" charset="0"/>
              </a:rPr>
              <a:t>           (1525/1530-1569)</a:t>
            </a:r>
          </a:p>
        </p:txBody>
      </p:sp>
      <p:pic>
        <p:nvPicPr>
          <p:cNvPr id="16389" name="Picture 5" descr="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5" y="1524000"/>
            <a:ext cx="400367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62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d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92263"/>
            <a:ext cx="7239000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524000" y="152400"/>
            <a:ext cx="716280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>
                <a:latin typeface="Book Antiqua" panose="02040602050305030304" pitchFamily="18" charset="0"/>
              </a:rPr>
              <a:t>Крестьянский танец     </a:t>
            </a:r>
          </a:p>
          <a:p>
            <a:pPr algn="ctr">
              <a:spcBef>
                <a:spcPct val="50000"/>
              </a:spcBef>
            </a:pPr>
            <a:r>
              <a:rPr lang="ru-RU" altLang="ru-RU" sz="2400" b="1" i="1">
                <a:latin typeface="Book Antiqua" panose="02040602050305030304" pitchFamily="18" charset="0"/>
              </a:rPr>
              <a:t>Музей истории искусства, Вена</a:t>
            </a:r>
          </a:p>
          <a:p>
            <a:pPr algn="ctr">
              <a:spcBef>
                <a:spcPct val="50000"/>
              </a:spcBef>
            </a:pPr>
            <a:r>
              <a:rPr lang="ru-RU" altLang="ru-RU" sz="3200" b="1">
                <a:latin typeface="Book Antiqua" panose="02040602050305030304" pitchFamily="18" charset="0"/>
              </a:rPr>
              <a:t>  </a:t>
            </a:r>
            <a:endParaRPr lang="ru-RU" altLang="ru-RU" sz="2800" b="1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1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Pieter_Bruegel_the_Elder-_The_Corn_Harvest_(August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7172325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524000" y="152400"/>
            <a:ext cx="716280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>
                <a:latin typeface="Book Antiqua" panose="02040602050305030304" pitchFamily="18" charset="0"/>
              </a:rPr>
              <a:t>Жатва     </a:t>
            </a:r>
          </a:p>
          <a:p>
            <a:pPr algn="ctr">
              <a:spcBef>
                <a:spcPct val="50000"/>
              </a:spcBef>
            </a:pPr>
            <a:r>
              <a:rPr lang="ru-RU" altLang="ru-RU" sz="2400" b="1" i="1">
                <a:latin typeface="Book Antiqua" panose="02040602050305030304" pitchFamily="18" charset="0"/>
              </a:rPr>
              <a:t>Музей Метрополитен, Нью-Йорк</a:t>
            </a:r>
          </a:p>
          <a:p>
            <a:pPr algn="ctr">
              <a:spcBef>
                <a:spcPct val="50000"/>
              </a:spcBef>
            </a:pPr>
            <a:r>
              <a:rPr lang="ru-RU" altLang="ru-RU" sz="3200" b="1">
                <a:latin typeface="Book Antiqua" panose="02040602050305030304" pitchFamily="18" charset="0"/>
              </a:rPr>
              <a:t>  </a:t>
            </a:r>
            <a:endParaRPr lang="ru-RU" altLang="ru-RU" sz="2800" b="1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85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x_b2b36f6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7219950" cy="506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524000" y="152400"/>
            <a:ext cx="716280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>
                <a:latin typeface="Book Antiqua" panose="02040602050305030304" pitchFamily="18" charset="0"/>
              </a:rPr>
              <a:t>Охотники на снегу     </a:t>
            </a:r>
          </a:p>
          <a:p>
            <a:pPr algn="ctr">
              <a:spcBef>
                <a:spcPct val="50000"/>
              </a:spcBef>
            </a:pPr>
            <a:r>
              <a:rPr lang="ru-RU" altLang="ru-RU" sz="2400" b="1" i="1">
                <a:latin typeface="Book Antiqua" panose="02040602050305030304" pitchFamily="18" charset="0"/>
              </a:rPr>
              <a:t>Музей истории искусства, Вена</a:t>
            </a:r>
          </a:p>
          <a:p>
            <a:pPr algn="ctr">
              <a:spcBef>
                <a:spcPct val="50000"/>
              </a:spcBef>
            </a:pPr>
            <a:r>
              <a:rPr lang="ru-RU" altLang="ru-RU" sz="3200" b="1">
                <a:latin typeface="Book Antiqua" panose="02040602050305030304" pitchFamily="18" charset="0"/>
              </a:rPr>
              <a:t>  </a:t>
            </a:r>
            <a:endParaRPr lang="ru-RU" altLang="ru-RU" sz="2800" b="1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97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676400" y="381000"/>
            <a:ext cx="7239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>
                <a:latin typeface="Book Antiqua" panose="02040602050305030304" pitchFamily="18" charset="0"/>
              </a:rPr>
              <a:t>Рембрандт Харменс ван Рейн</a:t>
            </a:r>
            <a:r>
              <a:rPr lang="ru-RU" altLang="ru-RU" sz="2800" b="1">
                <a:latin typeface="Book Antiqua" panose="02040602050305030304" pitchFamily="18" charset="0"/>
              </a:rPr>
              <a:t>           (1606-1669)</a:t>
            </a:r>
          </a:p>
        </p:txBody>
      </p:sp>
      <p:pic>
        <p:nvPicPr>
          <p:cNvPr id="17414" name="Picture 6" descr="0_78eee_36d30baa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1524000"/>
            <a:ext cx="4148137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41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4800"/>
            <a:ext cx="4921250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04800" y="2057400"/>
            <a:ext cx="3200400" cy="258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>
                <a:latin typeface="Book Antiqua" panose="02040602050305030304" pitchFamily="18" charset="0"/>
              </a:rPr>
              <a:t>Портрет старика в красном       </a:t>
            </a:r>
          </a:p>
          <a:p>
            <a:pPr algn="ctr">
              <a:spcBef>
                <a:spcPct val="50000"/>
              </a:spcBef>
            </a:pPr>
            <a:r>
              <a:rPr lang="ru-RU" altLang="ru-RU" sz="2400" b="1" i="1">
                <a:latin typeface="Book Antiqua" panose="02040602050305030304" pitchFamily="18" charset="0"/>
              </a:rPr>
              <a:t>Эрмитаж, Санкт-Петербург</a:t>
            </a:r>
            <a:r>
              <a:rPr lang="ru-RU" altLang="ru-RU" sz="3200" b="1">
                <a:latin typeface="Book Antiqua" panose="02040602050305030304" pitchFamily="18" charset="0"/>
              </a:rPr>
              <a:t>  </a:t>
            </a:r>
            <a:endParaRPr lang="ru-RU" altLang="ru-RU" sz="2800" b="1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86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vozvraschenie_bludnogo_syna_rembrandt_16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"/>
            <a:ext cx="5127625" cy="63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04800" y="2133600"/>
            <a:ext cx="32004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>
                <a:latin typeface="Book Antiqua" panose="02040602050305030304" pitchFamily="18" charset="0"/>
              </a:rPr>
              <a:t>Возвращение блудного сына       </a:t>
            </a:r>
          </a:p>
          <a:p>
            <a:pPr algn="ctr">
              <a:spcBef>
                <a:spcPct val="50000"/>
              </a:spcBef>
            </a:pPr>
            <a:r>
              <a:rPr lang="ru-RU" altLang="ru-RU" sz="2400" b="1" i="1">
                <a:latin typeface="Book Antiqua" panose="02040602050305030304" pitchFamily="18" charset="0"/>
              </a:rPr>
              <a:t>Эрмитаж, Санкт-Петербург</a:t>
            </a:r>
            <a:r>
              <a:rPr lang="ru-RU" altLang="ru-RU" sz="3200" b="1">
                <a:latin typeface="Book Antiqua" panose="02040602050305030304" pitchFamily="18" charset="0"/>
              </a:rPr>
              <a:t>  </a:t>
            </a:r>
            <a:endParaRPr lang="ru-RU" altLang="ru-RU" sz="2800" b="1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55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857232"/>
            <a:ext cx="8572560" cy="1143000"/>
          </a:xfrm>
        </p:spPr>
        <p:txBody>
          <a:bodyPr/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 каком городе говорили в 16 веке, что он 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« поглотил торговлю других городов» и стал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« воротами Европы»?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00034" y="2571744"/>
            <a:ext cx="4040188" cy="3951288"/>
          </a:xfrm>
        </p:spPr>
        <p:txBody>
          <a:bodyPr/>
          <a:lstStyle/>
          <a:p>
            <a:pPr lvl="0"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1) Париж</a:t>
            </a:r>
          </a:p>
          <a:p>
            <a:pPr lvl="0"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2) Кельн</a:t>
            </a:r>
          </a:p>
          <a:p>
            <a:pPr lvl="0"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3) Антверпен</a:t>
            </a:r>
          </a:p>
          <a:p>
            <a:pPr lvl="0"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4) Лондон</a:t>
            </a:r>
          </a:p>
          <a:p>
            <a:endParaRPr lang="ru-RU" dirty="0"/>
          </a:p>
        </p:txBody>
      </p:sp>
      <p:pic>
        <p:nvPicPr>
          <p:cNvPr id="7" name="Содержимое 6" descr="x_5b0377b0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4429124" y="2428868"/>
            <a:ext cx="4041775" cy="26908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676400" y="381000"/>
            <a:ext cx="723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>
                <a:latin typeface="Book Antiqua" panose="02040602050305030304" pitchFamily="18" charset="0"/>
              </a:rPr>
              <a:t>Альбрехт Дюрер</a:t>
            </a:r>
            <a:r>
              <a:rPr lang="ru-RU" altLang="ru-RU" sz="2800" b="1">
                <a:latin typeface="Book Antiqua" panose="02040602050305030304" pitchFamily="18" charset="0"/>
              </a:rPr>
              <a:t> (1471-1528)</a:t>
            </a:r>
          </a:p>
        </p:txBody>
      </p:sp>
      <p:pic>
        <p:nvPicPr>
          <p:cNvPr id="19461" name="Picture 5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3" y="1219200"/>
            <a:ext cx="3929062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17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Альбрехт Дюрер (1471-1528).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altLang="ru-RU" sz="2800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244280" cy="4114800"/>
          </a:xfrm>
        </p:spPr>
        <p:txBody>
          <a:bodyPr/>
          <a:lstStyle/>
          <a:p>
            <a:r>
              <a:rPr lang="ru-RU" altLang="ru-RU" sz="2800" b="1" dirty="0"/>
              <a:t>Немецкий художник, автор серии автопортретов, в которых он смог показать становление личности, изобретатель станковой масляной живописи.</a:t>
            </a:r>
          </a:p>
        </p:txBody>
      </p:sp>
      <p:pic>
        <p:nvPicPr>
          <p:cNvPr id="53258" name="Picture 10" descr="Duerer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775"/>
            <a:ext cx="333375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5167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1263693831_b-durer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"/>
            <a:ext cx="446087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52400" y="2133600"/>
            <a:ext cx="3962400" cy="258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>
                <a:latin typeface="Book Antiqua" panose="02040602050305030304" pitchFamily="18" charset="0"/>
              </a:rPr>
              <a:t>Четыре апокалиптических всадника       </a:t>
            </a:r>
          </a:p>
          <a:p>
            <a:pPr algn="ctr">
              <a:spcBef>
                <a:spcPct val="50000"/>
              </a:spcBef>
            </a:pPr>
            <a:r>
              <a:rPr lang="ru-RU" altLang="ru-RU" sz="2400" b="1" i="1">
                <a:latin typeface="Book Antiqua" panose="02040602050305030304" pitchFamily="18" charset="0"/>
              </a:rPr>
              <a:t>Гравюра из серии «Апокалипсис»</a:t>
            </a:r>
            <a:r>
              <a:rPr lang="ru-RU" altLang="ru-RU" sz="3200" b="1">
                <a:latin typeface="Book Antiqua" panose="02040602050305030304" pitchFamily="18" charset="0"/>
              </a:rPr>
              <a:t>  </a:t>
            </a:r>
            <a:endParaRPr lang="ru-RU" altLang="ru-RU" sz="2800" b="1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17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676400" y="381000"/>
            <a:ext cx="723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>
                <a:latin typeface="Book Antiqua" panose="02040602050305030304" pitchFamily="18" charset="0"/>
              </a:rPr>
              <a:t>Диего Веласкес</a:t>
            </a:r>
            <a:r>
              <a:rPr lang="ru-RU" altLang="ru-RU" sz="2800" b="1">
                <a:latin typeface="Book Antiqua" panose="02040602050305030304" pitchFamily="18" charset="0"/>
              </a:rPr>
              <a:t> (1599-1660)</a:t>
            </a:r>
          </a:p>
        </p:txBody>
      </p:sp>
      <p:pic>
        <p:nvPicPr>
          <p:cNvPr id="22533" name="Picture 5" descr="velazquez_se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19200"/>
            <a:ext cx="4329113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97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%C4%E8%E5%E3%EE%20%C2%E5%EB%E0%F1%EA%E5%F1-%C7%E0%E2%F2%F0%E0%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3" y="304800"/>
            <a:ext cx="5819775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52400" y="2362200"/>
            <a:ext cx="2895600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>
                <a:latin typeface="Book Antiqua" panose="02040602050305030304" pitchFamily="18" charset="0"/>
              </a:rPr>
              <a:t>Завтрак       </a:t>
            </a:r>
          </a:p>
          <a:p>
            <a:pPr algn="ctr">
              <a:spcBef>
                <a:spcPct val="50000"/>
              </a:spcBef>
            </a:pPr>
            <a:r>
              <a:rPr lang="ru-RU" altLang="ru-RU" sz="2400" b="1" i="1">
                <a:latin typeface="Book Antiqua" panose="02040602050305030304" pitchFamily="18" charset="0"/>
              </a:rPr>
              <a:t>Эрмитаж, Санкт-Петербург</a:t>
            </a:r>
            <a:r>
              <a:rPr lang="ru-RU" altLang="ru-RU" sz="3200" b="1">
                <a:latin typeface="Book Antiqua" panose="02040602050305030304" pitchFamily="18" charset="0"/>
              </a:rPr>
              <a:t>  </a:t>
            </a:r>
            <a:endParaRPr lang="ru-RU" altLang="ru-RU" sz="2800" b="1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41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velazquez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54175"/>
            <a:ext cx="7543800" cy="490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524000" y="152400"/>
            <a:ext cx="716280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>
                <a:latin typeface="Book Antiqua" panose="02040602050305030304" pitchFamily="18" charset="0"/>
              </a:rPr>
              <a:t>Пряхи     </a:t>
            </a:r>
          </a:p>
          <a:p>
            <a:pPr algn="ctr">
              <a:spcBef>
                <a:spcPct val="50000"/>
              </a:spcBef>
            </a:pPr>
            <a:r>
              <a:rPr lang="ru-RU" altLang="ru-RU" sz="2400" b="1" i="1">
                <a:latin typeface="Book Antiqua" panose="02040602050305030304" pitchFamily="18" charset="0"/>
              </a:rPr>
              <a:t>Музей Прадо, Мадрид</a:t>
            </a:r>
          </a:p>
          <a:p>
            <a:pPr algn="ctr">
              <a:spcBef>
                <a:spcPct val="50000"/>
              </a:spcBef>
            </a:pPr>
            <a:r>
              <a:rPr lang="ru-RU" altLang="ru-RU" sz="3200" b="1">
                <a:latin typeface="Book Antiqua" panose="02040602050305030304" pitchFamily="18" charset="0"/>
              </a:rPr>
              <a:t>  </a:t>
            </a:r>
            <a:endParaRPr lang="ru-RU" altLang="ru-RU" sz="2800" b="1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73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4248472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2400" b="1" i="1" dirty="0">
                <a:ln w="18415" cmpd="sng">
                  <a:solidFill>
                    <a:srgbClr val="00B050"/>
                  </a:solidFill>
                  <a:prstDash val="solid"/>
                </a:ln>
                <a:latin typeface="Microsoft YaHei" pitchFamily="34" charset="-122"/>
                <a:ea typeface="Microsoft YaHei" pitchFamily="34" charset="-122"/>
                <a:cs typeface="+mj-cs"/>
              </a:rPr>
              <a:t>В раннее новое время искусство: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8953" y="1406358"/>
            <a:ext cx="3959225" cy="830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2400" b="1" i="1" kern="0" dirty="0">
                <a:solidFill>
                  <a:srgbClr val="002060"/>
                </a:solidFill>
                <a:latin typeface="Tahoma"/>
                <a:ea typeface="+mj-ea"/>
                <a:cs typeface="+mj-cs"/>
              </a:rPr>
              <a:t>освободилось от запретов</a:t>
            </a:r>
          </a:p>
          <a:p>
            <a:pPr>
              <a:defRPr/>
            </a:pPr>
            <a:r>
              <a:rPr lang="ru-RU" sz="2400" b="1" i="1" kern="0" dirty="0">
                <a:solidFill>
                  <a:srgbClr val="002060"/>
                </a:solidFill>
                <a:latin typeface="Tahoma"/>
                <a:ea typeface="+mj-ea"/>
                <a:cs typeface="+mj-cs"/>
              </a:rPr>
              <a:t> и ограничений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8313" y="2349500"/>
            <a:ext cx="4572000" cy="14398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2400" b="1" i="1" kern="0" dirty="0">
                <a:solidFill>
                  <a:srgbClr val="002060"/>
                </a:solidFill>
                <a:latin typeface="Tahoma"/>
                <a:ea typeface="+mj-ea"/>
                <a:cs typeface="+mj-cs"/>
              </a:rPr>
              <a:t>вышло из религиозного </a:t>
            </a:r>
            <a:r>
              <a:rPr lang="ru-RU" sz="2400" b="1" i="1" kern="0" dirty="0" smtClean="0">
                <a:solidFill>
                  <a:srgbClr val="002060"/>
                </a:solidFill>
                <a:latin typeface="Tahoma"/>
                <a:ea typeface="+mj-ea"/>
                <a:cs typeface="+mj-cs"/>
              </a:rPr>
              <a:t>заточения</a:t>
            </a:r>
            <a:endParaRPr lang="ru-RU" sz="2400" b="1" i="1" kern="0" dirty="0">
              <a:solidFill>
                <a:srgbClr val="002060"/>
              </a:solidFill>
              <a:latin typeface="Tahoma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169" y="3453606"/>
            <a:ext cx="4032250" cy="14398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2400" b="1" i="1" kern="0" dirty="0">
                <a:solidFill>
                  <a:srgbClr val="002060"/>
                </a:solidFill>
                <a:latin typeface="Tahoma"/>
                <a:ea typeface="+mj-ea"/>
                <a:cs typeface="+mj-cs"/>
              </a:rPr>
              <a:t>ц</a:t>
            </a:r>
            <a:r>
              <a:rPr lang="ru-RU" sz="2400" b="1" i="1" kern="0" dirty="0" smtClean="0">
                <a:solidFill>
                  <a:srgbClr val="002060"/>
                </a:solidFill>
                <a:latin typeface="Tahoma"/>
                <a:ea typeface="+mj-ea"/>
                <a:cs typeface="+mj-cs"/>
              </a:rPr>
              <a:t>ентром </a:t>
            </a:r>
            <a:r>
              <a:rPr lang="ru-RU" sz="2400" b="1" i="1" kern="0" dirty="0">
                <a:solidFill>
                  <a:srgbClr val="002060"/>
                </a:solidFill>
                <a:latin typeface="Tahoma"/>
                <a:ea typeface="+mj-ea"/>
                <a:cs typeface="+mj-cs"/>
              </a:rPr>
              <a:t>внимания в искусстве стал человек.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03200"/>
            <a:ext cx="381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3052763"/>
            <a:ext cx="3836987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4475" y="5870575"/>
            <a:ext cx="4211638" cy="871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339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457200"/>
            <a:ext cx="7772400" cy="1470025"/>
          </a:xfrm>
        </p:spPr>
        <p:txBody>
          <a:bodyPr anchor="ctr"/>
          <a:lstStyle/>
          <a:p>
            <a:r>
              <a:rPr lang="ru-RU" altLang="ru-RU" sz="4400" b="1"/>
              <a:t>Тема урока: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7700" y="2362200"/>
            <a:ext cx="7848600" cy="3581400"/>
          </a:xfrm>
        </p:spPr>
        <p:txBody>
          <a:bodyPr/>
          <a:lstStyle/>
          <a:p>
            <a:r>
              <a:rPr lang="ru-RU" altLang="ru-RU" sz="4800" b="1">
                <a:solidFill>
                  <a:srgbClr val="990033"/>
                </a:solidFill>
              </a:rPr>
              <a:t>« Рождение новой европейской науки»</a:t>
            </a:r>
          </a:p>
        </p:txBody>
      </p:sp>
    </p:spTree>
    <p:extLst>
      <p:ext uri="{BB962C8B-B14F-4D97-AF65-F5344CB8AC3E}">
        <p14:creationId xmlns:p14="http://schemas.microsoft.com/office/powerpoint/2010/main" val="22212141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b="1"/>
              <a:t>Познакомимся с развитием новой европейской науки;</a:t>
            </a:r>
          </a:p>
          <a:p>
            <a:r>
              <a:rPr lang="ru-RU" altLang="ru-RU" b="1"/>
              <a:t>Познакомимся с учёными, которые внесли свой вклад в развитие науки;</a:t>
            </a:r>
          </a:p>
          <a:p>
            <a:r>
              <a:rPr lang="ru-RU" altLang="ru-RU" b="1"/>
              <a:t>Развивать умение работать с учебником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57200" y="424224"/>
            <a:ext cx="8001000" cy="11430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600" b="1" dirty="0" smtClean="0"/>
              <a:t>Цель урока:</a:t>
            </a:r>
            <a:endParaRPr lang="ru-RU" alt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8099117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altLang="ru-RU" b="1"/>
              <a:t>Рождение новой науки.</a:t>
            </a:r>
          </a:p>
          <a:p>
            <a:pPr marL="609600" indent="-609600">
              <a:buFontTx/>
              <a:buAutoNum type="arabicPeriod"/>
            </a:pPr>
            <a:r>
              <a:rPr lang="ru-RU" altLang="ru-RU" b="1"/>
              <a:t>Николай Коперник.</a:t>
            </a:r>
          </a:p>
          <a:p>
            <a:pPr marL="609600" indent="-609600">
              <a:buFontTx/>
              <a:buAutoNum type="arabicPeriod"/>
            </a:pPr>
            <a:r>
              <a:rPr lang="ru-RU" altLang="ru-RU" b="1"/>
              <a:t>Джордано Бруно.</a:t>
            </a:r>
          </a:p>
          <a:p>
            <a:pPr marL="609600" indent="-609600">
              <a:buFontTx/>
              <a:buAutoNum type="arabicPeriod"/>
            </a:pPr>
            <a:r>
              <a:rPr lang="ru-RU" altLang="ru-RU" b="1"/>
              <a:t>Галилео Галилей.</a:t>
            </a:r>
          </a:p>
          <a:p>
            <a:pPr marL="609600" indent="-609600">
              <a:buFontTx/>
              <a:buAutoNum type="arabicPeriod"/>
            </a:pPr>
            <a:r>
              <a:rPr lang="ru-RU" altLang="ru-RU" b="1"/>
              <a:t>Исаак Ньютон.</a:t>
            </a:r>
          </a:p>
          <a:p>
            <a:pPr marL="609600" indent="-609600">
              <a:buFontTx/>
              <a:buAutoNum type="arabicPeriod"/>
            </a:pPr>
            <a:r>
              <a:rPr lang="ru-RU" altLang="ru-RU" b="1"/>
              <a:t>Фрэнсис Бэкон</a:t>
            </a:r>
          </a:p>
          <a:p>
            <a:pPr marL="609600" indent="-609600">
              <a:buFontTx/>
              <a:buAutoNum type="arabicPeriod"/>
            </a:pPr>
            <a:r>
              <a:rPr lang="ru-RU" altLang="ru-RU" b="1"/>
              <a:t>Рене Декарт.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b="1"/>
              <a:t>План:</a:t>
            </a:r>
          </a:p>
        </p:txBody>
      </p:sp>
    </p:spTree>
    <p:extLst>
      <p:ext uri="{BB962C8B-B14F-4D97-AF65-F5344CB8AC3E}">
        <p14:creationId xmlns:p14="http://schemas.microsoft.com/office/powerpoint/2010/main" val="3065084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571480"/>
            <a:ext cx="8229600" cy="928687"/>
          </a:xfrm>
        </p:spPr>
        <p:txBody>
          <a:bodyPr/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 буржуазным слоям общества относились: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642910" y="1571612"/>
            <a:ext cx="4040188" cy="3951288"/>
          </a:xfrm>
        </p:spPr>
        <p:txBody>
          <a:bodyPr/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А) купцы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Б) банкиры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В) наемные рабочие на мануфактурах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Г) владельцы мануфактур</a:t>
            </a:r>
          </a:p>
          <a:p>
            <a:endParaRPr lang="ru-RU" dirty="0"/>
          </a:p>
        </p:txBody>
      </p:sp>
      <p:pic>
        <p:nvPicPr>
          <p:cNvPr id="7" name="Содержимое 6" descr="33904741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4857752" y="1928802"/>
            <a:ext cx="3381375" cy="39512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2800"/>
              <a:t>             </a:t>
            </a:r>
            <a:r>
              <a:rPr lang="ru-RU" altLang="ru-RU" sz="28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Черты Нового времени: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/>
              <a:t>		</a:t>
            </a:r>
            <a:r>
              <a:rPr lang="ru-RU" altLang="ru-RU" sz="2800" b="1"/>
              <a:t>1) усиливается интерес человека к окружающему миру;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b="1"/>
              <a:t>		2) в результате географических открытий раздвинулись границы мира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b="1"/>
              <a:t>		3) подтвердилась шарообразность Земли;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b="1"/>
              <a:t>		4) растут города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b="1"/>
              <a:t>		5) развитие мануфактурного производства и мирового рынка.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3200" b="1"/>
              <a:t>Рождение новой науки, основанной на опытном знании.</a:t>
            </a:r>
          </a:p>
        </p:txBody>
      </p:sp>
    </p:spTree>
    <p:extLst>
      <p:ext uri="{BB962C8B-B14F-4D97-AF65-F5344CB8AC3E}">
        <p14:creationId xmlns:p14="http://schemas.microsoft.com/office/powerpoint/2010/main" val="30078259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4172" y="1382426"/>
            <a:ext cx="85344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b="1" dirty="0"/>
              <a:t>В эпоху Средневековья европейская наука соблюдала принцип </a:t>
            </a:r>
            <a:r>
              <a:rPr lang="ru-RU" altLang="ru-RU" b="1" u="sng" dirty="0" smtClean="0">
                <a:solidFill>
                  <a:srgbClr val="990033"/>
                </a:solidFill>
              </a:rPr>
              <a:t>авторитета</a:t>
            </a:r>
            <a:r>
              <a:rPr lang="ru-RU" altLang="ru-RU" b="1" dirty="0" smtClean="0"/>
              <a:t>  (за </a:t>
            </a:r>
            <a:r>
              <a:rPr lang="ru-RU" altLang="ru-RU" b="1" dirty="0"/>
              <a:t>истину принимались мысли древности</a:t>
            </a:r>
            <a:r>
              <a:rPr lang="ru-RU" altLang="ru-RU" b="1" dirty="0" smtClean="0"/>
              <a:t>):</a:t>
            </a:r>
          </a:p>
          <a:p>
            <a:pPr>
              <a:buFontTx/>
              <a:buNone/>
            </a:pPr>
            <a:endParaRPr lang="ru-RU" altLang="ru-RU" b="1" dirty="0"/>
          </a:p>
          <a:p>
            <a:pPr>
              <a:buFontTx/>
              <a:buNone/>
            </a:pPr>
            <a:r>
              <a:rPr lang="ru-RU" altLang="ru-RU" b="1" dirty="0"/>
              <a:t>Географию	медицину         физику</a:t>
            </a:r>
          </a:p>
          <a:p>
            <a:pPr>
              <a:buFontTx/>
              <a:buNone/>
            </a:pPr>
            <a:endParaRPr lang="ru-RU" altLang="ru-RU" b="1" dirty="0"/>
          </a:p>
          <a:p>
            <a:pPr>
              <a:buFontTx/>
              <a:buNone/>
            </a:pPr>
            <a:r>
              <a:rPr lang="ru-RU" altLang="ru-RU" b="1" dirty="0"/>
              <a:t>Птолемею	Гиппократу       Архимеду</a:t>
            </a:r>
          </a:p>
          <a:p>
            <a:pPr>
              <a:buFontTx/>
              <a:buNone/>
            </a:pPr>
            <a:endParaRPr lang="ru-RU" altLang="ru-RU" b="1" dirty="0"/>
          </a:p>
          <a:p>
            <a:pPr>
              <a:buFontTx/>
              <a:buNone/>
            </a:pPr>
            <a:endParaRPr lang="ru-RU" altLang="ru-RU" b="1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3200" b="1"/>
              <a:t>Рождение новой науки, основанной на опытном знании.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1742585" y="4558980"/>
            <a:ext cx="485775" cy="838200"/>
          </a:xfrm>
          <a:prstGeom prst="downArrow">
            <a:avLst>
              <a:gd name="adj1" fmla="val 50000"/>
              <a:gd name="adj2" fmla="val 431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4248323" y="4558980"/>
            <a:ext cx="485775" cy="838200"/>
          </a:xfrm>
          <a:prstGeom prst="downArrow">
            <a:avLst>
              <a:gd name="adj1" fmla="val 50000"/>
              <a:gd name="adj2" fmla="val 431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7092280" y="4562421"/>
            <a:ext cx="485775" cy="838200"/>
          </a:xfrm>
          <a:prstGeom prst="downArrow">
            <a:avLst>
              <a:gd name="adj1" fmla="val 50000"/>
              <a:gd name="adj2" fmla="val 431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9311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altLang="ru-RU" b="1"/>
              <a:t>Рост любознательности и критического отношения к действительности заставляет людей лично наблюдать явления природы. Первыми на этот путь встали гуманисты, которые признавали за человеческим разумом возможность понять и объяснить мир.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3200" b="1"/>
              <a:t>Рождение новой науки, основанной на опытном знании.</a:t>
            </a:r>
          </a:p>
        </p:txBody>
      </p:sp>
    </p:spTree>
    <p:extLst>
      <p:ext uri="{BB962C8B-B14F-4D97-AF65-F5344CB8AC3E}">
        <p14:creationId xmlns:p14="http://schemas.microsoft.com/office/powerpoint/2010/main" val="27179664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altLang="ru-RU" b="1"/>
              <a:t>Эпоха Возрождения подарила европейцам независимость мышления, главным достижением которого было растущее убеждение в том, что человечество может улучшить мир, в котором живёт путём достоверных знаний.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3200" b="1"/>
              <a:t>Рождение новой науки, основанной на опытном знании.</a:t>
            </a:r>
          </a:p>
        </p:txBody>
      </p:sp>
    </p:spTree>
    <p:extLst>
      <p:ext uri="{BB962C8B-B14F-4D97-AF65-F5344CB8AC3E}">
        <p14:creationId xmlns:p14="http://schemas.microsoft.com/office/powerpoint/2010/main" val="25019420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4000" b="1"/>
              <a:t>« Он подрывал фундамент веры»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600200"/>
            <a:ext cx="4621088" cy="50292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800" b="1" dirty="0"/>
              <a:t>Наблюдая за небесными телами сделал вывод о том, что Земля вращается вокруг Солнца и вокруг своей оси. В 1543 году была напечатана книга « О вращении небесных сфер»</a:t>
            </a:r>
          </a:p>
        </p:txBody>
      </p:sp>
      <p:pic>
        <p:nvPicPr>
          <p:cNvPr id="12296" name="Picture 8" descr="Kopern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365283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28600" y="5791200"/>
            <a:ext cx="3962400" cy="5334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b="1"/>
              <a:t>Н. Коперник</a:t>
            </a:r>
          </a:p>
        </p:txBody>
      </p:sp>
    </p:spTree>
    <p:extLst>
      <p:ext uri="{BB962C8B-B14F-4D97-AF65-F5344CB8AC3E}">
        <p14:creationId xmlns:p14="http://schemas.microsoft.com/office/powerpoint/2010/main" val="8244875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371600"/>
            <a:ext cx="4343400" cy="54864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ru-RU" altLang="ru-RU" sz="2800" b="1"/>
              <a:t>Изучая учения Коперника, пришёл </a:t>
            </a:r>
            <a:r>
              <a:rPr lang="ru-RU" altLang="ru-RU" sz="2800" b="1" u="sng"/>
              <a:t>к выводу:</a:t>
            </a:r>
          </a:p>
          <a:p>
            <a:pPr marL="533400" indent="-533400">
              <a:buFontTx/>
              <a:buAutoNum type="arabicParenR"/>
            </a:pPr>
            <a:r>
              <a:rPr lang="ru-RU" altLang="ru-RU" sz="2800" b="1"/>
              <a:t>Вселенная не имеет края, она безмерна и бесконечна.</a:t>
            </a:r>
          </a:p>
          <a:p>
            <a:pPr marL="533400" indent="-533400">
              <a:buFontTx/>
              <a:buAutoNum type="arabicParenR"/>
            </a:pPr>
            <a:r>
              <a:rPr lang="ru-RU" altLang="ru-RU" sz="2800" b="1"/>
              <a:t>Вселенная не имеет центра</a:t>
            </a:r>
          </a:p>
          <a:p>
            <a:pPr marL="533400" indent="-533400">
              <a:buFontTx/>
              <a:buAutoNum type="arabicParenR"/>
            </a:pPr>
            <a:r>
              <a:rPr lang="ru-RU" altLang="ru-RU" sz="2800" b="1"/>
              <a:t>Вселенная- это бесчисленное множество звёзд.</a:t>
            </a:r>
          </a:p>
        </p:txBody>
      </p:sp>
      <p:pic>
        <p:nvPicPr>
          <p:cNvPr id="14344" name="Picture 8" descr="043men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86556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228600" y="5791200"/>
            <a:ext cx="3962400" cy="5334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b="1"/>
              <a:t>Джордано Бруно</a:t>
            </a:r>
          </a:p>
        </p:txBody>
      </p:sp>
      <p:sp>
        <p:nvSpPr>
          <p:cNvPr id="14346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1143000"/>
          </a:xfr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4000" b="1"/>
              <a:t>« Враг всякого закона, всякой веры»</a:t>
            </a:r>
          </a:p>
        </p:txBody>
      </p:sp>
    </p:spTree>
    <p:extLst>
      <p:ext uri="{BB962C8B-B14F-4D97-AF65-F5344CB8AC3E}">
        <p14:creationId xmlns:p14="http://schemas.microsoft.com/office/powerpoint/2010/main" val="11418984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40966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chemeClr val="tx1"/>
                </a:solidFill>
              </a:rPr>
              <a:t>1600 г. – Дж. Бруно сожжен в Риме</a:t>
            </a:r>
            <a:br>
              <a:rPr lang="ru-RU" altLang="ru-RU" dirty="0" smtClean="0">
                <a:solidFill>
                  <a:schemeClr val="tx1"/>
                </a:solidFill>
              </a:rPr>
            </a:br>
            <a:r>
              <a:rPr lang="ru-RU" altLang="ru-RU" dirty="0" smtClean="0">
                <a:solidFill>
                  <a:schemeClr val="tx1"/>
                </a:solidFill>
              </a:rPr>
              <a:t>на площади Цветов</a:t>
            </a: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656" y="1268760"/>
            <a:ext cx="6120680" cy="5408474"/>
          </a:xfrm>
          <a:noFill/>
        </p:spPr>
      </p:pic>
    </p:spTree>
    <p:extLst>
      <p:ext uri="{BB962C8B-B14F-4D97-AF65-F5344CB8AC3E}">
        <p14:creationId xmlns:p14="http://schemas.microsoft.com/office/powerpoint/2010/main" val="336610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371600"/>
            <a:ext cx="4876800" cy="5257800"/>
          </a:xfrm>
        </p:spPr>
        <p:txBody>
          <a:bodyPr/>
          <a:lstStyle/>
          <a:p>
            <a:pPr marL="533400" indent="-533400">
              <a:buFontTx/>
              <a:buAutoNum type="arabicParenR"/>
            </a:pPr>
            <a:r>
              <a:rPr lang="ru-RU" altLang="ru-RU" sz="2800" b="1"/>
              <a:t>Открыл новые звёзды;</a:t>
            </a:r>
          </a:p>
          <a:p>
            <a:pPr marL="533400" indent="-533400">
              <a:buFontTx/>
              <a:buAutoNum type="arabicParenR"/>
            </a:pPr>
            <a:r>
              <a:rPr lang="ru-RU" altLang="ru-RU" sz="2800" b="1"/>
              <a:t>Наблюдал горы на Луне и пятна на Солнце</a:t>
            </a:r>
          </a:p>
          <a:p>
            <a:pPr marL="533400" indent="-533400">
              <a:buFontTx/>
              <a:buAutoNum type="arabicParenR"/>
            </a:pPr>
            <a:r>
              <a:rPr lang="ru-RU" altLang="ru-RU" sz="2800" b="1"/>
              <a:t>Сформулировал закон падения тел, движение маятника и др. законы физики</a:t>
            </a:r>
          </a:p>
          <a:p>
            <a:pPr marL="533400" indent="-533400">
              <a:buFontTx/>
              <a:buAutoNum type="arabicParenR"/>
            </a:pPr>
            <a:r>
              <a:rPr lang="ru-RU" altLang="ru-RU" sz="2800" b="1"/>
              <a:t>Написал книгу                 « Диалоги о двух системах»</a:t>
            </a:r>
          </a:p>
        </p:txBody>
      </p:sp>
      <p:pic>
        <p:nvPicPr>
          <p:cNvPr id="16392" name="Picture 8" descr="g1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343400" cy="353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52400" y="5105400"/>
            <a:ext cx="3962400" cy="5334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b="1"/>
              <a:t>Галилео Галилей</a:t>
            </a:r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4000" b="1"/>
              <a:t>« Человек незаурядной воли, ума и мужества…»</a:t>
            </a:r>
          </a:p>
        </p:txBody>
      </p:sp>
    </p:spTree>
    <p:extLst>
      <p:ext uri="{BB962C8B-B14F-4D97-AF65-F5344CB8AC3E}">
        <p14:creationId xmlns:p14="http://schemas.microsoft.com/office/powerpoint/2010/main" val="39472922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>
                <a:solidFill>
                  <a:schemeClr val="tx1"/>
                </a:solidFill>
              </a:rPr>
              <a:t>Галилей на допросе Инквизиции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6784" y="1268760"/>
            <a:ext cx="7310016" cy="5475809"/>
          </a:xfrm>
          <a:noFill/>
        </p:spPr>
      </p:pic>
    </p:spTree>
    <p:extLst>
      <p:ext uri="{BB962C8B-B14F-4D97-AF65-F5344CB8AC3E}">
        <p14:creationId xmlns:p14="http://schemas.microsoft.com/office/powerpoint/2010/main" val="96338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23928" y="1447800"/>
            <a:ext cx="5112568" cy="51816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b="1" dirty="0"/>
              <a:t>Открыл закон Всемирного тяготения, создал оптическую лабораторию, произвёл легендарный опыт разложения света,  в 1641 году построил маленький  зеркальный телескоп и законы распространения света и новые методы математических вычислений</a:t>
            </a:r>
            <a:r>
              <a:rPr lang="ru-RU" altLang="ru-RU" sz="2400" b="1" dirty="0"/>
              <a:t>. </a:t>
            </a:r>
          </a:p>
        </p:txBody>
      </p:sp>
      <p:pic>
        <p:nvPicPr>
          <p:cNvPr id="18440" name="Picture 8" descr="new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09700"/>
            <a:ext cx="35369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152400" y="5486400"/>
            <a:ext cx="3962400" cy="5334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b="1"/>
              <a:t>Исаак Ньютон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4000" b="1"/>
              <a:t>« Завершил  создание научной картины мира»</a:t>
            </a:r>
          </a:p>
        </p:txBody>
      </p:sp>
    </p:spTree>
    <p:extLst>
      <p:ext uri="{BB962C8B-B14F-4D97-AF65-F5344CB8AC3E}">
        <p14:creationId xmlns:p14="http://schemas.microsoft.com/office/powerpoint/2010/main" val="3133808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8229600" cy="725487"/>
          </a:xfrm>
        </p:spPr>
        <p:txBody>
          <a:bodyPr/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Огораживания.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28596" y="1142984"/>
            <a:ext cx="8358188" cy="1785937"/>
          </a:xfrm>
        </p:spPr>
        <p:txBody>
          <a:bodyPr/>
          <a:lstStyle/>
          <a:p>
            <a:pPr algn="r"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Объясните поговорку  </a:t>
            </a:r>
            <a:r>
              <a:rPr lang="ru-RU" sz="32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«Копыто овцы превращает песок в золото».</a:t>
            </a:r>
          </a:p>
          <a:p>
            <a:pPr algn="r">
              <a:spcBef>
                <a:spcPct val="50000"/>
              </a:spcBef>
              <a:buFont typeface="Wingdings" pitchFamily="2" charset="2"/>
              <a:buChar char="v"/>
            </a:pPr>
            <a:r>
              <a:rPr lang="ru-RU" b="1" dirty="0" smtClean="0">
                <a:solidFill>
                  <a:srgbClr val="663300"/>
                </a:solidFill>
              </a:rPr>
              <a:t> Какие последствия для крестьян имели огораживания?</a:t>
            </a:r>
            <a:endParaRPr lang="ru-RU" sz="3200" b="1" dirty="0" smtClean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6" descr="0004-006-Ogorazhivanija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1928794" y="3429000"/>
            <a:ext cx="4041775" cy="3060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600200"/>
            <a:ext cx="4343400" cy="51054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b="1"/>
              <a:t>Предложил новый метод изучения природы – рассуждение от частного к общему , основанное на экспериментальных данных</a:t>
            </a:r>
          </a:p>
        </p:txBody>
      </p:sp>
      <p:pic>
        <p:nvPicPr>
          <p:cNvPr id="20488" name="Picture 8" descr="Bacon_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3227388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381000" y="5943600"/>
            <a:ext cx="3962400" cy="5334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b="1"/>
              <a:t>Фрэнсис Бэкон</a:t>
            </a:r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title"/>
          </p:nvPr>
        </p:nvSpPr>
        <p:spPr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4000" b="1"/>
              <a:t>« Самое лучшее из всех доказательств есть опыт»</a:t>
            </a:r>
          </a:p>
        </p:txBody>
      </p:sp>
    </p:spTree>
    <p:extLst>
      <p:ext uri="{BB962C8B-B14F-4D97-AF65-F5344CB8AC3E}">
        <p14:creationId xmlns:p14="http://schemas.microsoft.com/office/powerpoint/2010/main" val="13578008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505200" y="1600200"/>
            <a:ext cx="5410200" cy="5029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b="1"/>
              <a:t>Считается основоположником науки и философии Нового времени. Вывел формулу: человек мыслит             сомневается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b="1"/>
              <a:t>рождаются научные знания.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b="1"/>
              <a:t>Создал свою аналитическую геометрию, ввёл понятие переменной величины и алгебраические обозначения</a:t>
            </a:r>
          </a:p>
        </p:txBody>
      </p:sp>
      <p:pic>
        <p:nvPicPr>
          <p:cNvPr id="22536" name="Picture 8" descr="Descar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339248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533400" y="5867400"/>
            <a:ext cx="2743200" cy="5334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b="1"/>
              <a:t>Рене Декарт</a:t>
            </a:r>
          </a:p>
        </p:txBody>
      </p:sp>
      <p:sp>
        <p:nvSpPr>
          <p:cNvPr id="22538" name="Rectangle 10"/>
          <p:cNvSpPr>
            <a:spLocks noGrp="1" noChangeArrowheads="1"/>
          </p:cNvSpPr>
          <p:nvPr>
            <p:ph type="title"/>
          </p:nvPr>
        </p:nvSpPr>
        <p:spPr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4000" b="1"/>
              <a:t>« Я мыслю, следовательно, я существую»</a:t>
            </a:r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6934200" y="3276600"/>
            <a:ext cx="1752600" cy="304800"/>
          </a:xfrm>
          <a:prstGeom prst="rightArrow">
            <a:avLst>
              <a:gd name="adj1" fmla="val 50000"/>
              <a:gd name="adj2" fmla="val 1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0" name="AutoShape 12"/>
          <p:cNvSpPr>
            <a:spLocks noChangeArrowheads="1"/>
          </p:cNvSpPr>
          <p:nvPr/>
        </p:nvSpPr>
        <p:spPr bwMode="auto">
          <a:xfrm>
            <a:off x="6324600" y="3581400"/>
            <a:ext cx="1752600" cy="304800"/>
          </a:xfrm>
          <a:prstGeom prst="rightArrow">
            <a:avLst>
              <a:gd name="adj1" fmla="val 50000"/>
              <a:gd name="adj2" fmla="val 1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5330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Выводы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ru-RU" sz="2800" smtClean="0"/>
              <a:t>XVI – XVIII </a:t>
            </a:r>
            <a:r>
              <a:rPr lang="ru-RU" altLang="ru-RU" sz="2800" smtClean="0"/>
              <a:t> вв. – бурное развитие науки, особенно математики и естествознания</a:t>
            </a:r>
          </a:p>
          <a:p>
            <a:pPr eaLnBrk="1" hangingPunct="1"/>
            <a:r>
              <a:rPr lang="ru-RU" altLang="ru-RU" sz="2800" smtClean="0"/>
              <a:t>Новое представление о Вселенной</a:t>
            </a:r>
          </a:p>
          <a:p>
            <a:pPr eaLnBrk="1" hangingPunct="1"/>
            <a:r>
              <a:rPr lang="ru-RU" altLang="ru-RU" sz="2800" smtClean="0"/>
              <a:t>Новые методы исследования природы – опыт (практика) и разум (теория)</a:t>
            </a:r>
          </a:p>
        </p:txBody>
      </p:sp>
    </p:spTree>
    <p:extLst>
      <p:ext uri="{BB962C8B-B14F-4D97-AF65-F5344CB8AC3E}">
        <p14:creationId xmlns:p14="http://schemas.microsoft.com/office/powerpoint/2010/main" val="421792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1. Сообщение об одном из художников эпохи Высшего </a:t>
            </a:r>
            <a:r>
              <a:rPr lang="ru-RU" dirty="0" smtClean="0"/>
              <a:t>Возрождения</a:t>
            </a:r>
            <a:endParaRPr lang="ru-RU" altLang="ru-RU" dirty="0"/>
          </a:p>
          <a:p>
            <a:r>
              <a:rPr lang="ru-RU" altLang="ru-RU" dirty="0" smtClean="0"/>
              <a:t>2. Параграф 8,9,10</a:t>
            </a:r>
            <a:endParaRPr lang="ru-RU" altLang="ru-RU" dirty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b="1"/>
              <a:t>Домашнее задание:</a:t>
            </a:r>
          </a:p>
        </p:txBody>
      </p:sp>
    </p:spTree>
    <p:extLst>
      <p:ext uri="{BB962C8B-B14F-4D97-AF65-F5344CB8AC3E}">
        <p14:creationId xmlns:p14="http://schemas.microsoft.com/office/powerpoint/2010/main" val="722590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Какие продукты составляли основу питания большинства сельского населения в европейских странах в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XVI-XVII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00100" y="2143117"/>
            <a:ext cx="4038600" cy="3286148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1) белый хлеб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2)  мясо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3) каши и похлебки из овса, проса, ячменя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4) картофель</a:t>
            </a:r>
          </a:p>
          <a:p>
            <a:endParaRPr lang="ru-RU" dirty="0"/>
          </a:p>
        </p:txBody>
      </p:sp>
      <p:pic>
        <p:nvPicPr>
          <p:cNvPr id="6" name="Picture 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lum bright="-12000"/>
          </a:blip>
          <a:srcRect/>
          <a:stretch>
            <a:fillRect/>
          </a:stretch>
        </p:blipFill>
        <p:spPr bwMode="auto">
          <a:xfrm>
            <a:off x="5429256" y="2000240"/>
            <a:ext cx="2790476" cy="3828572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Прокомментируйте выражение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000240"/>
            <a:ext cx="8229600" cy="1614486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«Скажи мне, что ты ешь, и я скажу тебе, кто ты есть»</a:t>
            </a:r>
            <a:endParaRPr lang="ru-RU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313" y="3568700"/>
            <a:ext cx="4392612" cy="3001963"/>
          </a:xfrm>
          <a:prstGeom prst="rect">
            <a:avLst/>
          </a:prstGeom>
          <a:noFill/>
          <a:ln w="28575">
            <a:solidFill>
              <a:srgbClr val="3366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«Люди с дорожной обочины».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2214554"/>
            <a:ext cx="4614866" cy="3043246"/>
          </a:xfrm>
        </p:spPr>
        <p:txBody>
          <a:bodyPr/>
          <a:lstStyle/>
          <a:p>
            <a:r>
              <a:rPr lang="ru-RU" b="1" u="sng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Вопрос:</a:t>
            </a:r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За счет каких социальных групп формировался класс наемных рабочих?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5567" y="1600200"/>
            <a:ext cx="2743865" cy="4525963"/>
          </a:xfrm>
          <a:prstGeom prst="rect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я БАГЕ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БАГЕТ</Template>
  <TotalTime>296</TotalTime>
  <Words>1283</Words>
  <Application>Microsoft Office PowerPoint</Application>
  <PresentationFormat>Экран (4:3)</PresentationFormat>
  <Paragraphs>227</Paragraphs>
  <Slides>63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71" baseType="lpstr">
      <vt:lpstr>Microsoft YaHei</vt:lpstr>
      <vt:lpstr>Arial</vt:lpstr>
      <vt:lpstr>Book Antiqua</vt:lpstr>
      <vt:lpstr>Calibri</vt:lpstr>
      <vt:lpstr>Tahoma</vt:lpstr>
      <vt:lpstr>Times New Roman</vt:lpstr>
      <vt:lpstr>Wingdings</vt:lpstr>
      <vt:lpstr>Презентация БАГЕТ</vt:lpstr>
      <vt:lpstr>Европейское общество в раннее новое время. Повседневная жизнь.</vt:lpstr>
      <vt:lpstr>Установить соответствие  </vt:lpstr>
      <vt:lpstr>По какому принципу образованы ряды</vt:lpstr>
      <vt:lpstr>О каком городе говорили в 16 веке, что он  « поглотил торговлю других городов» и стал  « воротами Европы»? </vt:lpstr>
      <vt:lpstr>К буржуазным слоям общества относились: </vt:lpstr>
      <vt:lpstr>Огораживания.</vt:lpstr>
      <vt:lpstr>Какие продукты составляли основу питания большинства сельского населения в европейских странах в XVI-XVII в.</vt:lpstr>
      <vt:lpstr>Прокомментируйте выражение</vt:lpstr>
      <vt:lpstr>«Люди с дорожной обочины».</vt:lpstr>
      <vt:lpstr>Мир художественной культуры возрождения</vt:lpstr>
      <vt:lpstr>Презентация PowerPoint</vt:lpstr>
      <vt:lpstr>Главная цель жизни человека.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Леонардо да Винчи (1452-1519)</vt:lpstr>
      <vt:lpstr>Презентация PowerPoint</vt:lpstr>
      <vt:lpstr>Презентация PowerPoint</vt:lpstr>
      <vt:lpstr>Презентация PowerPoint</vt:lpstr>
      <vt:lpstr>Презентация PowerPoint</vt:lpstr>
      <vt:lpstr>Микеланджело Буонарроти (1475-1564)</vt:lpstr>
      <vt:lpstr>Презентация PowerPoint</vt:lpstr>
      <vt:lpstr>Презентация PowerPoint</vt:lpstr>
      <vt:lpstr>Презентация PowerPoint</vt:lpstr>
      <vt:lpstr>Презентация PowerPoint</vt:lpstr>
      <vt:lpstr>Рафаэль Санти (1483-1520).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Альбрехт Дюрер (1471-1528).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урока:</vt:lpstr>
      <vt:lpstr>Презентация PowerPoint</vt:lpstr>
      <vt:lpstr>План:</vt:lpstr>
      <vt:lpstr>Рождение новой науки, основанной на опытном знании.</vt:lpstr>
      <vt:lpstr>Рождение новой науки, основанной на опытном знании.</vt:lpstr>
      <vt:lpstr>Рождение новой науки, основанной на опытном знании.</vt:lpstr>
      <vt:lpstr>Рождение новой науки, основанной на опытном знании.</vt:lpstr>
      <vt:lpstr>« Он подрывал фундамент веры»</vt:lpstr>
      <vt:lpstr>« Враг всякого закона, всякой веры»</vt:lpstr>
      <vt:lpstr>1600 г. – Дж. Бруно сожжен в Риме на площади Цветов</vt:lpstr>
      <vt:lpstr>« Человек незаурядной воли, ума и мужества…»</vt:lpstr>
      <vt:lpstr>Галилей на допросе Инквизиции</vt:lpstr>
      <vt:lpstr>Презентация PowerPoint</vt:lpstr>
      <vt:lpstr>« Самое лучшее из всех доказательств есть опыт»</vt:lpstr>
      <vt:lpstr>« Я мыслю, следовательно, я существую»</vt:lpstr>
      <vt:lpstr>Выводы</vt:lpstr>
      <vt:lpstr>Домашнее задание: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Пользователь Windows</cp:lastModifiedBy>
  <cp:revision>32</cp:revision>
  <dcterms:created xsi:type="dcterms:W3CDTF">2011-07-18T03:17:33Z</dcterms:created>
  <dcterms:modified xsi:type="dcterms:W3CDTF">2019-10-07T19:52:44Z</dcterms:modified>
</cp:coreProperties>
</file>