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2" r:id="rId3"/>
    <p:sldId id="293" r:id="rId4"/>
    <p:sldId id="302" r:id="rId5"/>
    <p:sldId id="258" r:id="rId6"/>
    <p:sldId id="305" r:id="rId7"/>
    <p:sldId id="285" r:id="rId8"/>
    <p:sldId id="304" r:id="rId9"/>
    <p:sldId id="306" r:id="rId10"/>
    <p:sldId id="303" r:id="rId11"/>
    <p:sldId id="307" r:id="rId12"/>
    <p:sldId id="309" r:id="rId13"/>
    <p:sldId id="310" r:id="rId14"/>
    <p:sldId id="261" r:id="rId15"/>
    <p:sldId id="312" r:id="rId16"/>
    <p:sldId id="275" r:id="rId17"/>
    <p:sldId id="311" r:id="rId18"/>
    <p:sldId id="263" r:id="rId19"/>
    <p:sldId id="292" r:id="rId20"/>
    <p:sldId id="264" r:id="rId21"/>
    <p:sldId id="277" r:id="rId22"/>
    <p:sldId id="26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BA93-2BA6-48FF-9C4F-F54C6FF93A21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EBA40C4D-4779-4059-BD11-57CF9DF268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7697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0E7B9-691B-44BF-BF9C-D4FB3B40850F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4969A-CB3C-447C-B50D-ABC5CB4BA1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5201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7990BFC8-E2CC-4C92-98E3-E239488C737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AC5B0-00A0-40C7-9ED4-F94C320A0285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6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7C243-BC57-45D4-8020-188E1891C0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523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9F596-963E-4A6D-A63C-F2403CBD836F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B069C52F-C5EF-46E7-B89F-55A5257D26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6055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D4198-EEF5-4627-BF98-409AE96332CF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D08D57C7-B2EF-428E-912B-4639FF400F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2974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3689C-E3CE-4A10-819F-118BF606ACE2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077AB-432C-4FB0-973E-1FC32BF20F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39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BCCAB-6E59-4F85-85F5-FE9EFC1DDE02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7C60956-D25D-4C15-8DF4-C385789FFB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2639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11238-49DA-4F28-98DF-DEE5B92FD36F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02B35392-A8C7-4739-91CD-7C21594398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399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7670E-7088-41EC-9F8F-5D99909BB363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882F7D-68CB-4A8B-8430-F7246062C0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992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DC5DDC5-469C-41CD-8737-2176E20A944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11CE7-2418-4754-A9DD-443D4646AE2A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290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EFB0C424-249D-41DA-A0BE-85ADD43F9FF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0D56A-F1FB-4A6C-B675-83E0663E3A84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30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06A1A58-5037-4BF5-99AC-F02FCB364FD2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82644"/>
                </a:solidFill>
                <a:latin typeface="Georgia" panose="02040502050405020303" pitchFamily="18" charset="0"/>
              </a:defRPr>
            </a:lvl1pPr>
          </a:lstStyle>
          <a:p>
            <a:fld id="{92981D9B-69EF-4050-B671-116D41EE09E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071" y="23489"/>
            <a:ext cx="8795857" cy="382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4060229"/>
            <a:ext cx="8496944" cy="138499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200" b="1" dirty="0">
                <a:ln/>
                <a:solidFill>
                  <a:schemeClr val="accent3"/>
                </a:solidFill>
                <a:latin typeface="Georgia"/>
                <a:ea typeface="+mj-ea"/>
                <a:cs typeface="+mj-cs"/>
              </a:rPr>
              <a:t>XIX </a:t>
            </a:r>
            <a:r>
              <a:rPr lang="ru-RU" sz="4200" b="1" dirty="0">
                <a:ln/>
                <a:solidFill>
                  <a:schemeClr val="accent3"/>
                </a:solidFill>
                <a:latin typeface="Georgia"/>
                <a:ea typeface="+mj-ea"/>
                <a:cs typeface="+mj-cs"/>
              </a:rPr>
              <a:t>век в зеркале художественных исканий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5478904"/>
            <a:ext cx="6984776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/>
                <a:ea typeface="+mj-ea"/>
                <a:cs typeface="+mj-cs"/>
              </a:rPr>
              <a:t>Литература</a:t>
            </a:r>
            <a:b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/>
                <a:ea typeface="+mj-ea"/>
                <a:cs typeface="+mj-cs"/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14341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2663825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81000" y="1069975"/>
            <a:ext cx="2362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Германия</a:t>
            </a:r>
          </a:p>
        </p:txBody>
      </p:sp>
      <p:sp>
        <p:nvSpPr>
          <p:cNvPr id="23556" name="Текст 3"/>
          <p:cNvSpPr>
            <a:spLocks noGrp="1"/>
          </p:cNvSpPr>
          <p:nvPr>
            <p:ph type="body" sz="half" idx="2"/>
          </p:nvPr>
        </p:nvSpPr>
        <p:spPr>
          <a:xfrm>
            <a:off x="323850" y="4797425"/>
            <a:ext cx="2663825" cy="8270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/>
              <a:t>Генрих Гейне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smtClean="0"/>
              <a:t>(</a:t>
            </a:r>
            <a:r>
              <a:rPr lang="ru-RU" altLang="ru-RU" sz="2800" smtClean="0">
                <a:cs typeface="Tahoma" panose="020B0604030504040204" pitchFamily="34" charset="0"/>
              </a:rPr>
              <a:t>1797-1856 г</a:t>
            </a:r>
            <a:r>
              <a:rPr lang="ru-RU" altLang="ru-RU" sz="2800" smtClean="0"/>
              <a:t>г.)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59113" y="1416050"/>
            <a:ext cx="5834062" cy="4892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Гейне был профессиональным литератором. Июльская революция 1830 года дала ему ответ на вопрос, что делать дальше: в мае 1831 года он уезжает из Германии и навсегда поселяется в Париже. Париж круто изменил его жизнь, он поднялся на новую ступень как прозаик и публицист. Его репортажи о Франции были посвящены общественной жизни, политике, искусству и театру; репортажи о Германии - литературе и философии.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99899" y="427311"/>
            <a:ext cx="4008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Романтизм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81000" y="1069975"/>
            <a:ext cx="2362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Франция</a:t>
            </a:r>
          </a:p>
        </p:txBody>
      </p:sp>
      <p:sp>
        <p:nvSpPr>
          <p:cNvPr id="24580" name="Текст 3"/>
          <p:cNvSpPr txBox="1">
            <a:spLocks/>
          </p:cNvSpPr>
          <p:nvPr/>
        </p:nvSpPr>
        <p:spPr bwMode="auto">
          <a:xfrm>
            <a:off x="323850" y="4797425"/>
            <a:ext cx="26638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85000"/>
            </a:pPr>
            <a:r>
              <a:rPr lang="ru-RU" altLang="ru-RU" sz="2800" b="1">
                <a:solidFill>
                  <a:srgbClr val="FFFFFF"/>
                </a:solidFill>
                <a:latin typeface="Georgia" panose="02040502050405020303" pitchFamily="18" charset="0"/>
              </a:rPr>
              <a:t>Виктор </a:t>
            </a:r>
          </a:p>
          <a:p>
            <a:pPr algn="ctr" eaLnBrk="1" hangingPunct="1">
              <a:buClr>
                <a:schemeClr val="accent1"/>
              </a:buClr>
              <a:buSzPct val="85000"/>
            </a:pPr>
            <a:r>
              <a:rPr lang="ru-RU" altLang="ru-RU" sz="2800" b="1">
                <a:solidFill>
                  <a:srgbClr val="FFFFFF"/>
                </a:solidFill>
                <a:latin typeface="Georgia" panose="02040502050405020303" pitchFamily="18" charset="0"/>
              </a:rPr>
              <a:t>Гюго</a:t>
            </a:r>
          </a:p>
          <a:p>
            <a:pPr algn="ctr" eaLnBrk="1" hangingPunct="1">
              <a:buClr>
                <a:schemeClr val="accent1"/>
              </a:buClr>
              <a:buSzPct val="85000"/>
            </a:pPr>
            <a:r>
              <a:rPr lang="ru-RU" altLang="ru-RU" sz="2800">
                <a:solidFill>
                  <a:srgbClr val="FFFFFF"/>
                </a:solidFill>
                <a:latin typeface="Georgia" panose="02040502050405020303" pitchFamily="18" charset="0"/>
              </a:rPr>
              <a:t>(1802-1885</a:t>
            </a:r>
            <a:r>
              <a:rPr lang="ru-RU" altLang="ru-RU" sz="2800">
                <a:solidFill>
                  <a:srgbClr val="FFFFFF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 г</a:t>
            </a:r>
            <a:r>
              <a:rPr lang="ru-RU" altLang="ru-RU" sz="2800">
                <a:solidFill>
                  <a:srgbClr val="FFFFFF"/>
                </a:solidFill>
                <a:latin typeface="Georgia" panose="02040502050405020303" pitchFamily="18" charset="0"/>
              </a:rPr>
              <a:t>г.)</a:t>
            </a:r>
          </a:p>
        </p:txBody>
      </p:sp>
      <p:pic>
        <p:nvPicPr>
          <p:cNvPr id="24581" name="Picture 2" descr="http://fireform.ru/wp-content/uploads/2016/05/Viktor-Gyu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1" r="8836"/>
          <a:stretch>
            <a:fillRect/>
          </a:stretch>
        </p:blipFill>
        <p:spPr bwMode="auto">
          <a:xfrm>
            <a:off x="139700" y="1628775"/>
            <a:ext cx="27035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2987675" y="1404938"/>
            <a:ext cx="59769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800000"/>
                </a:solidFill>
              </a:rPr>
              <a:t>Великий французский поэт, романист, драматург, общественный деятель, </a:t>
            </a:r>
          </a:p>
          <a:p>
            <a:pPr eaLnBrk="1" hangingPunct="1"/>
            <a:r>
              <a:rPr lang="ru-RU" altLang="ru-RU" sz="2000">
                <a:solidFill>
                  <a:srgbClr val="800000"/>
                </a:solidFill>
              </a:rPr>
              <a:t>лидер французского </a:t>
            </a:r>
          </a:p>
          <a:p>
            <a:pPr eaLnBrk="1" hangingPunct="1"/>
            <a:r>
              <a:rPr lang="ru-RU" altLang="ru-RU" sz="2000">
                <a:solidFill>
                  <a:srgbClr val="800000"/>
                </a:solidFill>
              </a:rPr>
              <a:t>романтизма, классик </a:t>
            </a:r>
          </a:p>
          <a:p>
            <a:pPr eaLnBrk="1" hangingPunct="1"/>
            <a:r>
              <a:rPr lang="ru-RU" altLang="ru-RU" sz="2000">
                <a:solidFill>
                  <a:srgbClr val="800000"/>
                </a:solidFill>
              </a:rPr>
              <a:t>мировой литературы.</a:t>
            </a:r>
          </a:p>
          <a:p>
            <a:pPr eaLnBrk="1" hangingPunct="1"/>
            <a:endParaRPr lang="ru-RU" altLang="ru-RU" sz="2000">
              <a:solidFill>
                <a:srgbClr val="800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b="1">
                <a:solidFill>
                  <a:srgbClr val="800000"/>
                </a:solidFill>
              </a:rPr>
              <a:t>«Отверженные»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b="1">
                <a:solidFill>
                  <a:srgbClr val="800000"/>
                </a:solidFill>
              </a:rPr>
              <a:t>«Человек, который</a:t>
            </a:r>
          </a:p>
          <a:p>
            <a:pPr eaLnBrk="1" hangingPunct="1"/>
            <a:r>
              <a:rPr lang="ru-RU" altLang="ru-RU" sz="2800" b="1">
                <a:solidFill>
                  <a:srgbClr val="800000"/>
                </a:solidFill>
              </a:rPr>
              <a:t>                   смеётся»</a:t>
            </a:r>
          </a:p>
          <a:p>
            <a:pPr eaLnBrk="1" hangingPunct="1"/>
            <a:endParaRPr lang="ru-RU" altLang="ru-RU" sz="2000">
              <a:solidFill>
                <a:srgbClr val="8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99899" y="427311"/>
            <a:ext cx="4008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Романтизм</a:t>
            </a:r>
          </a:p>
        </p:txBody>
      </p:sp>
      <p:sp>
        <p:nvSpPr>
          <p:cNvPr id="24584" name="Rectangle 5"/>
          <p:cNvSpPr txBox="1">
            <a:spLocks noChangeArrowheads="1"/>
          </p:cNvSpPr>
          <p:nvPr/>
        </p:nvSpPr>
        <p:spPr bwMode="auto">
          <a:xfrm>
            <a:off x="3059113" y="4664075"/>
            <a:ext cx="6084887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ru-RU" altLang="ru-RU" sz="2600" b="1" i="1">
                <a:solidFill>
                  <a:srgbClr val="67223B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«В первый день всеобщего мира счастливое человечество обнаружит в каждом старце мудрость Гюго» </a:t>
            </a:r>
            <a:r>
              <a:rPr lang="ru-RU" altLang="ru-RU" sz="2600" b="1">
                <a:solidFill>
                  <a:srgbClr val="67223B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   </a:t>
            </a:r>
            <a:r>
              <a:rPr lang="ru-RU" altLang="ru-RU" sz="2600">
                <a:solidFill>
                  <a:srgbClr val="67223B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В.Маяковский</a:t>
            </a:r>
          </a:p>
        </p:txBody>
      </p:sp>
      <p:pic>
        <p:nvPicPr>
          <p:cNvPr id="24585" name="Picture 6" descr="http://www.xxlbook.ru/imgh17055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851025"/>
            <a:ext cx="2189162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5603" name="Picture 2" descr="http://beyondletters.ucoz.ru/rgpsh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29035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427984" y="332656"/>
            <a:ext cx="4008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Романтизм</a:t>
            </a:r>
          </a:p>
        </p:txBody>
      </p:sp>
      <p:pic>
        <p:nvPicPr>
          <p:cNvPr id="25605" name="Picture 4" descr="http://biblus.ru/pics/b/0/4/10003964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589088"/>
            <a:ext cx="2592387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http://www.vokrug.tv/pic/product/4/f/4/b/medium_4f4bbad96485e098f9fdeff090863d4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636838"/>
            <a:ext cx="4884738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68538" y="1412875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chemeClr val="accent1"/>
              </a:buClr>
              <a:buSzPct val="85000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Виктор </a:t>
            </a:r>
          </a:p>
          <a:p>
            <a:pPr algn="ctr">
              <a:buClr>
                <a:schemeClr val="accent1"/>
              </a:buClr>
              <a:buSzPct val="85000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Гюго</a:t>
            </a:r>
          </a:p>
          <a:p>
            <a:pPr algn="ctr">
              <a:buClr>
                <a:schemeClr val="accent1"/>
              </a:buClr>
              <a:buSzPct val="85000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(1802-1885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ahoma" pitchFamily="34" charset="0"/>
              </a:rPr>
              <a:t> г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mtClean="0"/>
              <a:t>    </a:t>
            </a:r>
            <a:r>
              <a:rPr lang="ru-RU" altLang="ru-RU" smtClean="0">
                <a:solidFill>
                  <a:srgbClr val="800000"/>
                </a:solidFill>
              </a:rPr>
              <a:t> </a:t>
            </a:r>
            <a:endParaRPr lang="ru-RU" altLang="ru-RU" smtClean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23850" y="1341438"/>
            <a:ext cx="85693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художественный метод и литературное направление, сложившееся в XIX веке. </a:t>
            </a:r>
          </a:p>
          <a:p>
            <a:pPr algn="ctr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Главная его особенность — изображение человеческого характера в органической связи с социальными обстоятельствами,</a:t>
            </a:r>
          </a:p>
          <a:p>
            <a:pPr algn="ctr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наряду с глубоким социальным анализом внутреннего мира человека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0648"/>
            <a:ext cx="75044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критический реализм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950" y="4748213"/>
            <a:ext cx="90360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Наиболее полное, правдивое отражение действительности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Критическое отношение к изображаемой реальности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68313" y="5300663"/>
            <a:ext cx="2362200" cy="990600"/>
          </a:xfrm>
        </p:spPr>
        <p:txBody>
          <a:bodyPr/>
          <a:lstStyle/>
          <a:p>
            <a:pPr algn="ctr" eaLnBrk="1" hangingPunct="1"/>
            <a:r>
              <a:rPr lang="ru-RU" altLang="ru-RU" sz="2400" smtClean="0"/>
              <a:t>Оноре де Бальзак (1799-1850)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idx="2"/>
          </p:nvPr>
        </p:nvSpPr>
        <p:spPr>
          <a:xfrm>
            <a:off x="395288" y="908050"/>
            <a:ext cx="2362200" cy="4144963"/>
          </a:xfrm>
        </p:spPr>
        <p:txBody>
          <a:bodyPr/>
          <a:lstStyle/>
          <a:p>
            <a:pPr algn="ctr" eaLnBrk="1" hangingPunct="1"/>
            <a:r>
              <a:rPr lang="ru-RU" altLang="ru-RU" sz="3200" b="1" smtClean="0"/>
              <a:t>Франция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059113" y="981075"/>
            <a:ext cx="5805487" cy="496887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 smtClean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2000" dirty="0" smtClean="0"/>
              <a:t>"Отправным началом" своего творчества Оноре де Бальзак называл роман </a:t>
            </a:r>
            <a:r>
              <a:rPr lang="ru-RU" sz="2000" b="1" dirty="0" smtClean="0"/>
              <a:t>"Шагреневая кожа" </a:t>
            </a:r>
            <a:r>
              <a:rPr lang="ru-RU" sz="2000" dirty="0" smtClean="0"/>
              <a:t>(1830).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2000" dirty="0" smtClean="0"/>
              <a:t>С 1830 под общим названием "</a:t>
            </a:r>
            <a:r>
              <a:rPr lang="ru-RU" sz="2000" b="1" dirty="0" smtClean="0"/>
              <a:t>Сцены частной жизни" </a:t>
            </a:r>
            <a:r>
              <a:rPr lang="ru-RU" sz="2000" dirty="0" smtClean="0"/>
              <a:t>стали издаваться новеллы из современной французской жизни. В 1834 Бальзак решает связать общими героями уже написанные с 1829 и будущие произведения, объединив их в эпопею, названную позднее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"Человеческой комедией« </a:t>
            </a:r>
            <a:endParaRPr lang="ru-RU" sz="2000" dirty="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649413"/>
            <a:ext cx="2735262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69627" y="692696"/>
            <a:ext cx="55068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критический реализм</a:t>
            </a:r>
          </a:p>
        </p:txBody>
      </p:sp>
      <p:sp>
        <p:nvSpPr>
          <p:cNvPr id="27655" name="Прямоугольник 6"/>
          <p:cNvSpPr>
            <a:spLocks noChangeArrowheads="1"/>
          </p:cNvSpPr>
          <p:nvPr/>
        </p:nvSpPr>
        <p:spPr bwMode="auto">
          <a:xfrm>
            <a:off x="2987675" y="4437063"/>
            <a:ext cx="61563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67223B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«Его произведения раскрыли миру больше политических истин, чем все профессиональные политики, публицисты, вместе взятые» </a:t>
            </a:r>
          </a:p>
          <a:p>
            <a:pPr algn="ctr" eaLnBrk="1" hangingPunct="1"/>
            <a:r>
              <a:rPr lang="ru-RU" altLang="ru-RU" sz="2400" b="1" i="1">
                <a:solidFill>
                  <a:srgbClr val="67223B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		                             </a:t>
            </a:r>
            <a:r>
              <a:rPr lang="ru-RU" altLang="ru-RU" sz="2400">
                <a:solidFill>
                  <a:srgbClr val="67223B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К. Маркс </a:t>
            </a:r>
            <a:endParaRPr lang="ru-RU" altLang="ru-RU" sz="2400">
              <a:solidFill>
                <a:srgbClr val="67223B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81000" y="404813"/>
            <a:ext cx="2362200" cy="990600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>Англия</a:t>
            </a:r>
          </a:p>
        </p:txBody>
      </p:sp>
      <p:sp>
        <p:nvSpPr>
          <p:cNvPr id="28675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124200" y="1412875"/>
            <a:ext cx="5638800" cy="4467225"/>
          </a:xfrm>
        </p:spPr>
        <p:txBody>
          <a:bodyPr/>
          <a:lstStyle/>
          <a:p>
            <a:pPr marL="269875" indent="-269875"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«Посмертные записки </a:t>
            </a:r>
          </a:p>
          <a:p>
            <a:pPr marL="269875" indent="-269875" eaLnBrk="1" hangingPunct="1">
              <a:buFont typeface="Wingdings 2" panose="05020102010507070707" pitchFamily="18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Пиквикского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клуба»</a:t>
            </a:r>
          </a:p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«Оливер Твист»,</a:t>
            </a:r>
          </a:p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«Дэвид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Копперфильд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«Большие надежды»</a:t>
            </a:r>
          </a:p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«Повесть о двух городах».</a:t>
            </a:r>
          </a:p>
          <a:p>
            <a:pPr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9627" y="692696"/>
            <a:ext cx="55068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критический реализм</a:t>
            </a:r>
          </a:p>
        </p:txBody>
      </p:sp>
      <p:pic>
        <p:nvPicPr>
          <p:cNvPr id="28678" name="Picture 2" descr="http://2mir-istorii.ru/uploads/novosti5/dikk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2667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0825" y="5013325"/>
            <a:ext cx="2592388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SzPct val="128000"/>
              <a:defRPr/>
            </a:pPr>
            <a:r>
              <a:rPr lang="ru-RU" sz="2800" b="1" dirty="0" err="1">
                <a:solidFill>
                  <a:srgbClr val="FFFFFF"/>
                </a:solidFill>
                <a:latin typeface="+mn-lt"/>
              </a:rPr>
              <a:t>Чарлз</a:t>
            </a:r>
            <a:r>
              <a:rPr lang="ru-RU" sz="2800" b="1" dirty="0">
                <a:solidFill>
                  <a:srgbClr val="FFFFFF"/>
                </a:solidFill>
                <a:latin typeface="+mn-lt"/>
              </a:rPr>
              <a:t> Диккенс
(1812 - 1870)</a:t>
            </a:r>
            <a:endParaRPr lang="ru-RU" sz="2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8680" name="Прямоугольник 7"/>
          <p:cNvSpPr>
            <a:spLocks noChangeArrowheads="1"/>
          </p:cNvSpPr>
          <p:nvPr/>
        </p:nvSpPr>
        <p:spPr bwMode="auto">
          <a:xfrm>
            <a:off x="2987675" y="4581525"/>
            <a:ext cx="59055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i="1">
                <a:solidFill>
                  <a:srgbClr val="51253A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«Диккенс был так популярен, что мы, современные писатели, даже не можем себе представить, сколь велика была его слава. Теперь не существует такой славы»                                                   </a:t>
            </a:r>
            <a:r>
              <a:rPr lang="ru-RU" altLang="ru-RU" sz="2000">
                <a:solidFill>
                  <a:srgbClr val="51253A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Честертон</a:t>
            </a:r>
            <a:endParaRPr lang="ru-RU" altLang="ru-RU" sz="2000">
              <a:solidFill>
                <a:srgbClr val="51253A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412875"/>
            <a:ext cx="8410575" cy="4686300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ru-RU" sz="2400" dirty="0" smtClean="0"/>
              <a:t>В романе «Приключения Оливера Твиста» дан срез всего английского общества от аристократических лондонских особняков до захолустного приюта и показаны связывающие их нити. Мишенью критики автора</a:t>
            </a:r>
          </a:p>
          <a:p>
            <a:pPr marL="4384675" indent="0" eaLnBrk="1" hangingPunct="1">
              <a:buFont typeface="Wingdings 2" panose="05020102010507070707" pitchFamily="18" charset="2"/>
              <a:buNone/>
              <a:defRPr/>
            </a:pPr>
            <a:r>
              <a:rPr lang="ru-RU" sz="2400" dirty="0" smtClean="0"/>
              <a:t>становятся работные дома и детский труд, равнодушие правительства к вовлечению детей в преступные занятия.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4BBF213-122F-4EC2-8E3B-DE6245A2A399}" type="datetime1">
              <a:rPr lang="ru-RU" smtClean="0"/>
              <a:pPr>
                <a:defRPr/>
              </a:pPr>
              <a:t>20.09.2019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97200"/>
            <a:ext cx="4383088" cy="3284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323528" y="406405"/>
            <a:ext cx="8820471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chemeClr val="accent3"/>
                </a:solidFill>
                <a:latin typeface="Georgia"/>
                <a:ea typeface="+mj-ea"/>
                <a:cs typeface="+mj-cs"/>
              </a:rPr>
              <a:t>«Приключения Оливера Твиста» </a:t>
            </a:r>
            <a:endParaRPr lang="ru-RU" b="1" dirty="0">
              <a:ln/>
              <a:solidFill>
                <a:schemeClr val="accent3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323850" y="1052513"/>
            <a:ext cx="8569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320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60363" y="1341438"/>
            <a:ext cx="86042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(лат.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natura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— природа) направление в литературе и искусстве, сложившееся в последней трети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XIX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в. в Европе и США; стремилось к объективному, точному и бесстрастному воспроизведению наблюдаемой реальности.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7" y="332656"/>
            <a:ext cx="792088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натурализм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716338"/>
            <a:ext cx="4337050" cy="24399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250825" y="3794125"/>
            <a:ext cx="410527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Натуралисты переносили законы, существовавшие в природе , на общество.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Натурализм поднял темы считавшиеся неприличными и запретными: жизнь «людей дна»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58750" y="5300663"/>
            <a:ext cx="2684463" cy="990600"/>
          </a:xfrm>
        </p:spPr>
        <p:txBody>
          <a:bodyPr/>
          <a:lstStyle/>
          <a:p>
            <a:pPr algn="ctr" eaLnBrk="1" hangingPunct="1"/>
            <a:r>
              <a:rPr lang="ru-RU" altLang="ru-RU" sz="2800" smtClean="0"/>
              <a:t>Эмиль Золя (1840-1902)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657350"/>
            <a:ext cx="27908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50825" y="765175"/>
            <a:ext cx="26860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Франция</a:t>
            </a:r>
          </a:p>
        </p:txBody>
      </p:sp>
      <p:sp>
        <p:nvSpPr>
          <p:cNvPr id="31749" name="Прямоугольник 7"/>
          <p:cNvSpPr>
            <a:spLocks noChangeArrowheads="1"/>
          </p:cNvSpPr>
          <p:nvPr/>
        </p:nvSpPr>
        <p:spPr bwMode="auto">
          <a:xfrm>
            <a:off x="2987675" y="4868863"/>
            <a:ext cx="58324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43214B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« По романам Золя – можно изучать целую эпоху»</a:t>
            </a:r>
          </a:p>
          <a:p>
            <a:pPr eaLnBrk="1" hangingPunct="1"/>
            <a:r>
              <a:rPr lang="ru-RU" altLang="ru-RU" sz="2800" b="1" i="1">
                <a:solidFill>
                  <a:srgbClr val="43214B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	</a:t>
            </a:r>
            <a:r>
              <a:rPr lang="ru-RU" altLang="ru-RU" sz="2800" i="1">
                <a:solidFill>
                  <a:srgbClr val="43214B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                                  М.Горький </a:t>
            </a:r>
            <a:endParaRPr lang="ru-RU" altLang="ru-RU" sz="2800" i="1">
              <a:solidFill>
                <a:srgbClr val="43214B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39" y="581779"/>
            <a:ext cx="554461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натурализм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32138" y="1557338"/>
            <a:ext cx="5688012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Свою литературную деятельность Золя начал как журналист  в 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L’Evénement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», 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Figaro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», 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Rappel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», 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Tribune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»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Главный труд - двадцатитомная серия 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Ругон-Маккары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»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Rougon-Macquarts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   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Вся огромная эпопея связана тщательно разработанным планом, опирающимся на принцип наследственности — во всех романах серии выступают члены одной семьи, настолько широко разветвлённой, что отростки её проникают как в самые высокие слои Франции, так и в глубочайшие её низы.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333375"/>
            <a:ext cx="4608513" cy="935038"/>
          </a:xfrm>
        </p:spPr>
        <p:txBody>
          <a:bodyPr/>
          <a:lstStyle/>
          <a:p>
            <a:pPr algn="l" eaLnBrk="1" hangingPunct="1"/>
            <a:r>
              <a:rPr lang="ru-RU" altLang="ru-RU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О ком идет речь?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527175"/>
            <a:ext cx="4608513" cy="4572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Сын известного скульптора и дизайнера.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 Работал корреспондентом.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3. Детские годы провел в Индии.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4. Автор «Книги джунглей».</a:t>
            </a:r>
          </a:p>
        </p:txBody>
      </p:sp>
      <p:pic>
        <p:nvPicPr>
          <p:cNvPr id="34820" name="Picture 4" descr="PH055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76250"/>
            <a:ext cx="3846513" cy="5494338"/>
          </a:xfrm>
          <a:prstGeom prst="rect">
            <a:avLst/>
          </a:prstGeom>
          <a:noFill/>
          <a:ln w="5715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15900" y="4508500"/>
          <a:ext cx="8675688" cy="792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5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4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5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 </a:t>
                      </a:r>
                      <a:r>
                        <a:rPr lang="en-US" sz="20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XVIII</a:t>
                      </a:r>
                      <a:r>
                        <a:rPr lang="ru-RU" sz="20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в </a:t>
                      </a:r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 marL="91432" marR="91432" marT="45702" marB="45702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20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XIX</a:t>
                      </a:r>
                      <a:r>
                        <a:rPr lang="ru-RU" sz="20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в </a:t>
                      </a:r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 marL="91432" marR="91432" marT="45702" marB="45702" anchor="ctr">
                    <a:lnL w="381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30-е гг. </a:t>
                      </a:r>
                      <a:r>
                        <a:rPr lang="en-US" sz="20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XIX </a:t>
                      </a:r>
                      <a:r>
                        <a:rPr lang="ru-RU" sz="20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 marL="91432" marR="91432" marT="45702" marB="45702" anchor="ctr">
                    <a:lnL w="381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2пол </a:t>
                      </a:r>
                      <a:r>
                        <a:rPr lang="en-US" sz="20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XIX </a:t>
                      </a:r>
                      <a:r>
                        <a:rPr lang="ru-RU" sz="20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в. </a:t>
                      </a:r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 marL="91432" marR="91432" marT="45702" marB="45702" anchor="ctr">
                    <a:lnL w="381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 </a:t>
                      </a:r>
                      <a:r>
                        <a:rPr lang="en-US" sz="20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XIX </a:t>
                      </a:r>
                      <a:r>
                        <a:rPr lang="ru-RU" sz="20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в. </a:t>
                      </a:r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 marL="91432" marR="91432" marT="45702" marB="45702" anchor="ctr">
                    <a:lnL w="381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 marL="91432" marR="91432" marT="45702" marB="45702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 marL="91432" marR="91432" marT="45702" marB="45702" anchor="ctr">
                    <a:lnL w="381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 marL="91432" marR="91432" marT="45702" marB="45702" anchor="ctr">
                    <a:lnL w="381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 marL="91432" marR="91432" marT="45702" marB="45702" anchor="ctr">
                    <a:lnL w="381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 marL="91432" marR="91432" marT="45702" marB="45702" anchor="ctr">
                    <a:lnL w="381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89363"/>
            <a:ext cx="9144000" cy="504825"/>
          </a:xfrm>
          <a:ln w="139700"/>
        </p:spPr>
        <p:txBody>
          <a:bodyPr/>
          <a:lstStyle/>
          <a:p>
            <a:pPr eaLnBrk="1" hangingPunct="1">
              <a:defRPr/>
            </a:pPr>
            <a:r>
              <a:rPr lang="ru-RU" sz="3200" b="1" dirty="0"/>
              <a:t>Основные </a:t>
            </a:r>
            <a:r>
              <a:rPr lang="ru-RU" sz="3200" b="1" dirty="0" smtClean="0"/>
              <a:t>направления  </a:t>
            </a:r>
            <a:r>
              <a:rPr lang="ru-RU" sz="3200" b="1" dirty="0"/>
              <a:t>в литературе</a:t>
            </a:r>
          </a:p>
        </p:txBody>
      </p:sp>
      <p:sp>
        <p:nvSpPr>
          <p:cNvPr id="15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373688"/>
            <a:ext cx="8821738" cy="6477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800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КЛАССИЦИЗМ                     КРИТИЧЕСКИЙ  РЕАЛИЗМ        ИМПРЕССИОНИЗМ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800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РОМАНТИЗМ                                   НАТУРАЛИЗМ</a:t>
            </a:r>
            <a:endParaRPr lang="ru-RU" altLang="ru-RU" sz="2000" b="1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65" name="Line 5"/>
          <p:cNvSpPr>
            <a:spLocks noChangeShapeType="1"/>
          </p:cNvSpPr>
          <p:nvPr/>
        </p:nvSpPr>
        <p:spPr bwMode="auto">
          <a:xfrm>
            <a:off x="250825" y="5084763"/>
            <a:ext cx="8569325" cy="0"/>
          </a:xfrm>
          <a:prstGeom prst="line">
            <a:avLst/>
          </a:prstGeom>
          <a:noFill/>
          <a:ln w="57150">
            <a:solidFill>
              <a:schemeClr val="accent4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4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XIX </a:t>
            </a:r>
            <a:r>
              <a:rPr lang="ru-RU" sz="4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век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Поворотный этап в развитии мировой культуры. Напряженный поиск новых художественных форм, методов, приемов, для того, чтобы  запечатлеть картину нового мира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395288" y="5373688"/>
            <a:ext cx="2362200" cy="990600"/>
          </a:xfrm>
        </p:spPr>
        <p:txBody>
          <a:bodyPr/>
          <a:lstStyle/>
          <a:p>
            <a:pPr algn="ctr" eaLnBrk="1" hangingPunct="1"/>
            <a:r>
              <a:rPr lang="ru-RU" altLang="ru-RU" sz="2400" smtClean="0"/>
              <a:t>Редьярд Киплинг (1865-1936)</a:t>
            </a:r>
          </a:p>
        </p:txBody>
      </p:sp>
      <p:sp>
        <p:nvSpPr>
          <p:cNvPr id="33795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987675" y="765175"/>
            <a:ext cx="5638800" cy="360203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Чеканный и энергичный слог</a:t>
            </a:r>
          </a:p>
          <a:p>
            <a:pPr eaLnBrk="1" hangingPunct="1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«Литература действия» – воспевание мужества и смелости</a:t>
            </a:r>
          </a:p>
          <a:p>
            <a:pPr eaLnBrk="1" hangingPunct="1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Сторонник создания  и расширения Британской империи</a:t>
            </a:r>
          </a:p>
          <a:p>
            <a:pPr eaLnBrk="1" hangingPunct="1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1907 году Киплинг стал первым англичанином, получившим Нобелевскую премию по литературе.</a:t>
            </a:r>
          </a:p>
          <a:p>
            <a:pPr eaLnBrk="1" hangingPunct="1"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7" name="Picture 7" descr="http://img.anews.com/media/posts/images/20151229/37504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5" r="25346" b="14320"/>
          <a:stretch>
            <a:fillRect/>
          </a:stretch>
        </p:blipFill>
        <p:spPr bwMode="auto">
          <a:xfrm>
            <a:off x="107950" y="1974850"/>
            <a:ext cx="2746375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95288" y="836613"/>
            <a:ext cx="236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3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Англия</a:t>
            </a:r>
          </a:p>
        </p:txBody>
      </p:sp>
      <p:sp>
        <p:nvSpPr>
          <p:cNvPr id="33799" name="Заголовок 1"/>
          <p:cNvSpPr txBox="1">
            <a:spLocks/>
          </p:cNvSpPr>
          <p:nvPr/>
        </p:nvSpPr>
        <p:spPr bwMode="auto">
          <a:xfrm>
            <a:off x="3078163" y="4149725"/>
            <a:ext cx="604678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100" b="1" i="1">
                <a:solidFill>
                  <a:srgbClr val="43214B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«Его голос звучит с необычной для него терпимостью и человечностью именно тогда, когда он пишет о героях и героинях, которые вообще не принадлежат к числу человеческих существ»			</a:t>
            </a:r>
            <a:r>
              <a:rPr lang="ru-RU" altLang="ru-RU" sz="2100" i="1">
                <a:solidFill>
                  <a:srgbClr val="43214B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О. Бальзак</a:t>
            </a:r>
            <a:endParaRPr lang="ru-RU" altLang="ru-RU" sz="2100">
              <a:solidFill>
                <a:srgbClr val="43214B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4BBF213-122F-4EC2-8E3B-DE6245A2A399}" type="datetime1">
              <a:rPr lang="ru-RU" smtClean="0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850" y="5084763"/>
            <a:ext cx="8820150" cy="11842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dirty="0"/>
              <a:t>Его лучшими произведениями считаются «Книга джунглей» (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Jungle</a:t>
            </a:r>
            <a:r>
              <a:rPr lang="ru-RU" dirty="0"/>
              <a:t> </a:t>
            </a:r>
            <a:r>
              <a:rPr lang="ru-RU" dirty="0" err="1"/>
              <a:t>Book</a:t>
            </a:r>
            <a:r>
              <a:rPr lang="ru-RU" dirty="0"/>
              <a:t>), «Ким» (</a:t>
            </a:r>
            <a:r>
              <a:rPr lang="ru-RU" dirty="0" err="1"/>
              <a:t>Kim</a:t>
            </a:r>
            <a:r>
              <a:rPr lang="ru-RU" dirty="0"/>
              <a:t>), а также многочисленные стихотворения. 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38100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56100" y="404813"/>
            <a:ext cx="4537075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+mn-lt"/>
              </a:rPr>
              <a:t>Родился в Бомбее (Индия).. В шесть лет мальчика отослали в Англию на попечение кальвинистской семьи. В 1882 шестнадцатилетний </a:t>
            </a:r>
            <a:r>
              <a:rPr lang="ru-RU" sz="2400" dirty="0" err="1">
                <a:latin typeface="+mn-lt"/>
              </a:rPr>
              <a:t>Редьярд</a:t>
            </a:r>
            <a:r>
              <a:rPr lang="ru-RU" sz="2400" dirty="0">
                <a:latin typeface="+mn-lt"/>
              </a:rPr>
              <a:t> вернулся в Индию и устроился помощником редактора в газете.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8313" y="3500438"/>
            <a:ext cx="8351837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+mn-lt"/>
              </a:rPr>
              <a:t>Первые его рассказы вышли в Индии, в дешевых изданиях, и позже были собраны в книгах Три солдата и </a:t>
            </a:r>
            <a:r>
              <a:rPr lang="ru-RU" sz="2400" dirty="0" err="1">
                <a:latin typeface="+mn-lt"/>
              </a:rPr>
              <a:t>Ви-Вилли-Винки</a:t>
            </a:r>
            <a:r>
              <a:rPr lang="ru-RU" sz="2400" dirty="0">
                <a:latin typeface="+mn-lt"/>
              </a:rPr>
              <a:t>, содержащих картины жизни британской армии в Индии.</a:t>
            </a:r>
          </a:p>
          <a:p>
            <a:pPr>
              <a:defRPr/>
            </a:pPr>
            <a:endParaRPr lang="ru-RU" sz="2400" dirty="0">
              <a:latin typeface="+mn-lt"/>
            </a:endParaRP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288" y="836613"/>
            <a:ext cx="8424862" cy="5400675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spc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1.§6 - </a:t>
            </a:r>
            <a:r>
              <a:rPr lang="ru-RU" sz="2400" cap="none" spc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полностью</a:t>
            </a:r>
            <a:r>
              <a:rPr lang="ru-RU" sz="2400" spc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7-8 - </a:t>
            </a:r>
            <a:r>
              <a:rPr lang="ru-RU" sz="2400" cap="none" spc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пункты </a:t>
            </a:r>
            <a:r>
              <a:rPr lang="ru-RU" sz="2400" b="0" cap="none" spc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«Создатели «маленьких шедевров», «Опера с «неприличным» сюжетом», «Мне нужен театр, без него я ничто», «Звучащая живопись», «Великий немой»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cap="none" spc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Найдите в Интернете или энциклопедиях и выпишите в тетрадь имена других известных зарубежных писателей и поэтов 19 века, указав при этом страну их проживания, и самые известные произведения</a:t>
            </a:r>
            <a:endParaRPr lang="ru-RU" sz="2400" spc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Заголовок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455613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Домашнее задание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1128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Классицизм</a:t>
            </a:r>
            <a:r>
              <a:rPr lang="ru-RU" sz="2800" b="1" dirty="0" smtClean="0">
                <a:solidFill>
                  <a:srgbClr val="002060"/>
                </a:solidFill>
              </a:rPr>
              <a:t>- </a:t>
            </a:r>
            <a:r>
              <a:rPr lang="ru-RU" sz="2800" dirty="0" smtClean="0">
                <a:solidFill>
                  <a:srgbClr val="002060"/>
                </a:solidFill>
              </a:rPr>
              <a:t>(лат. </a:t>
            </a:r>
            <a:r>
              <a:rPr lang="ru-RU" sz="2800" dirty="0" err="1" smtClean="0">
                <a:solidFill>
                  <a:srgbClr val="002060"/>
                </a:solidFill>
              </a:rPr>
              <a:t>classicus</a:t>
            </a:r>
            <a:r>
              <a:rPr lang="ru-RU" sz="2800" dirty="0" smtClean="0">
                <a:solidFill>
                  <a:srgbClr val="002060"/>
                </a:solidFill>
              </a:rPr>
              <a:t> — образцовый) —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художественный стиль и эстетическое направление в европейской культуре XVII—XIX вв.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sz="quarter" idx="1"/>
          </p:nvPr>
        </p:nvSpPr>
        <p:spPr>
          <a:xfrm>
            <a:off x="250825" y="1412875"/>
            <a:ext cx="8504238" cy="1944688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 - рациональность, вера в то, что мир устроен в целом разумно, а все его недостатки могут быть исправлены силой человеческого разума. Стремилось к идеальным пропорциям и формам, часто равняясь при этом на античные образцы.</a:t>
            </a:r>
          </a:p>
        </p:txBody>
      </p:sp>
      <p:pic>
        <p:nvPicPr>
          <p:cNvPr id="33794" name="Picture 2" descr="http://ithaque.gr/wp-content/uploads/2011/11/voltaire.jpg"/>
          <p:cNvPicPr>
            <a:picLocks noChangeAspect="1" noChangeArrowheads="1"/>
          </p:cNvPicPr>
          <p:nvPr/>
        </p:nvPicPr>
        <p:blipFill>
          <a:blip r:embed="rId2"/>
          <a:srcRect l="14025" r="24264"/>
          <a:stretch>
            <a:fillRect/>
          </a:stretch>
        </p:blipFill>
        <p:spPr bwMode="auto">
          <a:xfrm>
            <a:off x="323850" y="3609975"/>
            <a:ext cx="2238375" cy="233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827088" y="5949950"/>
            <a:ext cx="1455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Вольтер</a:t>
            </a:r>
            <a:endParaRPr lang="ru-RU" altLang="ru-RU" sz="2400"/>
          </a:p>
        </p:txBody>
      </p:sp>
      <p:pic>
        <p:nvPicPr>
          <p:cNvPr id="33796" name="Picture 4" descr="Goethe (Stieler 1828).jpg"/>
          <p:cNvPicPr>
            <a:picLocks noChangeAspect="1" noChangeArrowheads="1"/>
          </p:cNvPicPr>
          <p:nvPr/>
        </p:nvPicPr>
        <p:blipFill>
          <a:blip r:embed="rId3"/>
          <a:srcRect l="19705" t="6022" r="17895" b="44029"/>
          <a:stretch>
            <a:fillRect/>
          </a:stretch>
        </p:blipFill>
        <p:spPr bwMode="auto">
          <a:xfrm>
            <a:off x="6300788" y="2997200"/>
            <a:ext cx="2371725" cy="233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91" name="Прямоугольник 7"/>
          <p:cNvSpPr>
            <a:spLocks noChangeArrowheads="1"/>
          </p:cNvSpPr>
          <p:nvPr/>
        </p:nvSpPr>
        <p:spPr bwMode="auto">
          <a:xfrm>
            <a:off x="5940425" y="5253038"/>
            <a:ext cx="2879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Иоганн Вольфганг</a:t>
            </a:r>
          </a:p>
          <a:p>
            <a:pPr algn="ctr" eaLnBrk="1" hangingPunct="1"/>
            <a:r>
              <a:rPr lang="ru-RU" altLang="ru-RU" sz="2400" b="1"/>
              <a:t>фон Гёте</a:t>
            </a:r>
            <a:endParaRPr lang="ru-RU" altLang="ru-RU" sz="2400"/>
          </a:p>
        </p:txBody>
      </p:sp>
      <p:pic>
        <p:nvPicPr>
          <p:cNvPr id="33798" name="Picture 6" descr="Anton Graff - Friedrich Schiller.jpg"/>
          <p:cNvPicPr>
            <a:picLocks noChangeAspect="1" noChangeArrowheads="1"/>
          </p:cNvPicPr>
          <p:nvPr/>
        </p:nvPicPr>
        <p:blipFill>
          <a:blip r:embed="rId4"/>
          <a:srcRect r="8597" b="25190"/>
          <a:stretch>
            <a:fillRect/>
          </a:stretch>
        </p:blipFill>
        <p:spPr bwMode="auto">
          <a:xfrm>
            <a:off x="3348038" y="3357563"/>
            <a:ext cx="2206625" cy="233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93" name="Прямоугольник 9"/>
          <p:cNvSpPr>
            <a:spLocks noChangeArrowheads="1"/>
          </p:cNvSpPr>
          <p:nvPr/>
        </p:nvSpPr>
        <p:spPr bwMode="auto">
          <a:xfrm>
            <a:off x="3708400" y="5622925"/>
            <a:ext cx="15668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Фридрих</a:t>
            </a:r>
          </a:p>
          <a:p>
            <a:pPr algn="ctr" eaLnBrk="1" hangingPunct="1"/>
            <a:r>
              <a:rPr lang="ru-RU" altLang="ru-RU" sz="2400" b="1"/>
              <a:t>Шиллер</a:t>
            </a: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8820150" cy="471328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идейное и художественное направление в европейской и американской культуре первой половины XIX в. Характеризуется утверждением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самоценности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духовно-творческой жизни личности, изображением сильных (зачастую бунтарских) страстей и характеров, одухотворённой и целительной природой.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63795" y="260648"/>
            <a:ext cx="4008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Романтизм</a:t>
            </a: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468313" y="4581525"/>
            <a:ext cx="8207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000" b="1" i="1"/>
              <a:t>Исключительность героев, страстей, обстоятельств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000" b="1" i="1"/>
              <a:t>Идеализация действительности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000" b="1" i="1"/>
              <a:t>Мечтательность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81000" y="1069975"/>
            <a:ext cx="2362200" cy="487363"/>
          </a:xfrm>
        </p:spPr>
        <p:txBody>
          <a:bodyPr/>
          <a:lstStyle/>
          <a:p>
            <a:pPr algn="ctr" eaLnBrk="1" hangingPunct="1"/>
            <a:r>
              <a:rPr lang="ru-RU" altLang="ru-RU" sz="2800" smtClean="0"/>
              <a:t>Англия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1700213"/>
            <a:ext cx="2667000" cy="316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923928" y="548680"/>
            <a:ext cx="4008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Романтизм</a:t>
            </a:r>
          </a:p>
        </p:txBody>
      </p:sp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3132138" y="1557338"/>
            <a:ext cx="568801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/>
              <a:t>   Еще будучи студентом Кембриджского университета поэт опубликовал сборник «Часы досуга» (1807 г.), а славу ему принесла поэма </a:t>
            </a:r>
            <a:r>
              <a:rPr lang="ru-RU" altLang="ru-RU" sz="2400" b="1"/>
              <a:t>«Паломничество Чайльд-Гарольда»</a:t>
            </a:r>
            <a:r>
              <a:rPr lang="ru-RU" altLang="ru-RU" sz="2400"/>
              <a:t>, печатавшаяся отдельными выпусками с 1812 по 1818 год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23850" y="5300663"/>
            <a:ext cx="236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Джордж Байрон </a:t>
            </a:r>
            <a:br>
              <a:rPr lang="ru-RU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(1788-1824)</a:t>
            </a:r>
          </a:p>
        </p:txBody>
      </p:sp>
      <p:sp>
        <p:nvSpPr>
          <p:cNvPr id="1843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132138" y="4868863"/>
            <a:ext cx="6011862" cy="15128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u-RU" sz="2400" b="1" i="1" smtClean="0"/>
              <a:t> </a:t>
            </a:r>
            <a:r>
              <a:rPr lang="ru-RU" altLang="ru-RU" sz="2400" b="1" i="1" smtClean="0"/>
              <a:t>… Я мало жил, но сердцу ясно,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b="1" i="1" smtClean="0"/>
              <a:t>Что мир мне чужд, как миру я…</a:t>
            </a:r>
            <a:r>
              <a:rPr lang="en-US" altLang="ru-RU" sz="2400" b="1" i="1" smtClean="0"/>
              <a:t>    </a:t>
            </a:r>
            <a:endParaRPr lang="ru-RU" altLang="ru-RU" sz="24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3995738" y="549275"/>
            <a:ext cx="5040312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Должно бы сердце стать глухим</a:t>
            </a:r>
          </a:p>
          <a:p>
            <a:pPr algn="ctr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 чувства прежние забыть,</a:t>
            </a:r>
          </a:p>
          <a:p>
            <a:pPr algn="ctr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Но, пусть никем я не любим,</a:t>
            </a:r>
          </a:p>
          <a:p>
            <a:pPr algn="ctr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Хочу любить!</a:t>
            </a:r>
          </a:p>
          <a:p>
            <a:pPr algn="ctr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Мой листопад шуршит листвой.</a:t>
            </a:r>
          </a:p>
          <a:p>
            <a:pPr algn="ctr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Все меньше листьев в вышине.</a:t>
            </a:r>
          </a:p>
          <a:p>
            <a:pPr algn="ctr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Недуг и камень гробовой</a:t>
            </a:r>
          </a:p>
          <a:p>
            <a:pPr algn="ctr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Остались мне.</a:t>
            </a:r>
          </a:p>
          <a:p>
            <a:pPr algn="ctr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Огонь мои сжигает дни,</a:t>
            </a:r>
          </a:p>
          <a:p>
            <a:pPr algn="ctr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Но одиноко он горит.</a:t>
            </a:r>
          </a:p>
          <a:p>
            <a:pPr algn="ctr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Лишь погребальные огни</a:t>
            </a:r>
          </a:p>
          <a:p>
            <a:pPr algn="ctr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Он породит.</a:t>
            </a:r>
          </a:p>
          <a:p>
            <a:pPr algn="ctr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Надежда в горестной судьбе,</a:t>
            </a:r>
          </a:p>
          <a:p>
            <a:pPr algn="ctr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Любовь моя - навек прости.</a:t>
            </a:r>
          </a:p>
          <a:p>
            <a:pPr algn="ctr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Могу лишь помнить о тебе</a:t>
            </a:r>
          </a:p>
          <a:p>
            <a:pPr algn="ctr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И цепь нести.</a:t>
            </a:r>
          </a:p>
        </p:txBody>
      </p:sp>
      <p:pic>
        <p:nvPicPr>
          <p:cNvPr id="69634" name="Picture 2" descr="http://www.velvet.by/files/userfiles/17159/vel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3875087" cy="568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top_1"/>
          <p:cNvPicPr>
            <a:picLocks noChangeAspect="1" noChangeArrowheads="1"/>
          </p:cNvPicPr>
          <p:nvPr/>
        </p:nvPicPr>
        <p:blipFill>
          <a:blip r:embed="rId2"/>
          <a:srcRect l="10002" r="2222"/>
          <a:stretch>
            <a:fillRect/>
          </a:stretch>
        </p:blipFill>
        <p:spPr>
          <a:xfrm>
            <a:off x="395288" y="908050"/>
            <a:ext cx="2338387" cy="331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916238" y="4508500"/>
            <a:ext cx="6227762" cy="18732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ru-RU" sz="2200" b="1" i="1">
                <a:solidFill>
                  <a:srgbClr val="43214B"/>
                </a:solidFill>
                <a:latin typeface="Georgia" pitchFamily="18" charset="0"/>
                <a:cs typeface="Tahoma" pitchFamily="34" charset="0"/>
              </a:rPr>
              <a:t> </a:t>
            </a:r>
            <a:r>
              <a:rPr lang="ru-RU" sz="2700" b="1" i="1">
                <a:solidFill>
                  <a:srgbClr val="43214B"/>
                </a:solidFill>
                <a:latin typeface="Georgia" pitchFamily="18" charset="0"/>
                <a:cs typeface="Tahoma" pitchFamily="34" charset="0"/>
              </a:rPr>
              <a:t>«Байрон … бесспорно, величайший талант нашего столетия … он воплощение нынешнего времени»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ru-RU" sz="2700" i="1">
                <a:solidFill>
                  <a:srgbClr val="0070C0"/>
                </a:solidFill>
                <a:latin typeface="Georgia" pitchFamily="18" charset="0"/>
                <a:cs typeface="Tahoma" pitchFamily="34" charset="0"/>
              </a:rPr>
              <a:t>		                  </a:t>
            </a:r>
            <a:r>
              <a:rPr lang="ru-RU" sz="2700" i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ahoma" pitchFamily="34" charset="0"/>
              </a:rPr>
              <a:t>Г.Гёте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endParaRPr lang="ru-RU" sz="2400">
              <a:latin typeface="Georgia" pitchFamily="18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575" y="836613"/>
            <a:ext cx="5616575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 юных лет он проявляет неукротимое свободолюбие, поддерживает карбонариев Италии, превратив свой дом в штаб. </a:t>
            </a:r>
          </a:p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 свои средства Байрон вооружил отряд повстанцев, купил корабль и отправился защищать независимость Греции. Здесь он и умер.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23850" y="4868863"/>
            <a:ext cx="236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Джордж Байрон </a:t>
            </a:r>
            <a:br>
              <a:rPr lang="ru-RU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(1788-1824)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Рисунок 2"/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21507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" name="Picture 9" descr="portret"/>
          <p:cNvPicPr>
            <a:picLocks noChangeAspect="1" noChangeArrowheads="1"/>
          </p:cNvPicPr>
          <p:nvPr/>
        </p:nvPicPr>
        <p:blipFill>
          <a:blip r:embed="rId2"/>
          <a:srcRect r="7572"/>
          <a:stretch>
            <a:fillRect/>
          </a:stretch>
        </p:blipFill>
        <p:spPr>
          <a:xfrm>
            <a:off x="174625" y="1377950"/>
            <a:ext cx="2686050" cy="352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9" name="Текст 3"/>
          <p:cNvSpPr txBox="1">
            <a:spLocks/>
          </p:cNvSpPr>
          <p:nvPr/>
        </p:nvSpPr>
        <p:spPr bwMode="auto">
          <a:xfrm>
            <a:off x="323850" y="4978400"/>
            <a:ext cx="26638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85000"/>
            </a:pPr>
            <a:r>
              <a:rPr lang="ru-RU" altLang="ru-RU" sz="2800" b="1">
                <a:solidFill>
                  <a:srgbClr val="FFFFFF"/>
                </a:solidFill>
                <a:latin typeface="Georgia" panose="02040502050405020303" pitchFamily="18" charset="0"/>
              </a:rPr>
              <a:t>Генрих Гейне</a:t>
            </a:r>
          </a:p>
          <a:p>
            <a:pPr algn="ctr" eaLnBrk="1" hangingPunct="1">
              <a:buClr>
                <a:schemeClr val="accent1"/>
              </a:buClr>
              <a:buSzPct val="85000"/>
            </a:pPr>
            <a:r>
              <a:rPr lang="ru-RU" altLang="ru-RU" sz="2800">
                <a:solidFill>
                  <a:srgbClr val="FFFFFF"/>
                </a:solidFill>
                <a:latin typeface="Georgia" panose="02040502050405020303" pitchFamily="18" charset="0"/>
              </a:rPr>
              <a:t>(</a:t>
            </a:r>
            <a:r>
              <a:rPr lang="ru-RU" altLang="ru-RU" sz="2800">
                <a:solidFill>
                  <a:srgbClr val="FFFFFF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1797-1856 г</a:t>
            </a:r>
            <a:r>
              <a:rPr lang="ru-RU" altLang="ru-RU" sz="2800">
                <a:solidFill>
                  <a:srgbClr val="FFFFFF"/>
                </a:solidFill>
                <a:latin typeface="Georgia" panose="02040502050405020303" pitchFamily="18" charset="0"/>
              </a:rPr>
              <a:t>г.)</a:t>
            </a:r>
          </a:p>
        </p:txBody>
      </p:sp>
      <p:sp>
        <p:nvSpPr>
          <p:cNvPr id="21510" name="Заголовок 9"/>
          <p:cNvSpPr txBox="1">
            <a:spLocks/>
          </p:cNvSpPr>
          <p:nvPr/>
        </p:nvSpPr>
        <p:spPr bwMode="auto">
          <a:xfrm>
            <a:off x="3059113" y="3860800"/>
            <a:ext cx="57626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2600" b="1" i="1">
                <a:solidFill>
                  <a:srgbClr val="874396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"Все его книги образуют одну книгу, живую, блистательную, глубокую, где живет и движется страшная, жуткая и вместе с тем реальная наша современность" </a:t>
            </a:r>
            <a:r>
              <a:rPr lang="ru-RU" altLang="ru-RU" sz="2200" i="1">
                <a:solidFill>
                  <a:srgbClr val="874396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            </a:t>
            </a:r>
            <a:r>
              <a:rPr lang="ru-RU" altLang="ru-RU" sz="2200">
                <a:solidFill>
                  <a:srgbClr val="874396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Виктор Гюго </a:t>
            </a:r>
            <a:endParaRPr lang="ru-RU" altLang="ru-RU" sz="2200">
              <a:solidFill>
                <a:srgbClr val="874396"/>
              </a:solidFill>
              <a:latin typeface="Georgia" panose="02040502050405020303" pitchFamily="18" charset="0"/>
            </a:endParaRPr>
          </a:p>
        </p:txBody>
      </p:sp>
      <p:sp>
        <p:nvSpPr>
          <p:cNvPr id="21511" name="Прямоугольник 7"/>
          <p:cNvSpPr>
            <a:spLocks noChangeArrowheads="1"/>
          </p:cNvSpPr>
          <p:nvPr/>
        </p:nvSpPr>
        <p:spPr bwMode="auto">
          <a:xfrm>
            <a:off x="3132138" y="1484313"/>
            <a:ext cx="56880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/>
              <a:t>О, пусть я кровью изойду,</a:t>
            </a:r>
          </a:p>
          <a:p>
            <a:pPr eaLnBrk="1" hangingPunct="1"/>
            <a:r>
              <a:rPr lang="ru-RU" altLang="ru-RU" sz="2800"/>
              <a:t>Но дайте мне простор скорей.</a:t>
            </a:r>
          </a:p>
          <a:p>
            <a:pPr eaLnBrk="1" hangingPunct="1"/>
            <a:r>
              <a:rPr lang="ru-RU" altLang="ru-RU" sz="2800"/>
              <a:t>Мне страшно задыхаться здесь,</a:t>
            </a:r>
          </a:p>
          <a:p>
            <a:pPr eaLnBrk="1" hangingPunct="1"/>
            <a:r>
              <a:rPr lang="ru-RU" altLang="ru-RU" sz="2800"/>
              <a:t>В проклятом мире торгашей.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87931" y="620688"/>
            <a:ext cx="4008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Романтизм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81000" y="836613"/>
            <a:ext cx="23622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Германия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4211638" y="333375"/>
            <a:ext cx="449738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Какая дурная погода!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Дождь или снег, - не пойму.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Сижу у окна и гляжу я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 сырую, ненастную тьму.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Чей огонек одинокий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Плывет и дрожит вдалеке?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Я думаю, это фонарик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 женщины старой в руке.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Должно быть, муки или масла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Ей нужно достать поскорей.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Печет она, верно, печенье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Для дочери взрослой своей.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 дочь ее нежится в кресле,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 падает ей на лицо,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 милые, сонные веки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Волос золотое кольцо.</a:t>
            </a:r>
          </a:p>
        </p:txBody>
      </p:sp>
      <p:pic>
        <p:nvPicPr>
          <p:cNvPr id="82946" name="Picture 2" descr="http://fanread.ru/img/g/?src=3912656&amp;i=20&amp;ext=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36613"/>
            <a:ext cx="3816350" cy="4833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1">
      <a:dk1>
        <a:srgbClr val="842F73"/>
      </a:dk1>
      <a:lt1>
        <a:srgbClr val="F0D7EB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892D4E"/>
      </a:accent3>
      <a:accent4>
        <a:srgbClr val="5A2C64"/>
      </a:accent4>
      <a:accent5>
        <a:srgbClr val="CF6DA4"/>
      </a:accent5>
      <a:accent6>
        <a:srgbClr val="AC66BB"/>
      </a:accent6>
      <a:hlink>
        <a:srgbClr val="002060"/>
      </a:hlink>
      <a:folHlink>
        <a:srgbClr val="00539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237</TotalTime>
  <Words>1309</Words>
  <Application>Microsoft Office PowerPoint</Application>
  <PresentationFormat>Экран (4:3)</PresentationFormat>
  <Paragraphs>159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Georgia</vt:lpstr>
      <vt:lpstr>Tahoma</vt:lpstr>
      <vt:lpstr>Times New Roman</vt:lpstr>
      <vt:lpstr>Wingdings</vt:lpstr>
      <vt:lpstr>Wingdings 2</vt:lpstr>
      <vt:lpstr>Официальная</vt:lpstr>
      <vt:lpstr>Презентация PowerPoint</vt:lpstr>
      <vt:lpstr>Основные направления  в литературе</vt:lpstr>
      <vt:lpstr>Классицизм- (лат. classicus — образцовый) — художественный стиль и эстетическое направление в европейской культуре XVII—XIX вв.</vt:lpstr>
      <vt:lpstr>Презентация PowerPoint</vt:lpstr>
      <vt:lpstr>Англия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Оноре де Бальзак (1799-1850)</vt:lpstr>
      <vt:lpstr>Англия</vt:lpstr>
      <vt:lpstr>Презентация PowerPoint</vt:lpstr>
      <vt:lpstr>Презентация PowerPoint</vt:lpstr>
      <vt:lpstr>Эмиль Золя (1840-1902)</vt:lpstr>
      <vt:lpstr>О ком идет речь?</vt:lpstr>
      <vt:lpstr>Редьярд Киплинг (1865-1936)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XIX век в зеркале художественных исканий</dc:title>
  <dc:creator>МВФ</dc:creator>
  <cp:lastModifiedBy>Пользователь Windows</cp:lastModifiedBy>
  <cp:revision>27</cp:revision>
  <dcterms:modified xsi:type="dcterms:W3CDTF">2019-09-20T18:42:29Z</dcterms:modified>
</cp:coreProperties>
</file>