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4F3A6C-5C49-4A7B-83AB-C7C2DB94DB6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/>
      <dgm:spPr/>
    </dgm:pt>
    <dgm:pt modelId="{A3B2AA77-25F1-44BE-A746-84924480F79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Гениальность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(высший уровень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развития способностей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талантов)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5B3B1AE8-D209-4376-94E2-34619323C439}" type="parTrans" cxnId="{7CFAE332-5292-432A-9BEE-979AD44F4A25}">
      <dgm:prSet/>
      <dgm:spPr/>
    </dgm:pt>
    <dgm:pt modelId="{8D0C6398-AECC-46A0-8380-3E95995BD1CD}" type="sibTrans" cxnId="{7CFAE332-5292-432A-9BEE-979AD44F4A25}">
      <dgm:prSet/>
      <dgm:spPr/>
    </dgm:pt>
    <dgm:pt modelId="{577892B7-C652-40C6-8BB3-D663088EBC8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Талант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(выдающиеся способности)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9AA2B592-5D6B-4561-B0FE-3CDC64ED6AB9}" type="parTrans" cxnId="{AF9FAF04-25A6-4FF1-956E-5F82E42080BD}">
      <dgm:prSet/>
      <dgm:spPr/>
    </dgm:pt>
    <dgm:pt modelId="{E210A243-6135-4695-A4E6-7C29919E6990}" type="sibTrans" cxnId="{AF9FAF04-25A6-4FF1-956E-5F82E42080BD}">
      <dgm:prSet/>
      <dgm:spPr/>
    </dgm:pt>
    <dgm:pt modelId="{E2A3990F-B6AB-47C9-B2B6-28832A25DC8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Одаренность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(сочетание различных развитых способностей)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4495322D-B7EC-43E0-A531-6EC31677169C}" type="parTrans" cxnId="{D0F8A524-F5D4-4B23-8544-8CC5D6469907}">
      <dgm:prSet/>
      <dgm:spPr/>
    </dgm:pt>
    <dgm:pt modelId="{934AB0CC-989C-4C26-8A75-BDBA42E52FE0}" type="sibTrans" cxnId="{D0F8A524-F5D4-4B23-8544-8CC5D6469907}">
      <dgm:prSet/>
      <dgm:spPr/>
    </dgm:pt>
    <dgm:pt modelId="{22690DA6-9DE1-4896-9B7C-7E8EFF94521B}" type="pres">
      <dgm:prSet presAssocID="{5E4F3A6C-5C49-4A7B-83AB-C7C2DB94DB60}" presName="Name0" presStyleCnt="0">
        <dgm:presLayoutVars>
          <dgm:dir/>
          <dgm:animLvl val="lvl"/>
          <dgm:resizeHandles val="exact"/>
        </dgm:presLayoutVars>
      </dgm:prSet>
      <dgm:spPr/>
    </dgm:pt>
    <dgm:pt modelId="{F7183C4B-8922-492E-9DC1-77BDB9AD02D2}" type="pres">
      <dgm:prSet presAssocID="{A3B2AA77-25F1-44BE-A746-84924480F79F}" presName="Name8" presStyleCnt="0"/>
      <dgm:spPr/>
    </dgm:pt>
    <dgm:pt modelId="{FC52D414-AE75-4ECC-9955-B88567468C61}" type="pres">
      <dgm:prSet presAssocID="{A3B2AA77-25F1-44BE-A746-84924480F79F}" presName="level" presStyleLbl="node1" presStyleIdx="0" presStyleCnt="3">
        <dgm:presLayoutVars>
          <dgm:chMax val="1"/>
          <dgm:bulletEnabled val="1"/>
        </dgm:presLayoutVars>
      </dgm:prSet>
      <dgm:spPr/>
    </dgm:pt>
    <dgm:pt modelId="{78DAB31B-F898-420C-A636-F2F61914D780}" type="pres">
      <dgm:prSet presAssocID="{A3B2AA77-25F1-44BE-A746-84924480F79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3C09910-3475-49A5-B3CA-8514D812DC71}" type="pres">
      <dgm:prSet presAssocID="{577892B7-C652-40C6-8BB3-D663088EBC81}" presName="Name8" presStyleCnt="0"/>
      <dgm:spPr/>
    </dgm:pt>
    <dgm:pt modelId="{61EBC143-DA2A-4501-ACEB-D0F54219B40F}" type="pres">
      <dgm:prSet presAssocID="{577892B7-C652-40C6-8BB3-D663088EBC81}" presName="level" presStyleLbl="node1" presStyleIdx="1" presStyleCnt="3">
        <dgm:presLayoutVars>
          <dgm:chMax val="1"/>
          <dgm:bulletEnabled val="1"/>
        </dgm:presLayoutVars>
      </dgm:prSet>
      <dgm:spPr/>
    </dgm:pt>
    <dgm:pt modelId="{7AF6C38F-B34A-4CAB-AB2C-640CCF54A756}" type="pres">
      <dgm:prSet presAssocID="{577892B7-C652-40C6-8BB3-D663088EBC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18FE498-E4D1-434F-B04C-B6F1EB6E20C4}" type="pres">
      <dgm:prSet presAssocID="{E2A3990F-B6AB-47C9-B2B6-28832A25DC8B}" presName="Name8" presStyleCnt="0"/>
      <dgm:spPr/>
    </dgm:pt>
    <dgm:pt modelId="{A8F32F93-31DD-42BA-B5B7-8667827E99A8}" type="pres">
      <dgm:prSet presAssocID="{E2A3990F-B6AB-47C9-B2B6-28832A25DC8B}" presName="level" presStyleLbl="node1" presStyleIdx="2" presStyleCnt="3">
        <dgm:presLayoutVars>
          <dgm:chMax val="1"/>
          <dgm:bulletEnabled val="1"/>
        </dgm:presLayoutVars>
      </dgm:prSet>
      <dgm:spPr/>
    </dgm:pt>
    <dgm:pt modelId="{F305686F-A3AA-4847-913A-93A867F50A8E}" type="pres">
      <dgm:prSet presAssocID="{E2A3990F-B6AB-47C9-B2B6-28832A25DC8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92C7D6D-E7C2-4092-9114-79D7F4400332}" type="presOf" srcId="{577892B7-C652-40C6-8BB3-D663088EBC81}" destId="{7AF6C38F-B34A-4CAB-AB2C-640CCF54A756}" srcOrd="1" destOrd="0" presId="urn:microsoft.com/office/officeart/2005/8/layout/pyramid1"/>
    <dgm:cxn modelId="{AF9FAF04-25A6-4FF1-956E-5F82E42080BD}" srcId="{5E4F3A6C-5C49-4A7B-83AB-C7C2DB94DB60}" destId="{577892B7-C652-40C6-8BB3-D663088EBC81}" srcOrd="1" destOrd="0" parTransId="{9AA2B592-5D6B-4561-B0FE-3CDC64ED6AB9}" sibTransId="{E210A243-6135-4695-A4E6-7C29919E6990}"/>
    <dgm:cxn modelId="{9AE86351-23AC-445D-A117-69F485D7E56C}" type="presOf" srcId="{A3B2AA77-25F1-44BE-A746-84924480F79F}" destId="{78DAB31B-F898-420C-A636-F2F61914D780}" srcOrd="1" destOrd="0" presId="urn:microsoft.com/office/officeart/2005/8/layout/pyramid1"/>
    <dgm:cxn modelId="{ED637063-2012-4CC8-AC82-146592DB2B4E}" type="presOf" srcId="{5E4F3A6C-5C49-4A7B-83AB-C7C2DB94DB60}" destId="{22690DA6-9DE1-4896-9B7C-7E8EFF94521B}" srcOrd="0" destOrd="0" presId="urn:microsoft.com/office/officeart/2005/8/layout/pyramid1"/>
    <dgm:cxn modelId="{FCE7788F-96FE-4DD6-9A46-B0D2B0CDC313}" type="presOf" srcId="{E2A3990F-B6AB-47C9-B2B6-28832A25DC8B}" destId="{A8F32F93-31DD-42BA-B5B7-8667827E99A8}" srcOrd="0" destOrd="0" presId="urn:microsoft.com/office/officeart/2005/8/layout/pyramid1"/>
    <dgm:cxn modelId="{D0F8A524-F5D4-4B23-8544-8CC5D6469907}" srcId="{5E4F3A6C-5C49-4A7B-83AB-C7C2DB94DB60}" destId="{E2A3990F-B6AB-47C9-B2B6-28832A25DC8B}" srcOrd="2" destOrd="0" parTransId="{4495322D-B7EC-43E0-A531-6EC31677169C}" sibTransId="{934AB0CC-989C-4C26-8A75-BDBA42E52FE0}"/>
    <dgm:cxn modelId="{95191B8D-7032-4036-9388-12523E14105C}" type="presOf" srcId="{E2A3990F-B6AB-47C9-B2B6-28832A25DC8B}" destId="{F305686F-A3AA-4847-913A-93A867F50A8E}" srcOrd="1" destOrd="0" presId="urn:microsoft.com/office/officeart/2005/8/layout/pyramid1"/>
    <dgm:cxn modelId="{319BF422-FE5B-4AEB-B798-0E1FA4F1D80F}" type="presOf" srcId="{A3B2AA77-25F1-44BE-A746-84924480F79F}" destId="{FC52D414-AE75-4ECC-9955-B88567468C61}" srcOrd="0" destOrd="0" presId="urn:microsoft.com/office/officeart/2005/8/layout/pyramid1"/>
    <dgm:cxn modelId="{7CFAE332-5292-432A-9BEE-979AD44F4A25}" srcId="{5E4F3A6C-5C49-4A7B-83AB-C7C2DB94DB60}" destId="{A3B2AA77-25F1-44BE-A746-84924480F79F}" srcOrd="0" destOrd="0" parTransId="{5B3B1AE8-D209-4376-94E2-34619323C439}" sibTransId="{8D0C6398-AECC-46A0-8380-3E95995BD1CD}"/>
    <dgm:cxn modelId="{A57F55FA-9B4A-4801-A0C9-3F88351C3110}" type="presOf" srcId="{577892B7-C652-40C6-8BB3-D663088EBC81}" destId="{61EBC143-DA2A-4501-ACEB-D0F54219B40F}" srcOrd="0" destOrd="0" presId="urn:microsoft.com/office/officeart/2005/8/layout/pyramid1"/>
    <dgm:cxn modelId="{D676723D-7DA7-4E61-97F1-14A0814900FE}" type="presParOf" srcId="{22690DA6-9DE1-4896-9B7C-7E8EFF94521B}" destId="{F7183C4B-8922-492E-9DC1-77BDB9AD02D2}" srcOrd="0" destOrd="0" presId="urn:microsoft.com/office/officeart/2005/8/layout/pyramid1"/>
    <dgm:cxn modelId="{EDE43C53-95A7-491E-A92B-9F35198AE9D7}" type="presParOf" srcId="{F7183C4B-8922-492E-9DC1-77BDB9AD02D2}" destId="{FC52D414-AE75-4ECC-9955-B88567468C61}" srcOrd="0" destOrd="0" presId="urn:microsoft.com/office/officeart/2005/8/layout/pyramid1"/>
    <dgm:cxn modelId="{7247C54D-42B4-4B92-AC57-E17096F3292F}" type="presParOf" srcId="{F7183C4B-8922-492E-9DC1-77BDB9AD02D2}" destId="{78DAB31B-F898-420C-A636-F2F61914D780}" srcOrd="1" destOrd="0" presId="urn:microsoft.com/office/officeart/2005/8/layout/pyramid1"/>
    <dgm:cxn modelId="{79E3436B-AE34-491A-AF26-39964A9375EB}" type="presParOf" srcId="{22690DA6-9DE1-4896-9B7C-7E8EFF94521B}" destId="{F3C09910-3475-49A5-B3CA-8514D812DC71}" srcOrd="1" destOrd="0" presId="urn:microsoft.com/office/officeart/2005/8/layout/pyramid1"/>
    <dgm:cxn modelId="{4E49E3D1-C440-4705-99D3-63AAC8981325}" type="presParOf" srcId="{F3C09910-3475-49A5-B3CA-8514D812DC71}" destId="{61EBC143-DA2A-4501-ACEB-D0F54219B40F}" srcOrd="0" destOrd="0" presId="urn:microsoft.com/office/officeart/2005/8/layout/pyramid1"/>
    <dgm:cxn modelId="{683BE27C-C474-4CAD-B5BC-C88FBE48A173}" type="presParOf" srcId="{F3C09910-3475-49A5-B3CA-8514D812DC71}" destId="{7AF6C38F-B34A-4CAB-AB2C-640CCF54A756}" srcOrd="1" destOrd="0" presId="urn:microsoft.com/office/officeart/2005/8/layout/pyramid1"/>
    <dgm:cxn modelId="{C43D1EBB-09A9-4365-85E8-1D933119305B}" type="presParOf" srcId="{22690DA6-9DE1-4896-9B7C-7E8EFF94521B}" destId="{918FE498-E4D1-434F-B04C-B6F1EB6E20C4}" srcOrd="2" destOrd="0" presId="urn:microsoft.com/office/officeart/2005/8/layout/pyramid1"/>
    <dgm:cxn modelId="{48AC7BC0-C037-49A9-BBD9-9F20181FB39D}" type="presParOf" srcId="{918FE498-E4D1-434F-B04C-B6F1EB6E20C4}" destId="{A8F32F93-31DD-42BA-B5B7-8667827E99A8}" srcOrd="0" destOrd="0" presId="urn:microsoft.com/office/officeart/2005/8/layout/pyramid1"/>
    <dgm:cxn modelId="{4E0AE134-6CBC-4F69-BA77-842B42F5D774}" type="presParOf" srcId="{918FE498-E4D1-434F-B04C-B6F1EB6E20C4}" destId="{F305686F-A3AA-4847-913A-93A867F50A8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91BEEA-A6E5-44F1-915A-3C73AB7472E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96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927230"/>
            <a:ext cx="90102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i="1" dirty="0" smtClean="0">
                <a:solidFill>
                  <a:srgbClr val="003366"/>
                </a:solidFill>
              </a:rPr>
              <a:t>Многообразные </a:t>
            </a:r>
            <a:r>
              <a:rPr lang="ru-RU" sz="2600" i="1" dirty="0">
                <a:solidFill>
                  <a:srgbClr val="003366"/>
                </a:solidFill>
              </a:rPr>
              <a:t>общественные отношения регулируются с помощью</a:t>
            </a:r>
            <a:r>
              <a:rPr lang="ru-RU" sz="2600" i="1" dirty="0"/>
              <a:t> </a:t>
            </a:r>
            <a:r>
              <a:rPr lang="ru-RU" sz="2600" b="1" i="1" dirty="0">
                <a:solidFill>
                  <a:srgbClr val="CC0000"/>
                </a:solidFill>
              </a:rPr>
              <a:t>социальных норм</a:t>
            </a:r>
            <a:r>
              <a:rPr lang="ru-RU" sz="2600" b="1" i="1" dirty="0"/>
              <a:t> </a:t>
            </a:r>
            <a:r>
              <a:rPr lang="ru-RU" sz="2600" i="1" dirty="0">
                <a:solidFill>
                  <a:srgbClr val="003366"/>
                </a:solidFill>
              </a:rPr>
              <a:t>и </a:t>
            </a:r>
            <a:r>
              <a:rPr lang="ru-RU" sz="2600" b="1" i="1" dirty="0">
                <a:solidFill>
                  <a:srgbClr val="CC0000"/>
                </a:solidFill>
              </a:rPr>
              <a:t>санкций</a:t>
            </a:r>
            <a:r>
              <a:rPr lang="ru-RU" sz="2600" i="1" dirty="0" smtClean="0">
                <a:solidFill>
                  <a:srgbClr val="003366"/>
                </a:solidFill>
              </a:rPr>
              <a:t>.</a:t>
            </a:r>
            <a:endParaRPr lang="ru-RU" sz="2600" i="1" dirty="0">
              <a:solidFill>
                <a:srgbClr val="0033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64638"/>
            <a:ext cx="85782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>
                <a:solidFill>
                  <a:srgbClr val="CC0000"/>
                </a:solidFill>
              </a:rPr>
              <a:t>Общество – </a:t>
            </a:r>
            <a:r>
              <a:rPr lang="ru-RU" sz="2600" b="1" i="1" dirty="0" smtClean="0">
                <a:solidFill>
                  <a:srgbClr val="CC0000"/>
                </a:solidFill>
              </a:rPr>
              <a:t>это: </a:t>
            </a:r>
            <a:endParaRPr lang="ru-RU" sz="2600" b="1" i="1" dirty="0">
              <a:solidFill>
                <a:srgbClr val="CC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644691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i="1" dirty="0"/>
              <a:t>группа </a:t>
            </a:r>
            <a:r>
              <a:rPr lang="ru-RU" sz="2400" i="1" dirty="0" smtClean="0"/>
              <a:t>людей, </a:t>
            </a:r>
            <a:r>
              <a:rPr lang="ru-RU" sz="2400" i="1" dirty="0"/>
              <a:t>связанных какими-либо отношениями, общей целью;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56530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i="1" dirty="0"/>
              <a:t>исторический этап развития народа, страны;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204536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i="1" dirty="0" smtClean="0"/>
              <a:t>население </a:t>
            </a:r>
            <a:r>
              <a:rPr lang="ru-RU" sz="2400" i="1" dirty="0"/>
              <a:t>какой-либо страны;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252541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человечество </a:t>
            </a:r>
            <a:r>
              <a:rPr lang="ru-RU" sz="2400" i="1" dirty="0"/>
              <a:t>в целом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3156453"/>
            <a:ext cx="84969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>
                <a:solidFill>
                  <a:srgbClr val="003366"/>
                </a:solidFill>
              </a:rPr>
              <a:t>Общество тесно взаимосвязано с природой.</a:t>
            </a:r>
            <a:endParaRPr lang="ru-RU" sz="2600" b="1" dirty="0">
              <a:solidFill>
                <a:srgbClr val="0033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3775102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i="1" dirty="0" smtClean="0"/>
              <a:t>Выделяют</a:t>
            </a:r>
            <a:r>
              <a:rPr lang="ru-RU" sz="2600" i="1" dirty="0" smtClean="0">
                <a:solidFill>
                  <a:srgbClr val="CC0000"/>
                </a:solidFill>
              </a:rPr>
              <a:t> </a:t>
            </a:r>
            <a:r>
              <a:rPr lang="ru-RU" sz="2600" b="1" i="1" dirty="0">
                <a:solidFill>
                  <a:srgbClr val="CC0000"/>
                </a:solidFill>
              </a:rPr>
              <a:t>4 сферы общественных отношений:</a:t>
            </a:r>
            <a:r>
              <a:rPr lang="ru-RU" sz="2600" b="1" i="1" dirty="0"/>
              <a:t> </a:t>
            </a:r>
            <a:r>
              <a:rPr lang="ru-RU" sz="2600" i="1" dirty="0"/>
              <a:t>экономическую, социальную, политическую, духовную.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92305"/>
            <a:ext cx="359634" cy="4063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38995"/>
            <a:ext cx="359634" cy="4063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24" y="2119049"/>
            <a:ext cx="359634" cy="4063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0007"/>
            <a:ext cx="359634" cy="40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4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528" y="248647"/>
            <a:ext cx="8651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</a:rPr>
              <a:t>Мировоззрение</a:t>
            </a:r>
            <a:r>
              <a:rPr lang="ru-RU" sz="3200" b="1" dirty="0" smtClean="0"/>
              <a:t> – </a:t>
            </a:r>
            <a:r>
              <a:rPr lang="ru-RU" sz="3200" dirty="0" smtClean="0"/>
              <a:t>система взглядов человека на природу, общество, свое место в окружающем мире; состоит из важнейших убеждений.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41631" y="2353049"/>
            <a:ext cx="6795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66"/>
                </a:solidFill>
              </a:rPr>
              <a:t>Убеждения</a:t>
            </a:r>
            <a:r>
              <a:rPr lang="ru-RU" sz="3200" dirty="0" smtClean="0">
                <a:solidFill>
                  <a:srgbClr val="003366"/>
                </a:solidFill>
              </a:rPr>
              <a:t> </a:t>
            </a:r>
            <a:r>
              <a:rPr lang="ru-RU" sz="3200" dirty="0" smtClean="0"/>
              <a:t>– твердые, осознанные и обдуманные взгляды, верования.</a:t>
            </a:r>
            <a:endParaRPr lang="ru-RU" sz="3200" dirty="0"/>
          </a:p>
        </p:txBody>
      </p:sp>
      <p:sp>
        <p:nvSpPr>
          <p:cNvPr id="4" name="Тройная стрелка влево/вправо/вверх 3"/>
          <p:cNvSpPr/>
          <p:nvPr/>
        </p:nvSpPr>
        <p:spPr>
          <a:xfrm flipV="1">
            <a:off x="3141612" y="4063201"/>
            <a:ext cx="2060459" cy="1380841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03686" y="5469227"/>
            <a:ext cx="293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006600"/>
                </a:solidFill>
              </a:rPr>
              <a:t>с</a:t>
            </a:r>
            <a:r>
              <a:rPr lang="ru-RU" sz="3200" b="1" i="1" dirty="0" smtClean="0">
                <a:solidFill>
                  <a:srgbClr val="006600"/>
                </a:solidFill>
              </a:rPr>
              <a:t>мысл жизни</a:t>
            </a:r>
            <a:endParaRPr lang="ru-RU" sz="3200" b="1" i="1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556" y="3679167"/>
            <a:ext cx="2446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006600"/>
                </a:solidFill>
              </a:rPr>
              <a:t>отношения с людьми</a:t>
            </a:r>
            <a:endParaRPr lang="ru-RU" sz="3200" b="1" i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3669027"/>
            <a:ext cx="2250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6600"/>
                </a:solidFill>
              </a:rPr>
              <a:t>иерархия ценностей</a:t>
            </a:r>
            <a:endParaRPr lang="ru-RU" sz="3200" b="1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8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8628"/>
            <a:ext cx="868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 smtClean="0">
                <a:solidFill>
                  <a:srgbClr val="CC0000"/>
                </a:solidFill>
              </a:rPr>
              <a:t>Личность</a:t>
            </a:r>
            <a:r>
              <a:rPr lang="ru-RU" sz="3000" i="1" dirty="0" smtClean="0"/>
              <a:t> – это совокупность социально значимых качеств человека.</a:t>
            </a:r>
            <a:endParaRPr lang="ru-RU" sz="3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19" y="1268760"/>
            <a:ext cx="8775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 smtClean="0">
                <a:solidFill>
                  <a:srgbClr val="CC0000"/>
                </a:solidFill>
              </a:rPr>
              <a:t>Социализация</a:t>
            </a:r>
            <a:r>
              <a:rPr lang="ru-RU" sz="3000" i="1" dirty="0" smtClean="0"/>
              <a:t> </a:t>
            </a:r>
            <a:r>
              <a:rPr lang="ru-RU" sz="3000" i="1" dirty="0" smtClean="0">
                <a:solidFill>
                  <a:srgbClr val="003366"/>
                </a:solidFill>
              </a:rPr>
              <a:t>– усвоение человеком знаний, норм, привычек, позволяющих ему быть полноценным членом общества.</a:t>
            </a:r>
            <a:endParaRPr lang="ru-RU" sz="3000" i="1" dirty="0">
              <a:solidFill>
                <a:srgbClr val="0033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551" y="3308987"/>
            <a:ext cx="33753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6600"/>
                </a:solidFill>
              </a:rPr>
              <a:t>ЭТАПЫ СОЦИАЛИЗАЦИИ: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АДАПТАЦИЯ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ИНДИВИДУАЛИЗАЦИЯ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ИНТЕГРАЦИЯ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5202071" y="2857581"/>
            <a:ext cx="33753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6600"/>
                </a:solidFill>
              </a:rPr>
              <a:t>АГЕНТЫ СОЦИАЛИЗАЦИИ: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СЕМЬЯ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СВЕРСТНИКИ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ОРГАНИЗАЦИИ, УЧРЕЖДЕНИЯ</a:t>
            </a:r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349214"/>
            <a:ext cx="5760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 smtClean="0">
                <a:solidFill>
                  <a:srgbClr val="CC0000"/>
                </a:solidFill>
              </a:rPr>
              <a:t>Мировоззрение</a:t>
            </a:r>
            <a:r>
              <a:rPr lang="ru-RU" sz="3000" i="1" dirty="0" smtClean="0"/>
              <a:t> – важнейшие убеждения человека</a:t>
            </a:r>
            <a:endParaRPr lang="ru-RU" sz="3000" i="1" dirty="0"/>
          </a:p>
        </p:txBody>
      </p:sp>
    </p:spTree>
    <p:extLst>
      <p:ext uri="{BB962C8B-B14F-4D97-AF65-F5344CB8AC3E}">
        <p14:creationId xmlns:p14="http://schemas.microsoft.com/office/powerpoint/2010/main" val="353469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539750" y="2781300"/>
            <a:ext cx="5545138" cy="21605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Элементы деятельности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755650" y="1557338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1763713" y="1773238"/>
            <a:ext cx="431800" cy="4333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84213" y="2420938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субъект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3635375" y="1557338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flipH="1">
            <a:off x="4643438" y="1773238"/>
            <a:ext cx="431800" cy="4333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563938" y="2420938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объект</a:t>
            </a: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6659563" y="1484313"/>
            <a:ext cx="925512" cy="865187"/>
          </a:xfrm>
          <a:prstGeom prst="verticalScroll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372225" y="2349500"/>
            <a:ext cx="1655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потребности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258888" y="4437063"/>
            <a:ext cx="1008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цель</a:t>
            </a: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1042988" y="3068638"/>
            <a:ext cx="1584325" cy="1152525"/>
          </a:xfrm>
          <a:prstGeom prst="cloudCallout">
            <a:avLst>
              <a:gd name="adj1" fmla="val -13727"/>
              <a:gd name="adj2" fmla="val 735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563938" y="4437063"/>
            <a:ext cx="1512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средства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6300788" y="4365625"/>
            <a:ext cx="1512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результат</a:t>
            </a:r>
          </a:p>
        </p:txBody>
      </p:sp>
      <p:sp>
        <p:nvSpPr>
          <p:cNvPr id="4112" name="Tree"/>
          <p:cNvSpPr>
            <a:spLocks noEditPoints="1" noChangeArrowheads="1"/>
          </p:cNvSpPr>
          <p:nvPr/>
        </p:nvSpPr>
        <p:spPr bwMode="auto">
          <a:xfrm>
            <a:off x="1403350" y="3213100"/>
            <a:ext cx="833438" cy="9048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113" name="AutoShape 17"/>
          <p:cNvSpPr>
            <a:spLocks noEditPoints="1" noChangeArrowheads="1"/>
          </p:cNvSpPr>
          <p:nvPr/>
        </p:nvSpPr>
        <p:spPr bwMode="auto">
          <a:xfrm>
            <a:off x="6372225" y="2997200"/>
            <a:ext cx="1079500" cy="13779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114" name="computr3"/>
          <p:cNvSpPr>
            <a:spLocks noEditPoints="1" noChangeArrowheads="1"/>
          </p:cNvSpPr>
          <p:nvPr/>
        </p:nvSpPr>
        <p:spPr bwMode="auto">
          <a:xfrm>
            <a:off x="3132138" y="3068638"/>
            <a:ext cx="2303462" cy="1208087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611188" y="5013325"/>
            <a:ext cx="3384550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Цель оправдывает средства</a:t>
            </a:r>
          </a:p>
          <a:p>
            <a:pPr algn="r">
              <a:spcBef>
                <a:spcPct val="50000"/>
              </a:spcBef>
            </a:pPr>
            <a:r>
              <a:rPr lang="ru-RU" i="1"/>
              <a:t>Н. Макиавелли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4356100" y="5013325"/>
            <a:ext cx="3816350" cy="1338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Благородная цель может быть достигнута только благородными средствами</a:t>
            </a:r>
          </a:p>
          <a:p>
            <a:pPr algn="r">
              <a:spcBef>
                <a:spcPct val="50000"/>
              </a:spcBef>
            </a:pPr>
            <a:r>
              <a:rPr lang="ru-RU" i="1"/>
              <a:t>Н.С. Лесков</a:t>
            </a:r>
          </a:p>
        </p:txBody>
      </p:sp>
    </p:spTree>
    <p:extLst>
      <p:ext uri="{BB962C8B-B14F-4D97-AF65-F5344CB8AC3E}">
        <p14:creationId xmlns:p14="http://schemas.microsoft.com/office/powerpoint/2010/main" val="256068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115" grpId="0" animBg="1"/>
      <p:bldP spid="41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Мотивы деятельности</a:t>
            </a: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2916238" y="260350"/>
            <a:ext cx="3744912" cy="349250"/>
          </a:xfrm>
          <a:prstGeom prst="wedgeRectCallout">
            <a:avLst>
              <a:gd name="adj1" fmla="val -68269"/>
              <a:gd name="adj2" fmla="val 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/>
              <a:t>Мотив – побудительная причина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84213" y="3860800"/>
            <a:ext cx="2808287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Потребности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3635375" y="414972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500563" y="3860800"/>
            <a:ext cx="2232025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Интересы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84213" y="1268413"/>
            <a:ext cx="3527425" cy="1257300"/>
          </a:xfrm>
          <a:prstGeom prst="wedgeRectCallout">
            <a:avLst>
              <a:gd name="adj1" fmla="val -2296"/>
              <a:gd name="adj2" fmla="val 1549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1900" u="sng"/>
              <a:t>Потребность</a:t>
            </a:r>
            <a:r>
              <a:rPr lang="ru-RU" sz="1900"/>
              <a:t> – осознаваемая нужда в том, что необходимо для физического и духовного развития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4572000" y="1557338"/>
            <a:ext cx="3527425" cy="968375"/>
          </a:xfrm>
          <a:prstGeom prst="wedgeRectCallout">
            <a:avLst>
              <a:gd name="adj1" fmla="val -34431"/>
              <a:gd name="adj2" fmla="val 1818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1900" u="sng"/>
              <a:t>Интересы</a:t>
            </a:r>
            <a:r>
              <a:rPr lang="ru-RU" sz="1900"/>
              <a:t> – обобщенное выражение потребностей людей</a:t>
            </a:r>
          </a:p>
        </p:txBody>
      </p:sp>
    </p:spTree>
    <p:extLst>
      <p:ext uri="{BB962C8B-B14F-4D97-AF65-F5344CB8AC3E}">
        <p14:creationId xmlns:p14="http://schemas.microsoft.com/office/powerpoint/2010/main" val="327202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  <p:bldP spid="5125" grpId="0" animBg="1"/>
      <p:bldP spid="5126" grpId="0" animBg="1"/>
      <p:bldP spid="5127" grpId="0" animBg="1"/>
      <p:bldP spid="51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Задатки и способности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Задатки</a:t>
            </a:r>
            <a:r>
              <a:rPr lang="ru-RU"/>
              <a:t> – врожденные анатомо-физиологические особенности нервной системы.</a:t>
            </a:r>
          </a:p>
          <a:p>
            <a:r>
              <a:rPr lang="ru-RU" b="1"/>
              <a:t>Способности </a:t>
            </a:r>
            <a:r>
              <a:rPr lang="ru-RU"/>
              <a:t>– сформировавшиеся на основе задатков индивидуальные качества, которые позволяют успешно заниматься определенного рода деятельностью.</a:t>
            </a:r>
          </a:p>
        </p:txBody>
      </p:sp>
    </p:spTree>
    <p:extLst>
      <p:ext uri="{BB962C8B-B14F-4D97-AF65-F5344CB8AC3E}">
        <p14:creationId xmlns:p14="http://schemas.microsoft.com/office/powerpoint/2010/main" val="82544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Уровни развития способностей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31800" y="1484313"/>
          <a:ext cx="8208963" cy="456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928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Основные виды деятельности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59263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6600" b="1"/>
              <a:t>Игра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6600" b="1"/>
              <a:t>Учение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6600" b="1"/>
              <a:t>Труд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6600" b="1"/>
              <a:t>Общение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 flipH="1">
            <a:off x="3059113" y="1773238"/>
            <a:ext cx="5545137" cy="649287"/>
          </a:xfrm>
          <a:prstGeom prst="homePlate">
            <a:avLst>
              <a:gd name="adj" fmla="val 2135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имитация действительности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 flipH="1">
            <a:off x="3708400" y="2924175"/>
            <a:ext cx="4968875" cy="649288"/>
          </a:xfrm>
          <a:prstGeom prst="homePlate">
            <a:avLst>
              <a:gd name="adj" fmla="val 1913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приобретение знаний и </a:t>
            </a:r>
          </a:p>
          <a:p>
            <a:pPr algn="ctr"/>
            <a:r>
              <a:rPr lang="ru-RU"/>
              <a:t>способов действий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 flipH="1">
            <a:off x="3132138" y="4076700"/>
            <a:ext cx="5545137" cy="649288"/>
          </a:xfrm>
          <a:prstGeom prst="homePlate">
            <a:avLst>
              <a:gd name="adj" fmla="val 2135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достижение практического результата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 flipH="1">
            <a:off x="4572000" y="5157788"/>
            <a:ext cx="4105275" cy="649287"/>
          </a:xfrm>
          <a:prstGeom prst="homePlate">
            <a:avLst>
              <a:gd name="adj" fmla="val 1580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установление и развитие</a:t>
            </a:r>
          </a:p>
          <a:p>
            <a:pPr algn="ctr"/>
            <a:r>
              <a:rPr lang="ru-RU"/>
              <a:t>взаимных 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168620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2" grpId="0" animBg="1"/>
      <p:bldP spid="7174" grpId="0" animBg="1"/>
      <p:bldP spid="7175" grpId="0" animBg="1"/>
      <p:bldP spid="71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11188" y="765175"/>
            <a:ext cx="7705725" cy="12636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Творчество</a:t>
            </a:r>
            <a:r>
              <a:rPr lang="ru-RU" sz="2400" b="1"/>
              <a:t> – высший вид деятельности людей, которая рождает совершенно новое, никогда ранее не существующее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692275" y="2276475"/>
            <a:ext cx="5975350" cy="539750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300" b="1"/>
              <a:t>Механизмы творческой деятельности</a:t>
            </a:r>
          </a:p>
        </p:txBody>
      </p:sp>
      <p:sp>
        <p:nvSpPr>
          <p:cNvPr id="13321" name="Cloud"/>
          <p:cNvSpPr>
            <a:spLocks noChangeAspect="1" noEditPoints="1" noChangeArrowheads="1"/>
          </p:cNvSpPr>
          <p:nvPr/>
        </p:nvSpPr>
        <p:spPr bwMode="auto">
          <a:xfrm>
            <a:off x="250825" y="3284538"/>
            <a:ext cx="2951163" cy="25209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b="1"/>
              <a:t>Воображение</a:t>
            </a:r>
            <a:r>
              <a:rPr lang="ru-RU"/>
              <a:t> – создание </a:t>
            </a:r>
          </a:p>
          <a:p>
            <a:pPr algn="ctr"/>
            <a:r>
              <a:rPr lang="ru-RU"/>
              <a:t>нового образа на основе прошлого опыта</a:t>
            </a: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3348038" y="3141663"/>
            <a:ext cx="3168650" cy="3024187"/>
          </a:xfrm>
          <a:prstGeom prst="star32">
            <a:avLst>
              <a:gd name="adj" fmla="val 393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Фантазия</a:t>
            </a:r>
            <a:r>
              <a:rPr lang="ru-RU"/>
              <a:t> – </a:t>
            </a:r>
          </a:p>
          <a:p>
            <a:pPr algn="ctr"/>
            <a:r>
              <a:rPr lang="ru-RU"/>
              <a:t>воображение, </a:t>
            </a:r>
          </a:p>
          <a:p>
            <a:pPr algn="ctr"/>
            <a:r>
              <a:rPr lang="ru-RU"/>
              <a:t>характеризующееся </a:t>
            </a:r>
          </a:p>
          <a:p>
            <a:pPr algn="ctr"/>
            <a:r>
              <a:rPr lang="ru-RU"/>
              <a:t>особой силой, </a:t>
            </a:r>
          </a:p>
          <a:p>
            <a:pPr algn="ctr"/>
            <a:r>
              <a:rPr lang="ru-RU"/>
              <a:t>яркостью и </a:t>
            </a:r>
          </a:p>
          <a:p>
            <a:pPr algn="ctr"/>
            <a:r>
              <a:rPr lang="ru-RU"/>
              <a:t>необычностью</a:t>
            </a:r>
          </a:p>
        </p:txBody>
      </p:sp>
      <p:sp>
        <p:nvSpPr>
          <p:cNvPr id="13326" name="DownRibbonSharp"/>
          <p:cNvSpPr>
            <a:spLocks noEditPoints="1" noChangeArrowheads="1"/>
          </p:cNvSpPr>
          <p:nvPr/>
        </p:nvSpPr>
        <p:spPr bwMode="auto">
          <a:xfrm>
            <a:off x="6443663" y="3357563"/>
            <a:ext cx="2438400" cy="2376487"/>
          </a:xfrm>
          <a:custGeom>
            <a:avLst/>
            <a:gdLst>
              <a:gd name="G0" fmla="+- 0 0 0"/>
              <a:gd name="G1" fmla="+- 3614 0 0"/>
              <a:gd name="G2" fmla="+- 3614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6314" y="0"/>
                </a:lnTo>
                <a:lnTo>
                  <a:pt x="6314" y="2700"/>
                </a:lnTo>
                <a:lnTo>
                  <a:pt x="15286" y="2700"/>
                </a:lnTo>
                <a:lnTo>
                  <a:pt x="15286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7986" y="18900"/>
                </a:lnTo>
                <a:lnTo>
                  <a:pt x="17986" y="21600"/>
                </a:lnTo>
                <a:lnTo>
                  <a:pt x="3614" y="21600"/>
                </a:lnTo>
                <a:lnTo>
                  <a:pt x="3614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6314" y="2700"/>
                </a:moveTo>
                <a:lnTo>
                  <a:pt x="3614" y="2700"/>
                </a:lnTo>
                <a:lnTo>
                  <a:pt x="3614" y="18900"/>
                </a:lnTo>
              </a:path>
              <a:path w="21600" h="21600" fill="none" extrusionOk="0">
                <a:moveTo>
                  <a:pt x="3614" y="2700"/>
                </a:moveTo>
                <a:lnTo>
                  <a:pt x="6314" y="0"/>
                </a:lnTo>
              </a:path>
              <a:path w="21600" h="21600" fill="none" extrusionOk="0">
                <a:moveTo>
                  <a:pt x="15286" y="2700"/>
                </a:moveTo>
                <a:lnTo>
                  <a:pt x="17986" y="2700"/>
                </a:lnTo>
                <a:lnTo>
                  <a:pt x="17986" y="18900"/>
                </a:lnTo>
              </a:path>
              <a:path w="21600" h="21600" fill="none" extrusionOk="0">
                <a:moveTo>
                  <a:pt x="17986" y="2700"/>
                </a:moveTo>
                <a:lnTo>
                  <a:pt x="15286" y="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b="1"/>
              <a:t>Интуиция </a:t>
            </a:r>
            <a:r>
              <a:rPr lang="ru-RU"/>
              <a:t>– знание, условия получения которого не осознаются</a:t>
            </a:r>
          </a:p>
        </p:txBody>
      </p:sp>
    </p:spTree>
    <p:extLst>
      <p:ext uri="{BB962C8B-B14F-4D97-AF65-F5344CB8AC3E}">
        <p14:creationId xmlns:p14="http://schemas.microsoft.com/office/powerpoint/2010/main" val="59066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0" grpId="0" animBg="1"/>
      <p:bldP spid="13321" grpId="0" animBg="1"/>
      <p:bldP spid="13324" grpId="0" animBg="1"/>
      <p:bldP spid="133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7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CC0000"/>
                </a:solidFill>
              </a:rPr>
              <a:t>О</a:t>
            </a:r>
            <a:r>
              <a:rPr lang="ru-RU" sz="2800" b="1" i="1" dirty="0" smtClean="0">
                <a:solidFill>
                  <a:srgbClr val="CC0000"/>
                </a:solidFill>
              </a:rPr>
              <a:t>бщество</a:t>
            </a:r>
            <a:r>
              <a:rPr lang="ru-RU" sz="2800" b="1" i="1" dirty="0" smtClean="0"/>
              <a:t> </a:t>
            </a:r>
            <a:r>
              <a:rPr lang="ru-RU" sz="2800" b="1" i="1" dirty="0"/>
              <a:t>– это обособившаяся от природы, но тесно связанная  с ней,  часть материального мира,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439" y="1582341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которая состоит из индивидуумов и включает в себя способы их взаимодействия и формы объединения.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45" y="4072904"/>
            <a:ext cx="2202479" cy="25054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5996" y="2783266"/>
            <a:ext cx="1224134" cy="381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2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9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66"/>
                </a:solidFill>
              </a:rPr>
              <a:t>СФЕРЫ ОБЩЕСТВЕННОЙ ЖИЗНИ</a:t>
            </a:r>
            <a:endParaRPr lang="ru-RU" sz="3600" b="1" dirty="0">
              <a:solidFill>
                <a:srgbClr val="003366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20714065">
            <a:off x="4449258" y="1282100"/>
            <a:ext cx="3274990" cy="2295233"/>
          </a:xfrm>
          <a:prstGeom prst="ellipse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ДУХОВНАЯ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 rot="1161727">
            <a:off x="4372266" y="4174427"/>
            <a:ext cx="3428974" cy="2472613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ПОЛИТИЧЕСКАЯ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20557808">
            <a:off x="208494" y="4149453"/>
            <a:ext cx="3430903" cy="2561111"/>
          </a:xfrm>
          <a:prstGeom prst="ellipse">
            <a:avLst/>
          </a:prstGeom>
          <a:solidFill>
            <a:srgbClr val="006600">
              <a:alpha val="20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СОЦИАЛЬНАЯ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 rot="918471">
            <a:off x="-686" y="1283176"/>
            <a:ext cx="3193147" cy="2388696"/>
          </a:xfrm>
          <a:prstGeom prst="ellipse">
            <a:avLst/>
          </a:prstGeom>
          <a:solidFill>
            <a:srgbClr val="993300">
              <a:alpha val="20000"/>
            </a:srgbClr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ЭКОНОМИЧЕСКАЯ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86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08924 0.0688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342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08489 -0.1095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-549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9.87654E-7 L -0.09479 0.075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376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11841 -0.092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-4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3" grpId="0" animBg="1"/>
      <p:bldP spid="3" grpId="1" animBg="1"/>
      <p:bldP spid="5" grpId="0" animBg="1"/>
      <p:bldP spid="5" grpId="1" animBg="1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665" y="2564905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6300" indent="-3416300"/>
            <a:r>
              <a:rPr lang="ru-RU" sz="2800" b="1" i="1" dirty="0" smtClean="0">
                <a:solidFill>
                  <a:srgbClr val="CC0000"/>
                </a:solidFill>
              </a:rPr>
              <a:t>Социальные нормы </a:t>
            </a:r>
            <a:r>
              <a:rPr lang="ru-RU" sz="2800" b="1" i="1" dirty="0" smtClean="0"/>
              <a:t>– правила поведения человека в обществе</a:t>
            </a:r>
            <a:endParaRPr lang="ru-RU" sz="2800" b="1" i="1" dirty="0"/>
          </a:p>
        </p:txBody>
      </p:sp>
      <p:sp>
        <p:nvSpPr>
          <p:cNvPr id="3" name="Выноска со стрелкой вниз 2"/>
          <p:cNvSpPr/>
          <p:nvPr/>
        </p:nvSpPr>
        <p:spPr>
          <a:xfrm rot="20487854">
            <a:off x="430295" y="1633304"/>
            <a:ext cx="1873129" cy="738392"/>
          </a:xfrm>
          <a:prstGeom prst="downArrowCallout">
            <a:avLst>
              <a:gd name="adj1" fmla="val 55446"/>
              <a:gd name="adj2" fmla="val 54178"/>
              <a:gd name="adj3" fmla="val 25000"/>
              <a:gd name="adj4" fmla="val 64977"/>
            </a:avLst>
          </a:prstGeom>
          <a:solidFill>
            <a:schemeClr val="accent1">
              <a:alpha val="0"/>
            </a:schemeClr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66"/>
                </a:solidFill>
              </a:rPr>
              <a:t>ЗАКОНЫ</a:t>
            </a:r>
            <a:endParaRPr lang="ru-RU" sz="2000" b="1" dirty="0">
              <a:solidFill>
                <a:srgbClr val="003366"/>
              </a:solidFill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525234" y="481519"/>
            <a:ext cx="2592288" cy="986699"/>
          </a:xfrm>
          <a:prstGeom prst="downArrowCallout">
            <a:avLst>
              <a:gd name="adj1" fmla="val 55446"/>
              <a:gd name="adj2" fmla="val 54178"/>
              <a:gd name="adj3" fmla="val 25000"/>
              <a:gd name="adj4" fmla="val 64977"/>
            </a:avLst>
          </a:prstGeom>
          <a:solidFill>
            <a:schemeClr val="accent1">
              <a:alpha val="0"/>
            </a:schemeClr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66"/>
                </a:solidFill>
              </a:rPr>
              <a:t>МОРАЛЬНЫЕ НОРМЫ</a:t>
            </a:r>
            <a:endParaRPr lang="ru-RU" sz="2000" b="1" dirty="0">
              <a:solidFill>
                <a:srgbClr val="003366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381741" y="1404541"/>
            <a:ext cx="2249104" cy="916553"/>
          </a:xfrm>
          <a:prstGeom prst="downArrowCallout">
            <a:avLst>
              <a:gd name="adj1" fmla="val 55446"/>
              <a:gd name="adj2" fmla="val 54178"/>
              <a:gd name="adj3" fmla="val 25000"/>
              <a:gd name="adj4" fmla="val 64977"/>
            </a:avLst>
          </a:prstGeom>
          <a:solidFill>
            <a:schemeClr val="accent1">
              <a:alpha val="0"/>
            </a:schemeClr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66"/>
                </a:solidFill>
              </a:rPr>
              <a:t>НОРМЫ ЭТИКЕТА</a:t>
            </a:r>
            <a:endParaRPr lang="ru-RU" sz="2000" b="1" dirty="0">
              <a:solidFill>
                <a:srgbClr val="003366"/>
              </a:solidFill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4869172" y="481518"/>
            <a:ext cx="3024336" cy="1012039"/>
          </a:xfrm>
          <a:prstGeom prst="downArrowCallout">
            <a:avLst>
              <a:gd name="adj1" fmla="val 55446"/>
              <a:gd name="adj2" fmla="val 54178"/>
              <a:gd name="adj3" fmla="val 25000"/>
              <a:gd name="adj4" fmla="val 64977"/>
            </a:avLst>
          </a:prstGeom>
          <a:solidFill>
            <a:schemeClr val="accent1">
              <a:alpha val="0"/>
            </a:schemeClr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66"/>
                </a:solidFill>
              </a:rPr>
              <a:t>РЕЛИГИОЗНЫЕ НОРМЫ</a:t>
            </a:r>
            <a:endParaRPr lang="ru-RU" sz="2000" b="1" dirty="0">
              <a:solidFill>
                <a:srgbClr val="003366"/>
              </a:solidFill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 rot="1412430">
            <a:off x="6925163" y="1660053"/>
            <a:ext cx="1767585" cy="750463"/>
          </a:xfrm>
          <a:prstGeom prst="downArrowCallout">
            <a:avLst>
              <a:gd name="adj1" fmla="val 55446"/>
              <a:gd name="adj2" fmla="val 54178"/>
              <a:gd name="adj3" fmla="val 25000"/>
              <a:gd name="adj4" fmla="val 64977"/>
            </a:avLst>
          </a:prstGeom>
          <a:solidFill>
            <a:schemeClr val="accent1">
              <a:alpha val="0"/>
            </a:schemeClr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66"/>
                </a:solidFill>
              </a:rPr>
              <a:t>ОБЫЧАИ</a:t>
            </a:r>
            <a:endParaRPr lang="ru-RU" sz="2000" b="1" dirty="0">
              <a:solidFill>
                <a:srgbClr val="003366"/>
              </a:solidFill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107504" y="3429000"/>
            <a:ext cx="2986205" cy="2136237"/>
          </a:xfrm>
          <a:prstGeom prst="upArrowCallout">
            <a:avLst>
              <a:gd name="adj1" fmla="val 69560"/>
              <a:gd name="adj2" fmla="val 54891"/>
              <a:gd name="adj3" fmla="val 18875"/>
              <a:gd name="adj4" fmla="val 77356"/>
            </a:avLst>
          </a:prstGeom>
          <a:solidFill>
            <a:schemeClr val="accent1">
              <a:alpha val="0"/>
            </a:schemeClr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993300"/>
                </a:solidFill>
              </a:rPr>
              <a:t>ДОЗВОЛЕНИЕ</a:t>
            </a:r>
          </a:p>
          <a:p>
            <a:pPr algn="ctr"/>
            <a:r>
              <a:rPr lang="ru-RU" sz="2000" i="1" dirty="0" smtClean="0">
                <a:solidFill>
                  <a:schemeClr val="tx1"/>
                </a:solidFill>
              </a:rPr>
              <a:t>разрешение вести себя определённым образом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3275857" y="3837048"/>
            <a:ext cx="1948469" cy="2760307"/>
          </a:xfrm>
          <a:prstGeom prst="upArrowCallout">
            <a:avLst>
              <a:gd name="adj1" fmla="val 70775"/>
              <a:gd name="adj2" fmla="val 53860"/>
              <a:gd name="adj3" fmla="val 18866"/>
              <a:gd name="adj4" fmla="val 77247"/>
            </a:avLst>
          </a:prstGeom>
          <a:solidFill>
            <a:schemeClr val="accent1">
              <a:alpha val="0"/>
            </a:schemeClr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993300"/>
                </a:solidFill>
              </a:rPr>
              <a:t>ПРЕДПИСАНИЕ</a:t>
            </a:r>
          </a:p>
          <a:p>
            <a:pPr algn="ctr"/>
            <a:r>
              <a:rPr lang="ru-RU" sz="2000" i="1" dirty="0" smtClean="0">
                <a:solidFill>
                  <a:schemeClr val="tx1"/>
                </a:solidFill>
              </a:rPr>
              <a:t>указание на необходимость определённых действий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5364088" y="3429000"/>
            <a:ext cx="3600400" cy="2064229"/>
          </a:xfrm>
          <a:prstGeom prst="upArrowCallout">
            <a:avLst>
              <a:gd name="adj1" fmla="val 78598"/>
              <a:gd name="adj2" fmla="val 63137"/>
              <a:gd name="adj3" fmla="val 18874"/>
              <a:gd name="adj4" fmla="val 76756"/>
            </a:avLst>
          </a:prstGeom>
          <a:solidFill>
            <a:schemeClr val="accent1">
              <a:alpha val="0"/>
            </a:schemeClr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993300"/>
                </a:solidFill>
              </a:rPr>
              <a:t>ЗАПРЕТ</a:t>
            </a:r>
          </a:p>
          <a:p>
            <a:pPr algn="ctr"/>
            <a:r>
              <a:rPr lang="ru-RU" sz="2000" i="1" dirty="0" smtClean="0">
                <a:solidFill>
                  <a:schemeClr val="tx1"/>
                </a:solidFill>
              </a:rPr>
              <a:t>указание на действия, кото-</a:t>
            </a:r>
            <a:r>
              <a:rPr lang="ru-RU" sz="2000" i="1" dirty="0" err="1" smtClean="0">
                <a:solidFill>
                  <a:schemeClr val="tx1"/>
                </a:solidFill>
              </a:rPr>
              <a:t>рые</a:t>
            </a:r>
            <a:r>
              <a:rPr lang="ru-RU" sz="2000" i="1" dirty="0" smtClean="0">
                <a:solidFill>
                  <a:schemeClr val="tx1"/>
                </a:solidFill>
              </a:rPr>
              <a:t> не следует совершать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1626665" y="307775"/>
            <a:ext cx="5472608" cy="2441743"/>
          </a:xfrm>
          <a:prstGeom prst="downArrowCallout">
            <a:avLst>
              <a:gd name="adj1" fmla="val 71566"/>
              <a:gd name="adj2" fmla="val 108093"/>
              <a:gd name="adj3" fmla="val 18658"/>
              <a:gd name="adj4" fmla="val 55010"/>
            </a:avLst>
          </a:prstGeom>
          <a:solidFill>
            <a:schemeClr val="accent1">
              <a:alpha val="0"/>
            </a:schemeClr>
          </a:solidFill>
          <a:ln w="317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C0000"/>
                </a:solidFill>
              </a:rPr>
              <a:t>Санкции</a:t>
            </a:r>
            <a:r>
              <a:rPr lang="ru-RU" sz="2800" b="1" i="1" dirty="0" smtClean="0">
                <a:solidFill>
                  <a:schemeClr val="tx1"/>
                </a:solidFill>
              </a:rPr>
              <a:t> – способы воздействия общества на индивида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1461" y="170554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6600"/>
                </a:solidFill>
              </a:rPr>
              <a:t>ПОЗИТИВНЫЕ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4088" y="167886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CC0000"/>
                </a:solidFill>
              </a:rPr>
              <a:t>НЕГАТИВНЫЕ</a:t>
            </a:r>
            <a:endParaRPr lang="ru-RU" sz="24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6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4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8627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A50021"/>
                </a:solidFill>
              </a:rPr>
              <a:t>Эволюция</a:t>
            </a:r>
            <a:r>
              <a:rPr lang="ru-RU" sz="2800" b="1" dirty="0" smtClean="0"/>
              <a:t> – постепенные качественные изменения без резких скачков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63888" y="1124744"/>
            <a:ext cx="5408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A50021"/>
                </a:solidFill>
              </a:rPr>
              <a:t>Реформа </a:t>
            </a:r>
            <a:r>
              <a:rPr lang="ru-RU" sz="2400" b="1" dirty="0" smtClean="0">
                <a:solidFill>
                  <a:srgbClr val="003366"/>
                </a:solidFill>
              </a:rPr>
              <a:t>– частичные усовершенствования какой-либо сферы жизни, не затрагивающие основ существующего строя</a:t>
            </a:r>
            <a:endParaRPr lang="ru-RU" sz="2400" b="1" dirty="0">
              <a:solidFill>
                <a:srgbClr val="0033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16766"/>
            <a:ext cx="3098114" cy="5102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19944" y="3140969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A50021"/>
                </a:solidFill>
              </a:rPr>
              <a:t>Революция</a:t>
            </a:r>
            <a:r>
              <a:rPr lang="ru-RU" sz="2800" b="1" dirty="0" smtClean="0"/>
              <a:t>– радикальное, коренное изменение в развитии общества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49850" y="4473700"/>
            <a:ext cx="2774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A50021"/>
                </a:solidFill>
              </a:rPr>
              <a:t>Прогресс </a:t>
            </a:r>
            <a:r>
              <a:rPr lang="ru-RU" sz="2400" b="1" dirty="0" smtClean="0">
                <a:solidFill>
                  <a:srgbClr val="003366"/>
                </a:solidFill>
              </a:rPr>
              <a:t>– </a:t>
            </a:r>
          </a:p>
          <a:p>
            <a:r>
              <a:rPr lang="ru-RU" sz="2400" b="1" dirty="0" smtClean="0">
                <a:solidFill>
                  <a:srgbClr val="003366"/>
                </a:solidFill>
              </a:rPr>
              <a:t>переход на более высокую стадию развития</a:t>
            </a:r>
            <a:endParaRPr lang="ru-RU" sz="2400" b="1" dirty="0">
              <a:solidFill>
                <a:srgbClr val="0033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3470" y="4441164"/>
            <a:ext cx="2268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A50021"/>
                </a:solidFill>
              </a:rPr>
              <a:t>Регресс</a:t>
            </a:r>
            <a:r>
              <a:rPr lang="ru-RU" sz="2400" b="1" dirty="0" smtClean="0">
                <a:solidFill>
                  <a:srgbClr val="003366"/>
                </a:solidFill>
              </a:rPr>
              <a:t>– деградация, возвращение назад</a:t>
            </a:r>
            <a:endParaRPr lang="ru-RU" sz="2400" b="1" dirty="0">
              <a:solidFill>
                <a:srgbClr val="003366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0" t="6833" r="5237" b="6214"/>
          <a:stretch/>
        </p:blipFill>
        <p:spPr>
          <a:xfrm>
            <a:off x="826445" y="4413111"/>
            <a:ext cx="1948264" cy="2271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70" y="4473701"/>
            <a:ext cx="2592287" cy="2254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Штриховая стрелка вправо 14"/>
          <p:cNvSpPr/>
          <p:nvPr/>
        </p:nvSpPr>
        <p:spPr>
          <a:xfrm>
            <a:off x="2989594" y="5253203"/>
            <a:ext cx="720080" cy="931360"/>
          </a:xfrm>
          <a:prstGeom prst="stripedRightArrow">
            <a:avLst>
              <a:gd name="adj1" fmla="val 50000"/>
              <a:gd name="adj2" fmla="val 70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192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10" grpId="0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44691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Общество постоянно изменяется, развивается.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862" y="1412777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Нет единого мнения по поводу того, какие факторы определяют ход истории.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862" y="2756926"/>
            <a:ext cx="86811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По уровню </a:t>
            </a:r>
            <a:r>
              <a:rPr lang="ru-RU" sz="2800" i="1" dirty="0"/>
              <a:t>развития техники и </a:t>
            </a:r>
            <a:r>
              <a:rPr lang="ru-RU" sz="2800" i="1" dirty="0" smtClean="0"/>
              <a:t>технологий выделяют </a:t>
            </a:r>
            <a:r>
              <a:rPr lang="ru-RU" sz="2800" i="1" dirty="0"/>
              <a:t>традиционное, индустриальное и </a:t>
            </a:r>
            <a:r>
              <a:rPr lang="ru-RU" sz="2800" i="1" dirty="0" smtClean="0"/>
              <a:t>постиндустриальное общество.</a:t>
            </a:r>
            <a:endParaRPr lang="ru-RU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776230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Общество может развиваться эволюционно и революционно, прогрессивно и регрессивно.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0" y="790321"/>
            <a:ext cx="359634" cy="4063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0" y="1622163"/>
            <a:ext cx="359634" cy="406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0" y="2948947"/>
            <a:ext cx="359634" cy="4063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0" y="4998270"/>
            <a:ext cx="359634" cy="40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525235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C0000"/>
                </a:solidFill>
              </a:rPr>
              <a:t>Индивид </a:t>
            </a:r>
            <a:r>
              <a:rPr lang="ru-RU" sz="3600" dirty="0" smtClean="0"/>
              <a:t>– человек, как представитель биологического вида.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859410"/>
            <a:ext cx="1685925" cy="33065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042" y="859410"/>
            <a:ext cx="1685925" cy="330650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865699"/>
            <a:ext cx="1682750" cy="330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6766" y="2991137"/>
            <a:ext cx="1575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6600"/>
                </a:solidFill>
              </a:rPr>
              <a:t>«ЧЕЛОВЕК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2071" y="2991141"/>
            <a:ext cx="202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6600"/>
                </a:solidFill>
              </a:rPr>
              <a:t>РАЗУМНЫЙ»</a:t>
            </a:r>
            <a:endParaRPr lang="ru-RU" sz="2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3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231" y="762813"/>
            <a:ext cx="1096979" cy="2451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717710"/>
            <a:ext cx="856895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600" b="1" dirty="0" smtClean="0">
                <a:solidFill>
                  <a:srgbClr val="CC0000"/>
                </a:solidFill>
              </a:rPr>
              <a:t>Индивидуальность</a:t>
            </a:r>
            <a:r>
              <a:rPr lang="ru-RU" sz="3600" dirty="0" smtClean="0"/>
              <a:t> – уникальный набор физиологических, психологических и социальных качеств, отличающих одного индивида от другого.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5" y="349756"/>
            <a:ext cx="1041754" cy="3140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51" y="349757"/>
            <a:ext cx="1511505" cy="29832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902" y="237336"/>
            <a:ext cx="1639570" cy="3171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5" t="9861" b="4096"/>
          <a:stretch/>
        </p:blipFill>
        <p:spPr>
          <a:xfrm>
            <a:off x="6372201" y="333347"/>
            <a:ext cx="913397" cy="29793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9863"/>
            <a:ext cx="1568944" cy="297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588" y="4617919"/>
            <a:ext cx="56156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CC0000"/>
                </a:solidFill>
              </a:rPr>
              <a:t>Личность </a:t>
            </a:r>
            <a:r>
              <a:rPr lang="ru-RU" sz="3400" b="1" dirty="0" smtClean="0"/>
              <a:t>– </a:t>
            </a:r>
            <a:r>
              <a:rPr lang="ru-RU" sz="3400" dirty="0" smtClean="0"/>
              <a:t>совокупность социально значимых свойств и качеств человека</a:t>
            </a:r>
            <a:endParaRPr lang="ru-RU" sz="3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70" y="488673"/>
            <a:ext cx="2314575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56698" y="226974"/>
            <a:ext cx="544560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>
                <a:solidFill>
                  <a:srgbClr val="003366"/>
                </a:solidFill>
              </a:rPr>
              <a:t>Поэтом можешь ты не быть,</a:t>
            </a:r>
            <a:br>
              <a:rPr lang="ru-RU" sz="2600" b="1" i="1" dirty="0">
                <a:solidFill>
                  <a:srgbClr val="003366"/>
                </a:solidFill>
              </a:rPr>
            </a:br>
            <a:r>
              <a:rPr lang="ru-RU" sz="2600" b="1" i="1" dirty="0">
                <a:solidFill>
                  <a:srgbClr val="003366"/>
                </a:solidFill>
              </a:rPr>
              <a:t>Но гражданином быть обязан.</a:t>
            </a:r>
            <a:br>
              <a:rPr lang="ru-RU" sz="2600" b="1" i="1" dirty="0">
                <a:solidFill>
                  <a:srgbClr val="003366"/>
                </a:solidFill>
              </a:rPr>
            </a:br>
            <a:r>
              <a:rPr lang="ru-RU" sz="2600" b="1" i="1" dirty="0">
                <a:solidFill>
                  <a:srgbClr val="003366"/>
                </a:solidFill>
              </a:rPr>
              <a:t>А что такое гражданин?</a:t>
            </a:r>
            <a:br>
              <a:rPr lang="ru-RU" sz="2600" b="1" i="1" dirty="0">
                <a:solidFill>
                  <a:srgbClr val="003366"/>
                </a:solidFill>
              </a:rPr>
            </a:br>
            <a:r>
              <a:rPr lang="ru-RU" sz="2600" b="1" i="1" dirty="0">
                <a:solidFill>
                  <a:srgbClr val="003366"/>
                </a:solidFill>
              </a:rPr>
              <a:t>Отечества достойный сын.</a:t>
            </a:r>
            <a:br>
              <a:rPr lang="ru-RU" sz="2600" b="1" i="1" dirty="0">
                <a:solidFill>
                  <a:srgbClr val="003366"/>
                </a:solidFill>
              </a:rPr>
            </a:br>
            <a:r>
              <a:rPr lang="ru-RU" sz="2600" b="1" i="1" dirty="0">
                <a:solidFill>
                  <a:srgbClr val="003366"/>
                </a:solidFill>
              </a:rPr>
              <a:t>Ах! будет с нас купцов, кадетов,</a:t>
            </a:r>
            <a:br>
              <a:rPr lang="ru-RU" sz="2600" b="1" i="1" dirty="0">
                <a:solidFill>
                  <a:srgbClr val="003366"/>
                </a:solidFill>
              </a:rPr>
            </a:br>
            <a:r>
              <a:rPr lang="ru-RU" sz="2600" b="1" i="1" dirty="0">
                <a:solidFill>
                  <a:srgbClr val="003366"/>
                </a:solidFill>
              </a:rPr>
              <a:t>Мещан, чиновников, дворян,</a:t>
            </a:r>
            <a:br>
              <a:rPr lang="ru-RU" sz="2600" b="1" i="1" dirty="0">
                <a:solidFill>
                  <a:srgbClr val="003366"/>
                </a:solidFill>
              </a:rPr>
            </a:br>
            <a:r>
              <a:rPr lang="ru-RU" sz="2600" b="1" i="1" dirty="0">
                <a:solidFill>
                  <a:srgbClr val="003366"/>
                </a:solidFill>
              </a:rPr>
              <a:t>Довольно даже нам поэтов,</a:t>
            </a:r>
            <a:br>
              <a:rPr lang="ru-RU" sz="2600" b="1" i="1" dirty="0">
                <a:solidFill>
                  <a:srgbClr val="003366"/>
                </a:solidFill>
              </a:rPr>
            </a:br>
            <a:r>
              <a:rPr lang="ru-RU" sz="2600" b="1" i="1" dirty="0">
                <a:solidFill>
                  <a:srgbClr val="003366"/>
                </a:solidFill>
              </a:rPr>
              <a:t>Но нужно, нужно нам граждан</a:t>
            </a:r>
            <a:r>
              <a:rPr lang="ru-RU" sz="2600" b="1" i="1" dirty="0" smtClean="0">
                <a:solidFill>
                  <a:srgbClr val="003366"/>
                </a:solidFill>
              </a:rPr>
              <a:t>!</a:t>
            </a:r>
            <a:endParaRPr lang="ru-RU" sz="2600" b="1" i="1" dirty="0">
              <a:solidFill>
                <a:srgbClr val="0033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375" y="4002366"/>
            <a:ext cx="2379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66"/>
                </a:solidFill>
              </a:rPr>
              <a:t>Н. А. НЕКРАСОВ</a:t>
            </a:r>
            <a:endParaRPr lang="ru-RU" sz="24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7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Microsoft Office PowerPoint</Application>
  <PresentationFormat>Экран (4:3)</PresentationFormat>
  <Paragraphs>115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Элементы деятельности</vt:lpstr>
      <vt:lpstr>Мотивы деятельности</vt:lpstr>
      <vt:lpstr>Задатки и способности</vt:lpstr>
      <vt:lpstr>Уровни развития способностей</vt:lpstr>
      <vt:lpstr>Основные виды деятельности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1</cp:revision>
  <dcterms:created xsi:type="dcterms:W3CDTF">2018-10-08T19:10:48Z</dcterms:created>
  <dcterms:modified xsi:type="dcterms:W3CDTF">2018-10-08T19:20:30Z</dcterms:modified>
</cp:coreProperties>
</file>