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3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0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A7588-98B8-40D5-A7D6-36FF68028029}" type="datetimeFigureOut">
              <a:rPr lang="ru-RU" smtClean="0"/>
              <a:pPr/>
              <a:t>16.11.2008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DEE7-E01F-474C-870E-18935D7BF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ЭПОХА ПРОСВЕЩЕНИЯ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743200"/>
            <a:ext cx="3554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ЦЕЛЬ УРОКА: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37338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  <a:t>Узнать о взглядах, характерных для Просветителей  </a:t>
            </a:r>
            <a:r>
              <a:rPr lang="en-US" sz="4000" i="1" dirty="0" smtClean="0">
                <a:solidFill>
                  <a:schemeClr val="bg1"/>
                </a:solidFill>
                <a:latin typeface="Bookman Old Style" pitchFamily="18" charset="0"/>
              </a:rPr>
              <a:t>XVII-XVIII </a:t>
            </a:r>
            <a:r>
              <a:rPr lang="ru-RU" sz="4000" i="1" dirty="0" smtClean="0">
                <a:solidFill>
                  <a:schemeClr val="bg1"/>
                </a:solidFill>
                <a:latin typeface="Bookman Old Style" pitchFamily="18" charset="0"/>
              </a:rPr>
              <a:t>веков.</a:t>
            </a:r>
            <a:endParaRPr lang="ru-RU" sz="40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04800"/>
            <a:ext cx="391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Дени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Дидро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Рисунок 6" descr="did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"/>
            <a:ext cx="3429000" cy="426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r="1370"/>
          <a:stretch>
            <a:fillRect/>
          </a:stretch>
        </p:blipFill>
        <p:spPr bwMode="auto">
          <a:xfrm>
            <a:off x="4191000" y="3657600"/>
            <a:ext cx="18288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43600" y="464820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1713-1783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Энциклопедия наук, искусств и ремёсел.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35 томов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04800"/>
            <a:ext cx="351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Адам Смит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Рисунок 5" descr="080422_adam_sm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599"/>
            <a:ext cx="4115586" cy="33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67400" y="3657600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Шотландия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1723-1790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029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Сила прогресса в конкуренции.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0480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Внимание…</a:t>
            </a:r>
          </a:p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?…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03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381000"/>
          <a:ext cx="8610600" cy="6117336"/>
        </p:xfrm>
        <a:graphic>
          <a:graphicData uri="http://schemas.openxmlformats.org/drawingml/2006/table">
            <a:tbl>
              <a:tblPr/>
              <a:tblGrid>
                <a:gridCol w="1773519"/>
                <a:gridCol w="6837081"/>
              </a:tblGrid>
              <a:tr h="1310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Джон Локк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Один из крупнейших деятелей эпохи просвещения, выступавший с критикой абсолютизма и католической церкви.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Вольтер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Французский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философ-просветитель, развивавший идею об изначальном равенстве всех людей.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Адам Смит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Английский философ, считавший государство продуктом общественного договора.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Шарль Монтескьё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Французский философ-просветитель, инициатор фундаментального издания о науках, искусстве и ремесле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Жан-Жак Руссо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Французский философ-просветитель, сформулировавший теорию разделения властей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Дени  Дидро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Философ, считавший конкуренцию двигателем прогресса.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03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Соотнесите имя исторического деятеля эпохи просвещения и его характеристику.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685800" y="1524000"/>
            <a:ext cx="190500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85800" y="1219200"/>
            <a:ext cx="25146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0" y="3962400"/>
            <a:ext cx="3048000" cy="1219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19200" y="4267200"/>
            <a:ext cx="914400" cy="914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-76200" y="2667000"/>
            <a:ext cx="2819400" cy="1600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800100" y="4381500"/>
            <a:ext cx="152400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457200"/>
            <a:ext cx="7543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Что общего и различного во взглядах  просветителей 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XVIII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века?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609600"/>
            <a:ext cx="584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работу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95705.jpg"/>
          <p:cNvPicPr>
            <a:picLocks noChangeAspect="1"/>
          </p:cNvPicPr>
          <p:nvPr/>
        </p:nvPicPr>
        <p:blipFill>
          <a:blip r:embed="rId2"/>
          <a:srcRect l="7455" r="69636" b="69500"/>
          <a:stretch>
            <a:fillRect/>
          </a:stretch>
        </p:blipFill>
        <p:spPr>
          <a:xfrm rot="20963264">
            <a:off x="3342391" y="1767721"/>
            <a:ext cx="1780640" cy="1724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5705.jpg"/>
          <p:cNvPicPr>
            <a:picLocks noChangeAspect="1"/>
          </p:cNvPicPr>
          <p:nvPr/>
        </p:nvPicPr>
        <p:blipFill>
          <a:blip r:embed="rId2"/>
          <a:srcRect l="28182" r="50000" b="69500"/>
          <a:stretch>
            <a:fillRect/>
          </a:stretch>
        </p:blipFill>
        <p:spPr>
          <a:xfrm rot="791618">
            <a:off x="5189145" y="2996000"/>
            <a:ext cx="1753656" cy="1782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8100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57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 Какие изменения произошли в жизни Европейских государств в эпоху Нового времени?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6670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Что нового было во взглядах на религию, устройство церкви?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1" y="4953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 Что означает для Европы эпоха Возрождения?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7802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Эпоха Возрождения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(Ренессанс, Гуманизм)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2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Краткая справка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1981200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светский характер культуры и её интерес, в первую очередь, к человеку и его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8564" y="0"/>
            <a:ext cx="1825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XIV-XVI </a:t>
            </a:r>
            <a:r>
              <a:rPr lang="ru-RU" sz="2400" b="1" dirty="0" smtClean="0">
                <a:solidFill>
                  <a:schemeClr val="bg1"/>
                </a:solidFill>
              </a:rPr>
              <a:t>века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441px-Da_Vinci_Vitruve_Luc_Via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62400"/>
            <a:ext cx="1981200" cy="26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ик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афаэ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657600"/>
            <a:ext cx="3862878" cy="282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онател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667000"/>
            <a:ext cx="154781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2400"/>
            <a:ext cx="8381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52400"/>
            <a:ext cx="74896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Английское просвещение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295400"/>
            <a:ext cx="3550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Джон Локк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990600"/>
            <a:ext cx="3761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Томас Гоббс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Рисунок 8" descr="299_135102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514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01_5976288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0"/>
            <a:ext cx="2533650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90800" y="60270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1632-1704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571500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1588-1679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2819400"/>
            <a:ext cx="5847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u="sng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Теория общественного договора</a:t>
            </a:r>
            <a:endParaRPr lang="ru-RU" sz="2800" b="1" u="sng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381000"/>
            <a:ext cx="774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Взгляды на государство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4478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Дж. Локк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447800"/>
            <a:ext cx="151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Т. Гоббс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133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Право на жизнь, на свободу, на собственность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581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Договор  народа с государством об охране своих прав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286794" y="5104606"/>
            <a:ext cx="1066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400006" y="5105400"/>
            <a:ext cx="1067594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571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Конституционная монархия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Сознательный отказ от своих прав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3657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Народ полагается на мудрость и ответственность  государства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9200" y="571500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Не ограниченная монархия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6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F933"/>
                                      </p:to>
                                    </p:animClr>
                                    <p:animClr clrSpc="rgb"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F933"/>
                                      </p:to>
                                    </p:animClr>
                                    <p:set>
                                      <p:cBhvr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2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15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3095" y="304800"/>
            <a:ext cx="799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Просветители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XVIII 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века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15240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Просвещение - эпоха духовного развития европейского общества XVII—XVIII веков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304800"/>
            <a:ext cx="61727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Франсуа Мари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руэ</a:t>
            </a:r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Вольтер 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Рисунок 6" descr="Портрет Вольт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318135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53200" y="5626894"/>
            <a:ext cx="17572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1694-1778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</a:rPr>
              <a:t>«Если бы бога не существовало, то его следовало бы выдумать…»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81000"/>
            <a:ext cx="5665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Шарль Монтескьё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nb_sculpture_rosset_bust_of_montesqui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19200"/>
            <a:ext cx="301647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72200" y="5410200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1689-1755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524000"/>
            <a:ext cx="1371600" cy="914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ВЛАСТЬ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4648200"/>
            <a:ext cx="28956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СУДЕБНАЯ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0400" y="3048000"/>
            <a:ext cx="25908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ЗАКОНОДАТЕЛЬНАЯ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048000"/>
            <a:ext cx="24384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ИСПОЛНИТЕЛЬНАЯ</a:t>
            </a:r>
            <a:endParaRPr lang="ru-RU" sz="2000" b="1" i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143000" y="2514600"/>
            <a:ext cx="1066800" cy="457200"/>
          </a:xfrm>
          <a:prstGeom prst="straightConnector1">
            <a:avLst/>
          </a:prstGeom>
          <a:ln w="15875" cmpd="thickThin">
            <a:solidFill>
              <a:schemeClr val="bg1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10000" y="2514600"/>
            <a:ext cx="762000" cy="3810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057400" y="3505200"/>
            <a:ext cx="1676400" cy="15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474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Жан-Жак Руссо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Портрет Ж.Ж. Русс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"/>
            <a:ext cx="353377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72200" y="5486400"/>
            <a:ext cx="213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1712-1778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Развитие теории Общественного договора.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Теория </a:t>
            </a:r>
            <a:r>
              <a:rPr lang="ru-RU" sz="3200" b="1" u="sng" dirty="0" smtClean="0">
                <a:solidFill>
                  <a:schemeClr val="bg1"/>
                </a:solidFill>
              </a:rPr>
              <a:t>народного суверенитета:</a:t>
            </a:r>
            <a:r>
              <a:rPr lang="ru-RU" sz="3200" b="1" dirty="0" smtClean="0">
                <a:solidFill>
                  <a:schemeClr val="bg1"/>
                </a:solidFill>
              </a:rPr>
              <a:t> верховная власть должна принадлежать народу как единому целому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321</Words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41</cp:revision>
  <dcterms:created xsi:type="dcterms:W3CDTF">2008-11-15T19:57:24Z</dcterms:created>
  <dcterms:modified xsi:type="dcterms:W3CDTF">2008-11-16T19:40:45Z</dcterms:modified>
</cp:coreProperties>
</file>