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82D9-AF8E-4285-BA08-420C79A02C1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975D9-15DA-4CB7-829E-2C4D5201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7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DF6601-5102-451B-ACC5-978CD3F29C91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2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8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4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7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7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92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85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4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0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75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3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9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3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8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412B-97B4-4397-B935-3CA479169372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B34435-5C84-4DEA-BCF6-560741CED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3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Политическое развитие мира в </a:t>
            </a:r>
            <a:r>
              <a:rPr lang="en-US" b="1" dirty="0"/>
              <a:t>XIX </a:t>
            </a:r>
            <a:r>
              <a:rPr lang="ru-RU" b="1" dirty="0"/>
              <a:t>— начале ХХ 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40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907280"/>
          </a:xfrm>
        </p:spPr>
        <p:txBody>
          <a:bodyPr/>
          <a:lstStyle/>
          <a:p>
            <a:r>
              <a:rPr lang="ru-RU" dirty="0"/>
              <a:t>1</a:t>
            </a:r>
            <a:r>
              <a:rPr lang="ru-RU" sz="2800" b="1" dirty="0"/>
              <a:t>. Определите главные направления деятельности государств, отражённые в приведённой выше информации.</a:t>
            </a:r>
          </a:p>
          <a:p>
            <a:r>
              <a:rPr lang="ru-RU" sz="2800" b="1" dirty="0"/>
              <a:t>2. Какие цели преследовали правительства, проводя эти законы в жизнь?</a:t>
            </a:r>
          </a:p>
          <a:p>
            <a:r>
              <a:rPr lang="ru-RU" sz="2800" b="1" dirty="0"/>
              <a:t>3. Составьте кластер «Социальное законодательство западных государств в </a:t>
            </a:r>
            <a:r>
              <a:rPr lang="en-US" sz="2800" b="1" dirty="0"/>
              <a:t>XIX </a:t>
            </a:r>
            <a:r>
              <a:rPr lang="ru-RU" sz="2800" b="1" dirty="0"/>
              <a:t>— начале ХХ в.».</a:t>
            </a:r>
          </a:p>
          <a:p>
            <a:r>
              <a:rPr lang="ru-RU" sz="2800" b="1" dirty="0" smtClean="0"/>
              <a:t>Д\з </a:t>
            </a:r>
            <a:r>
              <a:rPr lang="ru-RU" sz="2800" b="1" dirty="0"/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402293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/>
              <a:t>политического развития: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9738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/>
              <a:t>сохранение в Европе монархической формы правления, тенденция перехода от абсолютной монархии к ограниченной;</a:t>
            </a:r>
          </a:p>
          <a:p>
            <a:pPr lvl="0"/>
            <a:r>
              <a:rPr lang="ru-RU" sz="2400" b="1" dirty="0"/>
              <a:t>более широкое по сравнению с предшествующим временем распространение республиканской формы правления, особенно в западном полушарии;</a:t>
            </a:r>
          </a:p>
          <a:p>
            <a:pPr lvl="0"/>
            <a:r>
              <a:rPr lang="ru-RU" sz="2400" b="1" dirty="0"/>
              <a:t>появление во многих странах конституций, в которых закреплялись разделение властей, права и свободы граждан.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1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Парламенты</a:t>
            </a:r>
            <a:r>
              <a:rPr lang="en-US" b="1" dirty="0"/>
              <a:t> и </a:t>
            </a:r>
            <a:r>
              <a:rPr lang="en-US" b="1" dirty="0" err="1"/>
              <a:t>право</a:t>
            </a:r>
            <a:r>
              <a:rPr lang="en-US" b="1" dirty="0"/>
              <a:t> </a:t>
            </a:r>
            <a:r>
              <a:rPr lang="en-US" b="1" dirty="0" err="1"/>
              <a:t>голоса</a:t>
            </a:r>
            <a:r>
              <a:rPr lang="en-US" b="1" dirty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/>
              <a:t>Используя текст первого абзаца, сформулируйте определение парламентаризма. Вспомните, когда и в какой стране эта система сформировалась впервые.</a:t>
            </a:r>
          </a:p>
          <a:p>
            <a:pPr lvl="0"/>
            <a:r>
              <a:rPr lang="ru-RU" sz="2400" b="1" dirty="0"/>
              <a:t>На основе второго абзаца составьте обобщённую схему устройства парламента. Выясните, из-за какой палаты парламента в обществе формировались противоречия. </a:t>
            </a:r>
            <a:r>
              <a:rPr lang="en-US" sz="2400" b="1" dirty="0" err="1"/>
              <a:t>Объясните</a:t>
            </a:r>
            <a:r>
              <a:rPr lang="en-US" sz="2400" b="1" dirty="0"/>
              <a:t> </a:t>
            </a:r>
            <a:r>
              <a:rPr lang="en-US" sz="2400" b="1" dirty="0" err="1"/>
              <a:t>почему</a:t>
            </a:r>
            <a:r>
              <a:rPr lang="en-US" sz="2400" b="1" dirty="0"/>
              <a:t>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0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Парламентаризм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Система </a:t>
            </a:r>
            <a:r>
              <a:rPr lang="ru-RU" sz="2800" b="1" dirty="0"/>
              <a:t>государственного устройства, основанная на разделении властей, при которой парламент приобретает важнейшие государственные функции (принимает законы, утверждает бюджет страны), в т. ч. контролирует исполнительную власть, устанавливая ответственность правительства перед парламентом.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839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Заголовок 20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Устройство </a:t>
            </a:r>
            <a:r>
              <a:rPr lang="ru-RU" b="1" dirty="0" err="1" smtClean="0"/>
              <a:t>паламеннта</a:t>
            </a:r>
            <a:endParaRPr lang="ru-RU" b="1" dirty="0"/>
          </a:p>
        </p:txBody>
      </p:sp>
      <p:grpSp>
        <p:nvGrpSpPr>
          <p:cNvPr id="2056" name="Group 49"/>
          <p:cNvGrpSpPr>
            <a:grpSpLocks/>
          </p:cNvGrpSpPr>
          <p:nvPr/>
        </p:nvGrpSpPr>
        <p:grpSpPr bwMode="auto">
          <a:xfrm>
            <a:off x="2030521" y="1622365"/>
            <a:ext cx="8263412" cy="1770586"/>
            <a:chOff x="-888" y="-200"/>
            <a:chExt cx="10700" cy="1515"/>
          </a:xfrm>
        </p:grpSpPr>
        <p:pic>
          <p:nvPicPr>
            <p:cNvPr id="2098" name="Picture 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" y="76"/>
              <a:ext cx="6588" cy="1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7" name="Text Box 51"/>
            <p:cNvSpPr txBox="1">
              <a:spLocks noChangeArrowheads="1"/>
            </p:cNvSpPr>
            <p:nvPr/>
          </p:nvSpPr>
          <p:spPr bwMode="auto">
            <a:xfrm>
              <a:off x="-888" y="-200"/>
              <a:ext cx="10700" cy="151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38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ВЕРХНЯЯ ПАЛАТА</a:t>
              </a:r>
            </a:p>
            <a:p>
              <a:pPr marL="457200" marR="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формируется из: представителей знати (по наследству или по назначению короля); представителей отдельных земель.</a:t>
              </a:r>
              <a:endPara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58" name="Group 52"/>
          <p:cNvGrpSpPr>
            <a:grpSpLocks/>
          </p:cNvGrpSpPr>
          <p:nvPr/>
        </p:nvGrpSpPr>
        <p:grpSpPr bwMode="auto">
          <a:xfrm>
            <a:off x="4927887" y="3427113"/>
            <a:ext cx="1822432" cy="469581"/>
            <a:chOff x="5536" y="2071"/>
            <a:chExt cx="2868" cy="739"/>
          </a:xfrm>
        </p:grpSpPr>
        <p:grpSp>
          <p:nvGrpSpPr>
            <p:cNvPr id="2059" name="Group 53"/>
            <p:cNvGrpSpPr>
              <a:grpSpLocks/>
            </p:cNvGrpSpPr>
            <p:nvPr/>
          </p:nvGrpSpPr>
          <p:grpSpPr bwMode="auto">
            <a:xfrm>
              <a:off x="5536" y="2071"/>
              <a:ext cx="2868" cy="702"/>
              <a:chOff x="5536" y="2071"/>
              <a:chExt cx="2868" cy="702"/>
            </a:xfrm>
          </p:grpSpPr>
          <p:sp>
            <p:nvSpPr>
              <p:cNvPr id="2065" name="Freeform 54"/>
              <p:cNvSpPr>
                <a:spLocks/>
              </p:cNvSpPr>
              <p:nvPr/>
            </p:nvSpPr>
            <p:spPr bwMode="auto">
              <a:xfrm>
                <a:off x="5536" y="2071"/>
                <a:ext cx="2868" cy="702"/>
              </a:xfrm>
              <a:custGeom>
                <a:avLst/>
                <a:gdLst>
                  <a:gd name="T0" fmla="+- 0 5536 5536"/>
                  <a:gd name="T1" fmla="*/ T0 w 2868"/>
                  <a:gd name="T2" fmla="+- 0 2421 2071"/>
                  <a:gd name="T3" fmla="*/ 2421 h 702"/>
                  <a:gd name="T4" fmla="+- 0 6253 5536"/>
                  <a:gd name="T5" fmla="*/ T4 w 2868"/>
                  <a:gd name="T6" fmla="+- 0 2421 2071"/>
                  <a:gd name="T7" fmla="*/ 2421 h 702"/>
                  <a:gd name="T8" fmla="+- 0 6253 5536"/>
                  <a:gd name="T9" fmla="*/ T8 w 2868"/>
                  <a:gd name="T10" fmla="+- 0 2071 2071"/>
                  <a:gd name="T11" fmla="*/ 2071 h 702"/>
                  <a:gd name="T12" fmla="+- 0 7687 5536"/>
                  <a:gd name="T13" fmla="*/ T12 w 2868"/>
                  <a:gd name="T14" fmla="+- 0 2071 2071"/>
                  <a:gd name="T15" fmla="*/ 2071 h 702"/>
                  <a:gd name="T16" fmla="+- 0 7687 5536"/>
                  <a:gd name="T17" fmla="*/ T16 w 2868"/>
                  <a:gd name="T18" fmla="+- 0 2421 2071"/>
                  <a:gd name="T19" fmla="*/ 2421 h 702"/>
                  <a:gd name="T20" fmla="+- 0 8404 5536"/>
                  <a:gd name="T21" fmla="*/ T20 w 2868"/>
                  <a:gd name="T22" fmla="+- 0 2421 2071"/>
                  <a:gd name="T23" fmla="*/ 2421 h 702"/>
                  <a:gd name="T24" fmla="+- 0 6970 5536"/>
                  <a:gd name="T25" fmla="*/ T24 w 2868"/>
                  <a:gd name="T26" fmla="+- 0 2772 2071"/>
                  <a:gd name="T27" fmla="*/ 2772 h 702"/>
                  <a:gd name="T28" fmla="+- 0 5536 5536"/>
                  <a:gd name="T29" fmla="*/ T28 w 2868"/>
                  <a:gd name="T30" fmla="+- 0 2421 2071"/>
                  <a:gd name="T31" fmla="*/ 2421 h 7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2868" h="702">
                    <a:moveTo>
                      <a:pt x="0" y="350"/>
                    </a:moveTo>
                    <a:lnTo>
                      <a:pt x="717" y="350"/>
                    </a:lnTo>
                    <a:lnTo>
                      <a:pt x="717" y="0"/>
                    </a:lnTo>
                    <a:lnTo>
                      <a:pt x="2151" y="0"/>
                    </a:lnTo>
                    <a:lnTo>
                      <a:pt x="2151" y="350"/>
                    </a:lnTo>
                    <a:lnTo>
                      <a:pt x="2868" y="350"/>
                    </a:lnTo>
                    <a:lnTo>
                      <a:pt x="1434" y="701"/>
                    </a:lnTo>
                    <a:lnTo>
                      <a:pt x="0" y="35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60" name="Group 55"/>
            <p:cNvGrpSpPr>
              <a:grpSpLocks/>
            </p:cNvGrpSpPr>
            <p:nvPr/>
          </p:nvGrpSpPr>
          <p:grpSpPr bwMode="auto">
            <a:xfrm>
              <a:off x="5722" y="2071"/>
              <a:ext cx="2496" cy="739"/>
              <a:chOff x="5722" y="2071"/>
              <a:chExt cx="2496" cy="739"/>
            </a:xfrm>
          </p:grpSpPr>
          <p:sp>
            <p:nvSpPr>
              <p:cNvPr id="2062" name="Freeform 56"/>
              <p:cNvSpPr>
                <a:spLocks/>
              </p:cNvSpPr>
              <p:nvPr/>
            </p:nvSpPr>
            <p:spPr bwMode="auto">
              <a:xfrm>
                <a:off x="6400" y="2146"/>
                <a:ext cx="1152" cy="364"/>
              </a:xfrm>
              <a:custGeom>
                <a:avLst/>
                <a:gdLst>
                  <a:gd name="T0" fmla="+- 0 6400 6400"/>
                  <a:gd name="T1" fmla="*/ T0 w 1152"/>
                  <a:gd name="T2" fmla="+- 0 2509 2146"/>
                  <a:gd name="T3" fmla="*/ 2509 h 364"/>
                  <a:gd name="T4" fmla="+- 0 7552 6400"/>
                  <a:gd name="T5" fmla="*/ T4 w 1152"/>
                  <a:gd name="T6" fmla="+- 0 2509 2146"/>
                  <a:gd name="T7" fmla="*/ 2509 h 364"/>
                  <a:gd name="T8" fmla="+- 0 7552 6400"/>
                  <a:gd name="T9" fmla="*/ T8 w 1152"/>
                  <a:gd name="T10" fmla="+- 0 2146 2146"/>
                  <a:gd name="T11" fmla="*/ 2146 h 364"/>
                  <a:gd name="T12" fmla="+- 0 6400 6400"/>
                  <a:gd name="T13" fmla="*/ T12 w 1152"/>
                  <a:gd name="T14" fmla="+- 0 2146 2146"/>
                  <a:gd name="T15" fmla="*/ 2146 h 364"/>
                  <a:gd name="T16" fmla="+- 0 6400 6400"/>
                  <a:gd name="T17" fmla="*/ T16 w 1152"/>
                  <a:gd name="T18" fmla="+- 0 2509 2146"/>
                  <a:gd name="T19" fmla="*/ 2509 h 3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52" h="364">
                    <a:moveTo>
                      <a:pt x="0" y="363"/>
                    </a:moveTo>
                    <a:lnTo>
                      <a:pt x="1152" y="363"/>
                    </a:lnTo>
                    <a:lnTo>
                      <a:pt x="1152" y="0"/>
                    </a:lnTo>
                    <a:lnTo>
                      <a:pt x="0" y="0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2105" name="Picture 5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6" y="2224"/>
                <a:ext cx="1142" cy="2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63" name="Text Box 58"/>
              <p:cNvSpPr txBox="1">
                <a:spLocks noChangeArrowheads="1"/>
              </p:cNvSpPr>
              <p:nvPr/>
            </p:nvSpPr>
            <p:spPr bwMode="auto">
              <a:xfrm>
                <a:off x="5722" y="2071"/>
                <a:ext cx="2496" cy="7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ts val="85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ВЕТО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066" name="Rectangle 62"/>
          <p:cNvSpPr>
            <a:spLocks noChangeArrowheads="1"/>
          </p:cNvSpPr>
          <p:nvPr/>
        </p:nvSpPr>
        <p:spPr bwMode="auto">
          <a:xfrm>
            <a:off x="3740430" y="39731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67" name="Group 59"/>
          <p:cNvGrpSpPr>
            <a:grpSpLocks/>
          </p:cNvGrpSpPr>
          <p:nvPr/>
        </p:nvGrpSpPr>
        <p:grpSpPr bwMode="auto">
          <a:xfrm>
            <a:off x="2030506" y="3896359"/>
            <a:ext cx="8283387" cy="2060688"/>
            <a:chOff x="6" y="-121"/>
            <a:chExt cx="6604" cy="1083"/>
          </a:xfrm>
        </p:grpSpPr>
        <p:pic>
          <p:nvPicPr>
            <p:cNvPr id="2109" name="Picture 6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" y="76"/>
              <a:ext cx="6588" cy="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69" name="Text Box 60"/>
            <p:cNvSpPr txBox="1">
              <a:spLocks noChangeArrowheads="1"/>
            </p:cNvSpPr>
            <p:nvPr/>
          </p:nvSpPr>
          <p:spPr bwMode="auto">
            <a:xfrm>
              <a:off x="11" y="-121"/>
              <a:ext cx="6599" cy="104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НИЖНЯЯ ПАЛАТА</a:t>
              </a:r>
              <a:endPara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формируется:</a:t>
              </a:r>
              <a:endPara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путём выборов населением</a:t>
              </a:r>
              <a:endPara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2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Развитие политических партий.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646" y="1506583"/>
            <a:ext cx="8915400" cy="4567646"/>
          </a:xfrm>
        </p:spPr>
        <p:txBody>
          <a:bodyPr>
            <a:normAutofit fontScale="92500"/>
          </a:bodyPr>
          <a:lstStyle/>
          <a:p>
            <a:pPr lvl="0">
              <a:buFont typeface="+mj-lt"/>
              <a:buAutoNum type="arabicPeriod"/>
            </a:pPr>
            <a:r>
              <a:rPr lang="ru-RU" sz="2400" b="1" dirty="0"/>
              <a:t>Что вы знаете о политических партиях? </a:t>
            </a:r>
            <a:r>
              <a:rPr lang="en-US" sz="2400" b="1" dirty="0" err="1"/>
              <a:t>Какова</a:t>
            </a:r>
            <a:r>
              <a:rPr lang="en-US" sz="2400" b="1" dirty="0"/>
              <a:t> </a:t>
            </a:r>
            <a:r>
              <a:rPr lang="en-US" sz="2400" b="1" dirty="0" err="1"/>
              <a:t>их</a:t>
            </a:r>
            <a:r>
              <a:rPr lang="en-US" sz="2400" b="1" dirty="0"/>
              <a:t> </a:t>
            </a:r>
            <a:r>
              <a:rPr lang="en-US" sz="2400" b="1" dirty="0" err="1"/>
              <a:t>основная</a:t>
            </a:r>
            <a:r>
              <a:rPr lang="en-US" sz="2400" b="1" dirty="0"/>
              <a:t> </a:t>
            </a:r>
            <a:r>
              <a:rPr lang="en-US" sz="2400" b="1" dirty="0" err="1"/>
              <a:t>цель</a:t>
            </a:r>
            <a:r>
              <a:rPr lang="en-US" sz="2400" b="1" dirty="0"/>
              <a:t>?</a:t>
            </a:r>
            <a:endParaRPr lang="ru-RU" sz="2400" b="1" dirty="0"/>
          </a:p>
          <a:p>
            <a:pPr lvl="0">
              <a:buFont typeface="+mj-lt"/>
              <a:buAutoNum type="arabicPeriod"/>
            </a:pPr>
            <a:r>
              <a:rPr lang="ru-RU" sz="2400" b="1" dirty="0"/>
              <a:t>В какой стране политические партии возникли впервые? </a:t>
            </a:r>
            <a:r>
              <a:rPr lang="en-US" sz="2400" b="1" dirty="0" err="1"/>
              <a:t>Вспомните</a:t>
            </a:r>
            <a:r>
              <a:rPr lang="en-US" sz="2400" b="1" dirty="0"/>
              <a:t> </a:t>
            </a:r>
            <a:r>
              <a:rPr lang="en-US" sz="2400" b="1" dirty="0" err="1"/>
              <a:t>обстоятельства</a:t>
            </a:r>
            <a:r>
              <a:rPr lang="en-US" sz="2400" b="1" dirty="0"/>
              <a:t> </a:t>
            </a:r>
            <a:r>
              <a:rPr lang="en-US" sz="2400" b="1" dirty="0" err="1"/>
              <a:t>их</a:t>
            </a:r>
            <a:r>
              <a:rPr lang="en-US" sz="2400" b="1" dirty="0"/>
              <a:t> </a:t>
            </a:r>
            <a:r>
              <a:rPr lang="en-US" sz="2400" b="1" dirty="0" err="1"/>
              <a:t>возникновения</a:t>
            </a:r>
            <a:r>
              <a:rPr lang="en-US" sz="2400" b="1" dirty="0"/>
              <a:t>.</a:t>
            </a:r>
            <a:endParaRPr lang="ru-RU" sz="2400" b="1" dirty="0"/>
          </a:p>
          <a:p>
            <a:pPr lvl="0">
              <a:buFont typeface="+mj-lt"/>
              <a:buAutoNum type="arabicPeriod"/>
            </a:pPr>
            <a:r>
              <a:rPr lang="ru-RU" sz="2400" b="1" dirty="0"/>
              <a:t>Как политические партии связаны с деятельностью парламентов и парламентаризмом?</a:t>
            </a:r>
          </a:p>
          <a:p>
            <a:pPr lvl="0">
              <a:buFont typeface="+mj-lt"/>
              <a:buAutoNum type="arabicPeriod"/>
            </a:pPr>
            <a:r>
              <a:rPr lang="ru-RU" sz="2400" b="1" dirty="0"/>
              <a:t>Политологи подразделяют политические партии в зависимости от способа связи с избирателями и организации внутренней </a:t>
            </a:r>
            <a:r>
              <a:rPr lang="ru-RU" sz="2400" b="1" dirty="0" smtClean="0"/>
              <a:t>жизнедеятельности на </a:t>
            </a:r>
            <a:r>
              <a:rPr lang="ru-RU" sz="2400" b="1" dirty="0"/>
              <a:t>кадровые и массовые. К какому типу относились первые политические партии? Почему в </a:t>
            </a:r>
            <a:r>
              <a:rPr lang="en-US" sz="2400" b="1" dirty="0"/>
              <a:t>XIX </a:t>
            </a:r>
            <a:r>
              <a:rPr lang="ru-RU" sz="2400" b="1" dirty="0"/>
              <a:t>в. стали появляться массовые партии?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2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26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752600" y="1447800"/>
            <a:ext cx="876300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 b="1" dirty="0"/>
              <a:t>Партии становятся массовыми, </a:t>
            </a:r>
            <a:r>
              <a:rPr lang="ru-RU" altLang="ru-RU" sz="2800" b="1" dirty="0" err="1"/>
              <a:t>централизо</a:t>
            </a:r>
            <a:r>
              <a:rPr lang="ru-RU" altLang="ru-RU" sz="2800" b="1" dirty="0"/>
              <a:t>-ванными, с партийным аппаратом.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 b="1" dirty="0"/>
              <a:t>Возникает идеология, как курс партий, так и партийно-политической борьбы.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 b="1" dirty="0"/>
              <a:t>Первоначально вектор политической борьбы был следующий: консерваторы-либералы; монархисты – республиканцы.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 b="1" dirty="0"/>
              <a:t>В начале </a:t>
            </a:r>
            <a:r>
              <a:rPr lang="en-US" altLang="ru-RU" sz="2800" b="1" dirty="0"/>
              <a:t>XX</a:t>
            </a:r>
            <a:r>
              <a:rPr lang="ru-RU" altLang="ru-RU" sz="2800" b="1" dirty="0"/>
              <a:t> века: буржуазные партии – социалистические (капитализм против социализма).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057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chemeClr val="bg1"/>
                </a:solidFill>
              </a:rPr>
              <a:t>Политические партии в начале ХХ века</a:t>
            </a:r>
          </a:p>
        </p:txBody>
      </p:sp>
    </p:spTree>
    <p:extLst>
      <p:ext uri="{BB962C8B-B14F-4D97-AF65-F5344CB8AC3E}">
        <p14:creationId xmlns:p14="http://schemas.microsoft.com/office/powerpoint/2010/main" val="14624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Изменение роли государства в жизни общества.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4034"/>
            <a:ext cx="8915400" cy="51990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/>
              <a:t>В конце </a:t>
            </a:r>
            <a:r>
              <a:rPr lang="en-US" sz="2400" b="1" dirty="0"/>
              <a:t>XIX </a:t>
            </a:r>
            <a:r>
              <a:rPr lang="ru-RU" sz="2400" b="1" dirty="0"/>
              <a:t>в. в ряде европейских стран были проведены следующие реформы:</a:t>
            </a:r>
          </a:p>
          <a:p>
            <a:pPr lvl="0"/>
            <a:r>
              <a:rPr lang="ru-RU" sz="2400" b="1" dirty="0"/>
              <a:t>узаконено право рабочих на создание профессиональных союзов (в Великобритании в 1871— 1875 гг., во Франции  в 1884 г.);</a:t>
            </a:r>
          </a:p>
          <a:p>
            <a:pPr lvl="0"/>
            <a:r>
              <a:rPr lang="ru-RU" sz="2400" b="1" dirty="0"/>
              <a:t>предприняты меры, улучшающие условия труда рабочих (закон 1878 г. в Великобритании ограничил продолжительность рабочей недели 56 часами; в 1884 г. в Австрии был запрещён труд детей в возрасте до 12 лет, а воскресенье объявлено выходным днём; в 1892 г. во Франции рабочий день подростков был ограничен 10 часами, а женщин — 11 часами);</a:t>
            </a:r>
          </a:p>
          <a:p>
            <a:pPr lvl="0"/>
            <a:r>
              <a:rPr lang="ru-RU" sz="2400" b="1" dirty="0"/>
              <a:t>в Германии в 1883—1884 гг. впервые в истории были приняты законы о страховании рабочих по болезни и несчастному случаю (аналогичные законы были приняты в 1888 г. в Австрии, в 1893 г. в Италии, в 1898 г. во Франции</a:t>
            </a:r>
            <a:r>
              <a:rPr lang="ru-RU" sz="2400" b="1" dirty="0" smtClean="0"/>
              <a:t>);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498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Изменение роли государства в жизни общества.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2200" b="1" dirty="0"/>
              <a:t>в Германии впервые в истории в 1889 г. был принят закон о пенсиях для торговых, промышленных и сельскохозяйственных рабочих;</a:t>
            </a:r>
          </a:p>
          <a:p>
            <a:pPr lvl="0"/>
            <a:r>
              <a:rPr lang="ru-RU" sz="2200" b="1" dirty="0"/>
              <a:t>в 1840 г. в Великобритании был принят разрешительный закон, предусматривающий проведение бесплатных прививок общественными </a:t>
            </a:r>
            <a:r>
              <a:rPr lang="ru-RU" sz="2200" b="1" dirty="0" err="1"/>
              <a:t>вакцинаторами</a:t>
            </a:r>
            <a:r>
              <a:rPr lang="ru-RU" sz="2200" b="1" dirty="0"/>
              <a:t>, а в 1853 г. прививки младенцам впервые стали обязательными;</a:t>
            </a:r>
          </a:p>
          <a:p>
            <a:pPr lvl="0"/>
            <a:r>
              <a:rPr lang="ru-RU" sz="2200" b="1" dirty="0"/>
              <a:t>в 1870 г. в Великобритании был принят первый закон о всеобщем образовании (сделал обязательным обучение в начальной школе для всех детей в возрасте от 5 до 12 лет); с 1892 г. начальное образование в Англии становится бесплатным; Массачусетс стал первым из американских штатов, который ввёл в 1852 г. закон об обязательном образовании; по закону  1872  г.  </a:t>
            </a:r>
            <a:r>
              <a:rPr lang="en-US" sz="2200" b="1" dirty="0" err="1"/>
              <a:t>начальная</a:t>
            </a:r>
            <a:r>
              <a:rPr lang="en-US" sz="2200" b="1" dirty="0"/>
              <a:t>  </a:t>
            </a:r>
            <a:r>
              <a:rPr lang="en-US" sz="2200" b="1" dirty="0" err="1"/>
              <a:t>школа</a:t>
            </a:r>
            <a:r>
              <a:rPr lang="en-US" sz="2200" b="1" dirty="0"/>
              <a:t>  </a:t>
            </a:r>
            <a:r>
              <a:rPr lang="en-US" sz="2200" b="1" dirty="0" err="1"/>
              <a:t>Германии</a:t>
            </a:r>
            <a:r>
              <a:rPr lang="en-US" sz="2200" b="1" dirty="0"/>
              <a:t>,  </a:t>
            </a:r>
            <a:r>
              <a:rPr lang="en-US" sz="2200" b="1" dirty="0" err="1"/>
              <a:t>равно</a:t>
            </a:r>
            <a:r>
              <a:rPr lang="en-US" sz="2200" b="1" dirty="0"/>
              <a:t>  </a:t>
            </a:r>
            <a:r>
              <a:rPr lang="en-US" sz="2200" b="1" dirty="0" err="1"/>
              <a:t>как</a:t>
            </a:r>
            <a:r>
              <a:rPr lang="en-US" sz="2200" b="1" dirty="0"/>
              <a:t>  и  </a:t>
            </a:r>
            <a:r>
              <a:rPr lang="en-US" sz="2200" b="1" dirty="0" err="1"/>
              <a:t>все</a:t>
            </a:r>
            <a:r>
              <a:rPr lang="en-US" sz="2200" b="1" dirty="0"/>
              <a:t>  </a:t>
            </a:r>
            <a:r>
              <a:rPr lang="en-US" sz="2200" b="1" dirty="0" err="1"/>
              <a:t>частные</a:t>
            </a:r>
            <a:r>
              <a:rPr lang="ru-RU" sz="2200" b="1" dirty="0"/>
              <a:t>школы, переходила под контроль государства.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652</Words>
  <Application>Microsoft Office PowerPoint</Application>
  <PresentationFormat>Широкоэкранный</PresentationFormat>
  <Paragraphs>41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Политическое развитие мира в XIX — начале ХХ в.</vt:lpstr>
      <vt:lpstr>Особенности политического развития:  </vt:lpstr>
      <vt:lpstr>Парламенты и право голоса. </vt:lpstr>
      <vt:lpstr>Парламентаризм</vt:lpstr>
      <vt:lpstr>Устройство паламеннта</vt:lpstr>
      <vt:lpstr>Развитие политических партий. </vt:lpstr>
      <vt:lpstr>Презентация PowerPoint</vt:lpstr>
      <vt:lpstr>Изменение роли государства в жизни общества. </vt:lpstr>
      <vt:lpstr>Изменение роли государства в жизни общества.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Политическое развитие мира в XIX — начале ХХ в.</dc:title>
  <dc:creator>Пользователь Windows</dc:creator>
  <cp:lastModifiedBy>Пользователь Windows</cp:lastModifiedBy>
  <cp:revision>4</cp:revision>
  <dcterms:created xsi:type="dcterms:W3CDTF">2019-09-16T09:29:39Z</dcterms:created>
  <dcterms:modified xsi:type="dcterms:W3CDTF">2019-09-16T09:56:37Z</dcterms:modified>
</cp:coreProperties>
</file>