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theme/theme1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82" r:id="rId3"/>
    <p:sldMasterId id="2147483686" r:id="rId4"/>
    <p:sldMasterId id="2147483690" r:id="rId5"/>
    <p:sldMasterId id="2147483694" r:id="rId6"/>
    <p:sldMasterId id="2147483698" r:id="rId7"/>
    <p:sldMasterId id="2147483710" r:id="rId8"/>
    <p:sldMasterId id="2147483716" r:id="rId9"/>
    <p:sldMasterId id="2147483720" r:id="rId10"/>
    <p:sldMasterId id="2147483724" r:id="rId11"/>
    <p:sldMasterId id="2147483728" r:id="rId12"/>
    <p:sldMasterId id="2147483732" r:id="rId13"/>
    <p:sldMasterId id="2147483736" r:id="rId14"/>
    <p:sldMasterId id="2147483752" r:id="rId15"/>
    <p:sldMasterId id="2147483764" r:id="rId16"/>
  </p:sldMasterIdLst>
  <p:sldIdLst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5" r:id="rId31"/>
    <p:sldId id="272" r:id="rId32"/>
    <p:sldId id="273" r:id="rId33"/>
    <p:sldId id="274" r:id="rId34"/>
    <p:sldId id="277" r:id="rId35"/>
    <p:sldId id="279" r:id="rId36"/>
    <p:sldId id="280" r:id="rId37"/>
    <p:sldId id="278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4" r:id="rId49"/>
    <p:sldId id="291" r:id="rId50"/>
  </p:sldIdLst>
  <p:sldSz cx="9144000" cy="6858000" type="screen4x3"/>
  <p:notesSz cx="6858000" cy="9144000"/>
  <p:defaultTextStyle>
    <a:defPPr>
      <a:defRPr lang="ru-RU"/>
    </a:defPPr>
    <a:lvl1pPr marL="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6C45EE-DD18-4041-95C9-E01529C0E703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C45788D-21F1-4CBB-949E-BB097527B246}">
      <dgm:prSet phldrT="[Текст]"/>
      <dgm:spPr/>
      <dgm:t>
        <a:bodyPr/>
        <a:lstStyle/>
        <a:p>
          <a:r>
            <a:rPr lang="ru-RU" dirty="0" smtClean="0"/>
            <a:t>субъект</a:t>
          </a:r>
          <a:endParaRPr lang="ru-RU" dirty="0"/>
        </a:p>
      </dgm:t>
    </dgm:pt>
    <dgm:pt modelId="{E03A031B-8F7D-4367-B569-43B35080987E}" type="parTrans" cxnId="{54844CD6-FA37-4931-B33D-51EED6DDD801}">
      <dgm:prSet/>
      <dgm:spPr/>
      <dgm:t>
        <a:bodyPr/>
        <a:lstStyle/>
        <a:p>
          <a:endParaRPr lang="ru-RU"/>
        </a:p>
      </dgm:t>
    </dgm:pt>
    <dgm:pt modelId="{BC250D13-A204-4EDF-BFDD-CDCE525C4874}" type="sibTrans" cxnId="{54844CD6-FA37-4931-B33D-51EED6DDD801}">
      <dgm:prSet/>
      <dgm:spPr/>
      <dgm:t>
        <a:bodyPr/>
        <a:lstStyle/>
        <a:p>
          <a:endParaRPr lang="ru-RU"/>
        </a:p>
      </dgm:t>
    </dgm:pt>
    <dgm:pt modelId="{D0BD85F0-222F-449E-9E85-0649A7A17B00}">
      <dgm:prSet phldrT="[Текст]"/>
      <dgm:spPr/>
      <dgm:t>
        <a:bodyPr/>
        <a:lstStyle/>
        <a:p>
          <a:r>
            <a:rPr lang="ru-RU" dirty="0" smtClean="0"/>
            <a:t>объект</a:t>
          </a:r>
          <a:endParaRPr lang="ru-RU" dirty="0"/>
        </a:p>
      </dgm:t>
    </dgm:pt>
    <dgm:pt modelId="{C8EC50B9-1FC2-4AE4-859C-AB0CAB3A2060}" type="parTrans" cxnId="{14F53B65-1906-4236-A6B8-F093C0B19210}">
      <dgm:prSet/>
      <dgm:spPr/>
      <dgm:t>
        <a:bodyPr/>
        <a:lstStyle/>
        <a:p>
          <a:endParaRPr lang="ru-RU"/>
        </a:p>
      </dgm:t>
    </dgm:pt>
    <dgm:pt modelId="{46AF23E0-DC5B-46AC-85E3-5315C6FDA4FB}" type="sibTrans" cxnId="{14F53B65-1906-4236-A6B8-F093C0B19210}">
      <dgm:prSet/>
      <dgm:spPr/>
      <dgm:t>
        <a:bodyPr/>
        <a:lstStyle/>
        <a:p>
          <a:endParaRPr lang="ru-RU"/>
        </a:p>
      </dgm:t>
    </dgm:pt>
    <dgm:pt modelId="{BCC5C702-6C90-4181-B1D2-D94076E8E842}">
      <dgm:prSet phldrT="[Текст]"/>
      <dgm:spPr/>
      <dgm:t>
        <a:bodyPr/>
        <a:lstStyle/>
        <a:p>
          <a:r>
            <a:rPr lang="ru-RU" dirty="0" smtClean="0"/>
            <a:t>цель</a:t>
          </a:r>
          <a:endParaRPr lang="ru-RU" dirty="0"/>
        </a:p>
      </dgm:t>
    </dgm:pt>
    <dgm:pt modelId="{A86B0D3B-3B0A-4442-909B-E3FE4ECE609B}" type="parTrans" cxnId="{FA757AD3-4DC0-4A00-866B-002CFF618D80}">
      <dgm:prSet/>
      <dgm:spPr/>
      <dgm:t>
        <a:bodyPr/>
        <a:lstStyle/>
        <a:p>
          <a:endParaRPr lang="ru-RU"/>
        </a:p>
      </dgm:t>
    </dgm:pt>
    <dgm:pt modelId="{FEB50C08-38CA-4D33-B2BE-F31BC89BC4DA}" type="sibTrans" cxnId="{FA757AD3-4DC0-4A00-866B-002CFF618D80}">
      <dgm:prSet/>
      <dgm:spPr/>
      <dgm:t>
        <a:bodyPr/>
        <a:lstStyle/>
        <a:p>
          <a:endParaRPr lang="ru-RU"/>
        </a:p>
      </dgm:t>
    </dgm:pt>
    <dgm:pt modelId="{968BD772-0453-4661-9922-9C1EA1F2C875}">
      <dgm:prSet phldrT="[Текст]"/>
      <dgm:spPr/>
      <dgm:t>
        <a:bodyPr/>
        <a:lstStyle/>
        <a:p>
          <a:r>
            <a:rPr lang="ru-RU" dirty="0" smtClean="0"/>
            <a:t>средства</a:t>
          </a:r>
          <a:endParaRPr lang="ru-RU" dirty="0"/>
        </a:p>
      </dgm:t>
    </dgm:pt>
    <dgm:pt modelId="{2CE8420F-AE1E-48DB-B50F-4E7623A383C1}" type="parTrans" cxnId="{D9BAE0EF-BF39-4A92-86D8-B3CB5FA3F705}">
      <dgm:prSet/>
      <dgm:spPr/>
      <dgm:t>
        <a:bodyPr/>
        <a:lstStyle/>
        <a:p>
          <a:endParaRPr lang="ru-RU"/>
        </a:p>
      </dgm:t>
    </dgm:pt>
    <dgm:pt modelId="{F4B064D6-8610-4954-ACC4-3AF737E437EC}" type="sibTrans" cxnId="{D9BAE0EF-BF39-4A92-86D8-B3CB5FA3F705}">
      <dgm:prSet/>
      <dgm:spPr/>
      <dgm:t>
        <a:bodyPr/>
        <a:lstStyle/>
        <a:p>
          <a:endParaRPr lang="ru-RU"/>
        </a:p>
      </dgm:t>
    </dgm:pt>
    <dgm:pt modelId="{5217A5C9-0818-4C27-AC52-70B91BCD81DE}">
      <dgm:prSet phldrT="[Текст]"/>
      <dgm:spPr/>
      <dgm:t>
        <a:bodyPr/>
        <a:lstStyle/>
        <a:p>
          <a:r>
            <a:rPr lang="ru-RU" dirty="0" smtClean="0"/>
            <a:t>результат</a:t>
          </a:r>
          <a:endParaRPr lang="ru-RU" dirty="0"/>
        </a:p>
      </dgm:t>
    </dgm:pt>
    <dgm:pt modelId="{6441C917-02E7-4485-A52D-C93C58B35144}" type="parTrans" cxnId="{014F90A8-DE89-4AE4-94C2-2D0050A32B19}">
      <dgm:prSet/>
      <dgm:spPr/>
      <dgm:t>
        <a:bodyPr/>
        <a:lstStyle/>
        <a:p>
          <a:endParaRPr lang="ru-RU"/>
        </a:p>
      </dgm:t>
    </dgm:pt>
    <dgm:pt modelId="{509ABDBC-A7A3-4676-81AB-94F90EECB771}" type="sibTrans" cxnId="{014F90A8-DE89-4AE4-94C2-2D0050A32B19}">
      <dgm:prSet/>
      <dgm:spPr/>
      <dgm:t>
        <a:bodyPr/>
        <a:lstStyle/>
        <a:p>
          <a:endParaRPr lang="ru-RU"/>
        </a:p>
      </dgm:t>
    </dgm:pt>
    <dgm:pt modelId="{4DEF5F0E-B656-476A-9E6D-07C3CF83DBE4}" type="pres">
      <dgm:prSet presAssocID="{D16C45EE-DD18-4041-95C9-E01529C0E703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879C7DD-1C43-490E-B212-A451C5B3122D}" type="pres">
      <dgm:prSet presAssocID="{CC45788D-21F1-4CBB-949E-BB097527B246}" presName="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47B08-3BF0-4C81-AE06-E076A1E8B261}" type="pres">
      <dgm:prSet presAssocID="{BC250D13-A204-4EDF-BFDD-CDCE525C487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0E76326-7119-4D44-88BA-C50462D4C9D0}" type="pres">
      <dgm:prSet presAssocID="{D0BD85F0-222F-449E-9E85-0649A7A17B00}" presName="middleNode" presStyleCnt="0"/>
      <dgm:spPr/>
    </dgm:pt>
    <dgm:pt modelId="{6CB323EC-B757-4215-BD57-6E542EEA3219}" type="pres">
      <dgm:prSet presAssocID="{D0BD85F0-222F-449E-9E85-0649A7A17B00}" presName="padding" presStyleLbl="node1" presStyleIdx="0" presStyleCnt="5"/>
      <dgm:spPr/>
    </dgm:pt>
    <dgm:pt modelId="{267F59D6-CA80-4434-830F-819A8ABE14D3}" type="pres">
      <dgm:prSet presAssocID="{D0BD85F0-222F-449E-9E85-0649A7A17B00}" presName="shap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4E44E-3C8E-4F53-98A8-F6D32E3D96C7}" type="pres">
      <dgm:prSet presAssocID="{46AF23E0-DC5B-46AC-85E3-5315C6FDA4F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091C223-2761-4812-974B-0E9B04864310}" type="pres">
      <dgm:prSet presAssocID="{BCC5C702-6C90-4181-B1D2-D94076E8E842}" presName="middleNode" presStyleCnt="0"/>
      <dgm:spPr/>
    </dgm:pt>
    <dgm:pt modelId="{01CE52FB-58AB-400B-B87F-2A8674348DE8}" type="pres">
      <dgm:prSet presAssocID="{BCC5C702-6C90-4181-B1D2-D94076E8E842}" presName="padding" presStyleLbl="node1" presStyleIdx="1" presStyleCnt="5"/>
      <dgm:spPr/>
    </dgm:pt>
    <dgm:pt modelId="{87453240-2E5D-4B33-89F2-5D2355B96537}" type="pres">
      <dgm:prSet presAssocID="{BCC5C702-6C90-4181-B1D2-D94076E8E842}" presName="shap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D4064-ECC6-4AE9-9D03-FA13026031D6}" type="pres">
      <dgm:prSet presAssocID="{FEB50C08-38CA-4D33-B2BE-F31BC89BC4D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58D20280-965E-43C1-BAE3-2F45DC6B724D}" type="pres">
      <dgm:prSet presAssocID="{968BD772-0453-4661-9922-9C1EA1F2C875}" presName="middleNode" presStyleCnt="0"/>
      <dgm:spPr/>
    </dgm:pt>
    <dgm:pt modelId="{9212B851-4112-4D25-8BDF-8C22019B2BF9}" type="pres">
      <dgm:prSet presAssocID="{968BD772-0453-4661-9922-9C1EA1F2C875}" presName="padding" presStyleLbl="node1" presStyleIdx="2" presStyleCnt="5"/>
      <dgm:spPr/>
    </dgm:pt>
    <dgm:pt modelId="{49426211-C022-4F10-8C81-D5D6CB0C28E5}" type="pres">
      <dgm:prSet presAssocID="{968BD772-0453-4661-9922-9C1EA1F2C875}" presName="shap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3C512-CEA2-4148-A4EE-15AFAFF0A5EC}" type="pres">
      <dgm:prSet presAssocID="{F4B064D6-8610-4954-ACC4-3AF737E437EC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0752D97-8501-4732-A2EE-356D19F43340}" type="pres">
      <dgm:prSet presAssocID="{5217A5C9-0818-4C27-AC52-70B91BCD81DE}" presName="las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AE0EF-BF39-4A92-86D8-B3CB5FA3F705}" srcId="{D16C45EE-DD18-4041-95C9-E01529C0E703}" destId="{968BD772-0453-4661-9922-9C1EA1F2C875}" srcOrd="3" destOrd="0" parTransId="{2CE8420F-AE1E-48DB-B50F-4E7623A383C1}" sibTransId="{F4B064D6-8610-4954-ACC4-3AF737E437EC}"/>
    <dgm:cxn modelId="{54844CD6-FA37-4931-B33D-51EED6DDD801}" srcId="{D16C45EE-DD18-4041-95C9-E01529C0E703}" destId="{CC45788D-21F1-4CBB-949E-BB097527B246}" srcOrd="0" destOrd="0" parTransId="{E03A031B-8F7D-4367-B569-43B35080987E}" sibTransId="{BC250D13-A204-4EDF-BFDD-CDCE525C4874}"/>
    <dgm:cxn modelId="{9444EF9A-6ACB-4274-AF8E-00B32E2CC7E8}" type="presOf" srcId="{968BD772-0453-4661-9922-9C1EA1F2C875}" destId="{49426211-C022-4F10-8C81-D5D6CB0C28E5}" srcOrd="0" destOrd="0" presId="urn:microsoft.com/office/officeart/2005/8/layout/bProcess2"/>
    <dgm:cxn modelId="{A7F0F843-9D8C-460A-AAAB-697A49371C2B}" type="presOf" srcId="{D0BD85F0-222F-449E-9E85-0649A7A17B00}" destId="{267F59D6-CA80-4434-830F-819A8ABE14D3}" srcOrd="0" destOrd="0" presId="urn:microsoft.com/office/officeart/2005/8/layout/bProcess2"/>
    <dgm:cxn modelId="{014F90A8-DE89-4AE4-94C2-2D0050A32B19}" srcId="{D16C45EE-DD18-4041-95C9-E01529C0E703}" destId="{5217A5C9-0818-4C27-AC52-70B91BCD81DE}" srcOrd="4" destOrd="0" parTransId="{6441C917-02E7-4485-A52D-C93C58B35144}" sibTransId="{509ABDBC-A7A3-4676-81AB-94F90EECB771}"/>
    <dgm:cxn modelId="{2C710A1B-AE2F-4CF8-8696-9DD855D96099}" type="presOf" srcId="{BCC5C702-6C90-4181-B1D2-D94076E8E842}" destId="{87453240-2E5D-4B33-89F2-5D2355B96537}" srcOrd="0" destOrd="0" presId="urn:microsoft.com/office/officeart/2005/8/layout/bProcess2"/>
    <dgm:cxn modelId="{8765DF46-E4A7-47D1-9A77-52A476422A2B}" type="presOf" srcId="{46AF23E0-DC5B-46AC-85E3-5315C6FDA4FB}" destId="{3344E44E-3C8E-4F53-98A8-F6D32E3D96C7}" srcOrd="0" destOrd="0" presId="urn:microsoft.com/office/officeart/2005/8/layout/bProcess2"/>
    <dgm:cxn modelId="{A2D08497-6E26-4DCA-ABC2-9100C936CB53}" type="presOf" srcId="{BC250D13-A204-4EDF-BFDD-CDCE525C4874}" destId="{B4947B08-3BF0-4C81-AE06-E076A1E8B261}" srcOrd="0" destOrd="0" presId="urn:microsoft.com/office/officeart/2005/8/layout/bProcess2"/>
    <dgm:cxn modelId="{FA757AD3-4DC0-4A00-866B-002CFF618D80}" srcId="{D16C45EE-DD18-4041-95C9-E01529C0E703}" destId="{BCC5C702-6C90-4181-B1D2-D94076E8E842}" srcOrd="2" destOrd="0" parTransId="{A86B0D3B-3B0A-4442-909B-E3FE4ECE609B}" sibTransId="{FEB50C08-38CA-4D33-B2BE-F31BC89BC4DA}"/>
    <dgm:cxn modelId="{14F53B65-1906-4236-A6B8-F093C0B19210}" srcId="{D16C45EE-DD18-4041-95C9-E01529C0E703}" destId="{D0BD85F0-222F-449E-9E85-0649A7A17B00}" srcOrd="1" destOrd="0" parTransId="{C8EC50B9-1FC2-4AE4-859C-AB0CAB3A2060}" sibTransId="{46AF23E0-DC5B-46AC-85E3-5315C6FDA4FB}"/>
    <dgm:cxn modelId="{DC14559F-FB2B-4794-ADF7-C3481F4A16B8}" type="presOf" srcId="{CC45788D-21F1-4CBB-949E-BB097527B246}" destId="{7879C7DD-1C43-490E-B212-A451C5B3122D}" srcOrd="0" destOrd="0" presId="urn:microsoft.com/office/officeart/2005/8/layout/bProcess2"/>
    <dgm:cxn modelId="{E8AB0BC3-189B-4F32-9D6E-4B4C4DA9A32E}" type="presOf" srcId="{D16C45EE-DD18-4041-95C9-E01529C0E703}" destId="{4DEF5F0E-B656-476A-9E6D-07C3CF83DBE4}" srcOrd="0" destOrd="0" presId="urn:microsoft.com/office/officeart/2005/8/layout/bProcess2"/>
    <dgm:cxn modelId="{03D9968A-E616-4306-A832-C3666A037799}" type="presOf" srcId="{FEB50C08-38CA-4D33-B2BE-F31BC89BC4DA}" destId="{DB4D4064-ECC6-4AE9-9D03-FA13026031D6}" srcOrd="0" destOrd="0" presId="urn:microsoft.com/office/officeart/2005/8/layout/bProcess2"/>
    <dgm:cxn modelId="{49A6E4CA-A1E8-4CD7-AE16-DCE453F2F775}" type="presOf" srcId="{5217A5C9-0818-4C27-AC52-70B91BCD81DE}" destId="{F0752D97-8501-4732-A2EE-356D19F43340}" srcOrd="0" destOrd="0" presId="urn:microsoft.com/office/officeart/2005/8/layout/bProcess2"/>
    <dgm:cxn modelId="{4D37E019-3B4A-4942-A5F6-334E948E263E}" type="presOf" srcId="{F4B064D6-8610-4954-ACC4-3AF737E437EC}" destId="{CE73C512-CEA2-4148-A4EE-15AFAFF0A5EC}" srcOrd="0" destOrd="0" presId="urn:microsoft.com/office/officeart/2005/8/layout/bProcess2"/>
    <dgm:cxn modelId="{08AC192A-8A19-45E1-9F1F-134266B957C2}" type="presParOf" srcId="{4DEF5F0E-B656-476A-9E6D-07C3CF83DBE4}" destId="{7879C7DD-1C43-490E-B212-A451C5B3122D}" srcOrd="0" destOrd="0" presId="urn:microsoft.com/office/officeart/2005/8/layout/bProcess2"/>
    <dgm:cxn modelId="{E8082AB9-3A1F-4E7C-A9A6-E1B699C877AB}" type="presParOf" srcId="{4DEF5F0E-B656-476A-9E6D-07C3CF83DBE4}" destId="{B4947B08-3BF0-4C81-AE06-E076A1E8B261}" srcOrd="1" destOrd="0" presId="urn:microsoft.com/office/officeart/2005/8/layout/bProcess2"/>
    <dgm:cxn modelId="{3394F94E-5178-475D-9D0D-57FB793D4717}" type="presParOf" srcId="{4DEF5F0E-B656-476A-9E6D-07C3CF83DBE4}" destId="{10E76326-7119-4D44-88BA-C50462D4C9D0}" srcOrd="2" destOrd="0" presId="urn:microsoft.com/office/officeart/2005/8/layout/bProcess2"/>
    <dgm:cxn modelId="{ADCBFF07-2B37-414E-89D2-52A4742A2C50}" type="presParOf" srcId="{10E76326-7119-4D44-88BA-C50462D4C9D0}" destId="{6CB323EC-B757-4215-BD57-6E542EEA3219}" srcOrd="0" destOrd="0" presId="urn:microsoft.com/office/officeart/2005/8/layout/bProcess2"/>
    <dgm:cxn modelId="{390B97CE-9E21-4EB2-B439-D248F3760743}" type="presParOf" srcId="{10E76326-7119-4D44-88BA-C50462D4C9D0}" destId="{267F59D6-CA80-4434-830F-819A8ABE14D3}" srcOrd="1" destOrd="0" presId="urn:microsoft.com/office/officeart/2005/8/layout/bProcess2"/>
    <dgm:cxn modelId="{F5D5CD80-6427-4038-B60E-EB849D32C81C}" type="presParOf" srcId="{4DEF5F0E-B656-476A-9E6D-07C3CF83DBE4}" destId="{3344E44E-3C8E-4F53-98A8-F6D32E3D96C7}" srcOrd="3" destOrd="0" presId="urn:microsoft.com/office/officeart/2005/8/layout/bProcess2"/>
    <dgm:cxn modelId="{81EDFF88-94BD-4014-9F1A-177ED2157BA2}" type="presParOf" srcId="{4DEF5F0E-B656-476A-9E6D-07C3CF83DBE4}" destId="{E091C223-2761-4812-974B-0E9B04864310}" srcOrd="4" destOrd="0" presId="urn:microsoft.com/office/officeart/2005/8/layout/bProcess2"/>
    <dgm:cxn modelId="{678566F5-4776-42B8-B973-F48758F8ADDA}" type="presParOf" srcId="{E091C223-2761-4812-974B-0E9B04864310}" destId="{01CE52FB-58AB-400B-B87F-2A8674348DE8}" srcOrd="0" destOrd="0" presId="urn:microsoft.com/office/officeart/2005/8/layout/bProcess2"/>
    <dgm:cxn modelId="{5FB83F58-2B7A-42E4-8E5C-4194AE57435E}" type="presParOf" srcId="{E091C223-2761-4812-974B-0E9B04864310}" destId="{87453240-2E5D-4B33-89F2-5D2355B96537}" srcOrd="1" destOrd="0" presId="urn:microsoft.com/office/officeart/2005/8/layout/bProcess2"/>
    <dgm:cxn modelId="{F3592E8D-3E05-4D97-8B14-61F7D9A580F5}" type="presParOf" srcId="{4DEF5F0E-B656-476A-9E6D-07C3CF83DBE4}" destId="{DB4D4064-ECC6-4AE9-9D03-FA13026031D6}" srcOrd="5" destOrd="0" presId="urn:microsoft.com/office/officeart/2005/8/layout/bProcess2"/>
    <dgm:cxn modelId="{7B361E15-77D2-4D91-ABEA-2945337D257D}" type="presParOf" srcId="{4DEF5F0E-B656-476A-9E6D-07C3CF83DBE4}" destId="{58D20280-965E-43C1-BAE3-2F45DC6B724D}" srcOrd="6" destOrd="0" presId="urn:microsoft.com/office/officeart/2005/8/layout/bProcess2"/>
    <dgm:cxn modelId="{D164CEC4-E2D6-4833-A359-2DD3ECBF039D}" type="presParOf" srcId="{58D20280-965E-43C1-BAE3-2F45DC6B724D}" destId="{9212B851-4112-4D25-8BDF-8C22019B2BF9}" srcOrd="0" destOrd="0" presId="urn:microsoft.com/office/officeart/2005/8/layout/bProcess2"/>
    <dgm:cxn modelId="{4D63A514-4888-432C-B5BA-9433C474B8D3}" type="presParOf" srcId="{58D20280-965E-43C1-BAE3-2F45DC6B724D}" destId="{49426211-C022-4F10-8C81-D5D6CB0C28E5}" srcOrd="1" destOrd="0" presId="urn:microsoft.com/office/officeart/2005/8/layout/bProcess2"/>
    <dgm:cxn modelId="{4CB5B895-D1C3-4336-8480-A3FC0CCEB5DF}" type="presParOf" srcId="{4DEF5F0E-B656-476A-9E6D-07C3CF83DBE4}" destId="{CE73C512-CEA2-4148-A4EE-15AFAFF0A5EC}" srcOrd="7" destOrd="0" presId="urn:microsoft.com/office/officeart/2005/8/layout/bProcess2"/>
    <dgm:cxn modelId="{8D811F40-35C2-442F-B613-FA88A42BC51F}" type="presParOf" srcId="{4DEF5F0E-B656-476A-9E6D-07C3CF83DBE4}" destId="{F0752D97-8501-4732-A2EE-356D19F43340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DFB6C7-4CF8-4B48-AD22-E84223B57B44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E2E04D2A-64F3-44FD-A130-1828507816CE}">
      <dgm:prSet phldrT="[Текст]"/>
      <dgm:spPr/>
      <dgm:t>
        <a:bodyPr/>
        <a:lstStyle/>
        <a:p>
          <a:r>
            <a:rPr lang="ru-RU" dirty="0" smtClean="0"/>
            <a:t>мотив</a:t>
          </a:r>
          <a:endParaRPr lang="ru-RU" dirty="0"/>
        </a:p>
      </dgm:t>
    </dgm:pt>
    <dgm:pt modelId="{2B4D74FC-B4E9-4D7F-B781-881ECED76824}" type="parTrans" cxnId="{31985BB2-F4E4-41EC-9BDE-46C24C2741B0}">
      <dgm:prSet/>
      <dgm:spPr/>
      <dgm:t>
        <a:bodyPr/>
        <a:lstStyle/>
        <a:p>
          <a:endParaRPr lang="ru-RU"/>
        </a:p>
      </dgm:t>
    </dgm:pt>
    <dgm:pt modelId="{7375C270-82C0-4BC3-9E3F-8219EF64CDBA}" type="sibTrans" cxnId="{31985BB2-F4E4-41EC-9BDE-46C24C2741B0}">
      <dgm:prSet/>
      <dgm:spPr/>
      <dgm:t>
        <a:bodyPr/>
        <a:lstStyle/>
        <a:p>
          <a:endParaRPr lang="ru-RU"/>
        </a:p>
      </dgm:t>
    </dgm:pt>
    <dgm:pt modelId="{6C017DC4-6759-4E51-AA57-78858D821178}">
      <dgm:prSet phldrT="[Текст]"/>
      <dgm:spPr/>
      <dgm:t>
        <a:bodyPr/>
        <a:lstStyle/>
        <a:p>
          <a:r>
            <a:rPr lang="ru-RU" dirty="0" smtClean="0"/>
            <a:t>деятельность</a:t>
          </a:r>
          <a:endParaRPr lang="ru-RU" dirty="0"/>
        </a:p>
      </dgm:t>
    </dgm:pt>
    <dgm:pt modelId="{2E06FFEA-2EAB-4144-9754-224CC4B44D4A}" type="parTrans" cxnId="{914ED1E7-514B-497E-A3D5-5438F1AF56AF}">
      <dgm:prSet/>
      <dgm:spPr/>
      <dgm:t>
        <a:bodyPr/>
        <a:lstStyle/>
        <a:p>
          <a:endParaRPr lang="ru-RU"/>
        </a:p>
      </dgm:t>
    </dgm:pt>
    <dgm:pt modelId="{3E101968-7444-412C-AC6C-4BFB04666F35}" type="sibTrans" cxnId="{914ED1E7-514B-497E-A3D5-5438F1AF56AF}">
      <dgm:prSet/>
      <dgm:spPr/>
      <dgm:t>
        <a:bodyPr/>
        <a:lstStyle/>
        <a:p>
          <a:endParaRPr lang="ru-RU"/>
        </a:p>
      </dgm:t>
    </dgm:pt>
    <dgm:pt modelId="{0F557F65-D527-4898-B041-39973A153EC0}" type="pres">
      <dgm:prSet presAssocID="{5DDFB6C7-4CF8-4B48-AD22-E84223B57B44}" presName="Name0" presStyleCnt="0">
        <dgm:presLayoutVars>
          <dgm:dir/>
          <dgm:resizeHandles val="exact"/>
        </dgm:presLayoutVars>
      </dgm:prSet>
      <dgm:spPr/>
    </dgm:pt>
    <dgm:pt modelId="{8FD8D1EE-DD7C-4D31-BC42-885ED72E85AD}" type="pres">
      <dgm:prSet presAssocID="{E2E04D2A-64F3-44FD-A130-1828507816C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27784-A974-4811-B5F6-F7A88A6AC4E1}" type="pres">
      <dgm:prSet presAssocID="{7375C270-82C0-4BC3-9E3F-8219EF64CDBA}" presName="sibTrans" presStyleLbl="sibTrans2D1" presStyleIdx="0" presStyleCnt="1"/>
      <dgm:spPr/>
      <dgm:t>
        <a:bodyPr/>
        <a:lstStyle/>
        <a:p>
          <a:endParaRPr lang="ru-RU"/>
        </a:p>
      </dgm:t>
    </dgm:pt>
    <dgm:pt modelId="{2C0765CA-0386-47FC-AC28-27C39B394EA2}" type="pres">
      <dgm:prSet presAssocID="{7375C270-82C0-4BC3-9E3F-8219EF64CDBA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832275C-179B-4477-9B57-F006AF1F2569}" type="pres">
      <dgm:prSet presAssocID="{6C017DC4-6759-4E51-AA57-78858D82117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EE0B6-1D98-4F19-BE17-7A28DB1B6A28}" type="presOf" srcId="{5DDFB6C7-4CF8-4B48-AD22-E84223B57B44}" destId="{0F557F65-D527-4898-B041-39973A153EC0}" srcOrd="0" destOrd="0" presId="urn:microsoft.com/office/officeart/2005/8/layout/process1"/>
    <dgm:cxn modelId="{0AB2064F-42AA-4E86-A6EA-8054A2105FF1}" type="presOf" srcId="{7375C270-82C0-4BC3-9E3F-8219EF64CDBA}" destId="{8D727784-A974-4811-B5F6-F7A88A6AC4E1}" srcOrd="0" destOrd="0" presId="urn:microsoft.com/office/officeart/2005/8/layout/process1"/>
    <dgm:cxn modelId="{2443DFD5-731C-4D42-83BA-71B3B5ADBCAD}" type="presOf" srcId="{7375C270-82C0-4BC3-9E3F-8219EF64CDBA}" destId="{2C0765CA-0386-47FC-AC28-27C39B394EA2}" srcOrd="1" destOrd="0" presId="urn:microsoft.com/office/officeart/2005/8/layout/process1"/>
    <dgm:cxn modelId="{914ED1E7-514B-497E-A3D5-5438F1AF56AF}" srcId="{5DDFB6C7-4CF8-4B48-AD22-E84223B57B44}" destId="{6C017DC4-6759-4E51-AA57-78858D821178}" srcOrd="1" destOrd="0" parTransId="{2E06FFEA-2EAB-4144-9754-224CC4B44D4A}" sibTransId="{3E101968-7444-412C-AC6C-4BFB04666F35}"/>
    <dgm:cxn modelId="{ED00CD35-C65F-4D0A-885A-574EF0AB2429}" type="presOf" srcId="{E2E04D2A-64F3-44FD-A130-1828507816CE}" destId="{8FD8D1EE-DD7C-4D31-BC42-885ED72E85AD}" srcOrd="0" destOrd="0" presId="urn:microsoft.com/office/officeart/2005/8/layout/process1"/>
    <dgm:cxn modelId="{31985BB2-F4E4-41EC-9BDE-46C24C2741B0}" srcId="{5DDFB6C7-4CF8-4B48-AD22-E84223B57B44}" destId="{E2E04D2A-64F3-44FD-A130-1828507816CE}" srcOrd="0" destOrd="0" parTransId="{2B4D74FC-B4E9-4D7F-B781-881ECED76824}" sibTransId="{7375C270-82C0-4BC3-9E3F-8219EF64CDBA}"/>
    <dgm:cxn modelId="{9868E5BA-145C-4D48-AC0F-097E9D573397}" type="presOf" srcId="{6C017DC4-6759-4E51-AA57-78858D821178}" destId="{B832275C-179B-4477-9B57-F006AF1F2569}" srcOrd="0" destOrd="0" presId="urn:microsoft.com/office/officeart/2005/8/layout/process1"/>
    <dgm:cxn modelId="{4BB1B3C0-A90B-4DB0-8510-8EDA8B11EB4C}" type="presParOf" srcId="{0F557F65-D527-4898-B041-39973A153EC0}" destId="{8FD8D1EE-DD7C-4D31-BC42-885ED72E85AD}" srcOrd="0" destOrd="0" presId="urn:microsoft.com/office/officeart/2005/8/layout/process1"/>
    <dgm:cxn modelId="{A3D8AEC6-BDD5-4CEA-AAE2-12CC5819EF5C}" type="presParOf" srcId="{0F557F65-D527-4898-B041-39973A153EC0}" destId="{8D727784-A974-4811-B5F6-F7A88A6AC4E1}" srcOrd="1" destOrd="0" presId="urn:microsoft.com/office/officeart/2005/8/layout/process1"/>
    <dgm:cxn modelId="{A971B2D0-D897-4317-90DC-9BE55CF13FDC}" type="presParOf" srcId="{8D727784-A974-4811-B5F6-F7A88A6AC4E1}" destId="{2C0765CA-0386-47FC-AC28-27C39B394EA2}" srcOrd="0" destOrd="0" presId="urn:microsoft.com/office/officeart/2005/8/layout/process1"/>
    <dgm:cxn modelId="{B8BAF21E-5A90-42F5-B21C-361EE744D4D5}" type="presParOf" srcId="{0F557F65-D527-4898-B041-39973A153EC0}" destId="{B832275C-179B-4477-9B57-F006AF1F256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9C7DD-1C43-490E-B212-A451C5B3122D}">
      <dsp:nvSpPr>
        <dsp:cNvPr id="0" name=""/>
        <dsp:cNvSpPr/>
      </dsp:nvSpPr>
      <dsp:spPr>
        <a:xfrm>
          <a:off x="0" y="54466"/>
          <a:ext cx="2018810" cy="20188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субъект</a:t>
          </a:r>
          <a:endParaRPr lang="ru-RU" sz="2200" kern="1200" dirty="0"/>
        </a:p>
      </dsp:txBody>
      <dsp:txXfrm>
        <a:off x="295648" y="350114"/>
        <a:ext cx="1427514" cy="1427514"/>
      </dsp:txXfrm>
    </dsp:sp>
    <dsp:sp modelId="{B4947B08-3BF0-4C81-AE06-E076A1E8B261}">
      <dsp:nvSpPr>
        <dsp:cNvPr id="0" name=""/>
        <dsp:cNvSpPr/>
      </dsp:nvSpPr>
      <dsp:spPr>
        <a:xfrm rot="10800000">
          <a:off x="656113" y="2333955"/>
          <a:ext cx="706583" cy="552639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F59D6-CA80-4434-830F-819A8ABE14D3}">
      <dsp:nvSpPr>
        <dsp:cNvPr id="0" name=""/>
        <dsp:cNvSpPr/>
      </dsp:nvSpPr>
      <dsp:spPr>
        <a:xfrm>
          <a:off x="336131" y="3115991"/>
          <a:ext cx="1346546" cy="13465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объект</a:t>
          </a:r>
          <a:endParaRPr lang="ru-RU" sz="1700" kern="1200" dirty="0"/>
        </a:p>
      </dsp:txBody>
      <dsp:txXfrm>
        <a:off x="533328" y="3313188"/>
        <a:ext cx="952152" cy="952152"/>
      </dsp:txXfrm>
    </dsp:sp>
    <dsp:sp modelId="{3344E44E-3C8E-4F53-98A8-F6D32E3D96C7}">
      <dsp:nvSpPr>
        <dsp:cNvPr id="0" name=""/>
        <dsp:cNvSpPr/>
      </dsp:nvSpPr>
      <dsp:spPr>
        <a:xfrm rot="5400000">
          <a:off x="2185861" y="3512945"/>
          <a:ext cx="706583" cy="552639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53240-2E5D-4B33-89F2-5D2355B96537}">
      <dsp:nvSpPr>
        <dsp:cNvPr id="0" name=""/>
        <dsp:cNvSpPr/>
      </dsp:nvSpPr>
      <dsp:spPr>
        <a:xfrm>
          <a:off x="3364346" y="3115991"/>
          <a:ext cx="1346546" cy="13465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цель</a:t>
          </a:r>
          <a:endParaRPr lang="ru-RU" sz="1700" kern="1200" dirty="0"/>
        </a:p>
      </dsp:txBody>
      <dsp:txXfrm>
        <a:off x="3561543" y="3313188"/>
        <a:ext cx="952152" cy="952152"/>
      </dsp:txXfrm>
    </dsp:sp>
    <dsp:sp modelId="{DB4D4064-ECC6-4AE9-9D03-FA13026031D6}">
      <dsp:nvSpPr>
        <dsp:cNvPr id="0" name=""/>
        <dsp:cNvSpPr/>
      </dsp:nvSpPr>
      <dsp:spPr>
        <a:xfrm>
          <a:off x="3684328" y="2134607"/>
          <a:ext cx="706583" cy="552639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26211-C022-4F10-8C81-D5D6CB0C28E5}">
      <dsp:nvSpPr>
        <dsp:cNvPr id="0" name=""/>
        <dsp:cNvSpPr/>
      </dsp:nvSpPr>
      <dsp:spPr>
        <a:xfrm>
          <a:off x="3364346" y="390598"/>
          <a:ext cx="1346546" cy="13465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средства</a:t>
          </a:r>
          <a:endParaRPr lang="ru-RU" sz="1700" kern="1200" dirty="0"/>
        </a:p>
      </dsp:txBody>
      <dsp:txXfrm>
        <a:off x="3561543" y="587795"/>
        <a:ext cx="952152" cy="952152"/>
      </dsp:txXfrm>
    </dsp:sp>
    <dsp:sp modelId="{CE73C512-CEA2-4148-A4EE-15AFAFF0A5EC}">
      <dsp:nvSpPr>
        <dsp:cNvPr id="0" name=""/>
        <dsp:cNvSpPr/>
      </dsp:nvSpPr>
      <dsp:spPr>
        <a:xfrm rot="5400000">
          <a:off x="5046010" y="787551"/>
          <a:ext cx="706583" cy="55263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52D97-8501-4732-A2EE-356D19F43340}">
      <dsp:nvSpPr>
        <dsp:cNvPr id="0" name=""/>
        <dsp:cNvSpPr/>
      </dsp:nvSpPr>
      <dsp:spPr>
        <a:xfrm>
          <a:off x="6056430" y="54466"/>
          <a:ext cx="2018810" cy="20188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результат</a:t>
          </a:r>
          <a:endParaRPr lang="ru-RU" sz="2200" kern="1200" dirty="0"/>
        </a:p>
      </dsp:txBody>
      <dsp:txXfrm>
        <a:off x="6352078" y="350114"/>
        <a:ext cx="1427514" cy="142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8D1EE-DD7C-4D31-BC42-885ED72E85AD}">
      <dsp:nvSpPr>
        <dsp:cNvPr id="0" name=""/>
        <dsp:cNvSpPr/>
      </dsp:nvSpPr>
      <dsp:spPr>
        <a:xfrm>
          <a:off x="1350" y="360377"/>
          <a:ext cx="2879194" cy="17275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мотив</a:t>
          </a:r>
          <a:endParaRPr lang="ru-RU" sz="3100" kern="1200" dirty="0"/>
        </a:p>
      </dsp:txBody>
      <dsp:txXfrm>
        <a:off x="51947" y="410974"/>
        <a:ext cx="2778000" cy="1626322"/>
      </dsp:txXfrm>
    </dsp:sp>
    <dsp:sp modelId="{8D727784-A974-4811-B5F6-F7A88A6AC4E1}">
      <dsp:nvSpPr>
        <dsp:cNvPr id="0" name=""/>
        <dsp:cNvSpPr/>
      </dsp:nvSpPr>
      <dsp:spPr>
        <a:xfrm>
          <a:off x="3168464" y="867115"/>
          <a:ext cx="610389" cy="714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168464" y="1009923"/>
        <a:ext cx="427272" cy="428424"/>
      </dsp:txXfrm>
    </dsp:sp>
    <dsp:sp modelId="{B832275C-179B-4477-9B57-F006AF1F2569}">
      <dsp:nvSpPr>
        <dsp:cNvPr id="0" name=""/>
        <dsp:cNvSpPr/>
      </dsp:nvSpPr>
      <dsp:spPr>
        <a:xfrm>
          <a:off x="4032222" y="360377"/>
          <a:ext cx="2879194" cy="17275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деятельность</a:t>
          </a:r>
          <a:endParaRPr lang="ru-RU" sz="3100" kern="1200" dirty="0"/>
        </a:p>
      </dsp:txBody>
      <dsp:txXfrm>
        <a:off x="4082819" y="410974"/>
        <a:ext cx="2778000" cy="1626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0" tIns="32625" rIns="65250" bIns="3262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42" tIns="32621" rIns="65242" bIns="3262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lIns="91418" tIns="45710" rIns="91418" bIns="45710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2"/>
            <a:ext cx="2011680" cy="38404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lIns="91418" tIns="45710" rIns="91418" bIns="45710"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106B4A3-4212-4E39-93DE-E053E8F69C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090" indent="0" algn="ctr">
              <a:buNone/>
            </a:lvl2pPr>
            <a:lvl3pPr marL="914180" indent="0" algn="ctr">
              <a:buNone/>
            </a:lvl3pPr>
            <a:lvl4pPr marL="1371270" indent="0" algn="ctr">
              <a:buNone/>
            </a:lvl4pPr>
            <a:lvl5pPr marL="1828361" indent="0" algn="ctr">
              <a:buNone/>
            </a:lvl5pPr>
            <a:lvl6pPr marL="2285451" indent="0" algn="ctr">
              <a:buNone/>
            </a:lvl6pPr>
            <a:lvl7pPr marL="2742542" indent="0" algn="ctr">
              <a:buNone/>
            </a:lvl7pPr>
            <a:lvl8pPr marL="3199632" indent="0" algn="ctr">
              <a:buNone/>
            </a:lvl8pPr>
            <a:lvl9pPr marL="36567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70"/>
            <a:ext cx="3657600" cy="384048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26" y="-484008"/>
            <a:ext cx="9406999" cy="63428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5227722"/>
            <a:ext cx="9348366" cy="2137616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79" y="113063"/>
            <a:ext cx="5440937" cy="477551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290" tIns="32645" rIns="65290" bIns="32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0" tIns="22564" rIns="45130" bIns="22564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50" indent="-266550" algn="l" defTabSz="7108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25" indent="-222124" algn="l" defTabSz="710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499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896" indent="-177701" algn="l" defTabSz="7108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298" indent="-177701" algn="l" defTabSz="710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6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0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4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897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0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5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9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3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7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1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91" y="-481613"/>
            <a:ext cx="9566777" cy="7922488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83223"/>
            <a:ext cx="7953104" cy="7097932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0" tIns="22564" rIns="45130" bIns="22564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50" indent="-266550" algn="l" defTabSz="7108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25" indent="-222124" algn="l" defTabSz="710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499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896" indent="-177701" algn="l" defTabSz="7108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298" indent="-177701" algn="l" defTabSz="710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6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0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4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897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0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5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9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3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7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1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55" y="-582875"/>
            <a:ext cx="9927719" cy="6223549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3" y="148871"/>
            <a:ext cx="3870321" cy="4066816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5" tIns="22562" rIns="45125" bIns="2256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8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71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18" indent="-266518" algn="l" defTabSz="71071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456" indent="-222098" algn="l" defTabSz="710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393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6" indent="-177679" algn="l" defTabSz="71071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106" indent="-177679" algn="l" defTabSz="71071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461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819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176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535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57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715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7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42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784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14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49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856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6" y="-325703"/>
            <a:ext cx="9875830" cy="7374414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83897"/>
            <a:ext cx="5410766" cy="5299606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16" t="-705357" r="-322404" b="27328"/>
          <a:stretch/>
        </p:blipFill>
        <p:spPr>
          <a:xfrm rot="5400000">
            <a:off x="-12097688" y="1331629"/>
            <a:ext cx="14125815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0" tIns="22559" rIns="45120" bIns="2255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63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86" indent="-266486" algn="l" defTabSz="71063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86" indent="-222071" algn="l" defTabSz="710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28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96" indent="-177658" algn="l" defTabSz="71063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14" indent="-177658" algn="l" defTabSz="71063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22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542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85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173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63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43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259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57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8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20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5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" y="-582874"/>
            <a:ext cx="9374889" cy="769050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5" y="-535257"/>
            <a:ext cx="3004591" cy="5233433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896496"/>
            <a:ext cx="14813074" cy="12937771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5" tIns="22557" rIns="45115" bIns="2255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54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54" indent="-266454" algn="l" defTabSz="71054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16" indent="-222044" algn="l" defTabSz="710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179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46" indent="-177637" algn="l" defTabSz="71054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722" indent="-177637" algn="l" defTabSz="7105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991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265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536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810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7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54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08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358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62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90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174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65259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721" indent="-244721" algn="l" defTabSz="65259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32" indent="-203933" algn="l" defTabSz="6525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5743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041" indent="-163146" algn="l" defTabSz="65259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8338" indent="-163146" algn="l" defTabSz="65259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4637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0930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7228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3526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298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594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89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518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1485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778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07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377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10/12/2016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10/12/2016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3" y="-582871"/>
            <a:ext cx="9995948" cy="698143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79991"/>
            <a:ext cx="7747310" cy="3602493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5" tIns="22562" rIns="45125" bIns="2256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71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18" indent="-266518" algn="l" defTabSz="71071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456" indent="-222098" algn="l" defTabSz="710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393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6" indent="-177679" algn="l" defTabSz="71071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106" indent="-177679" algn="l" defTabSz="71071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461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819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176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535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57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715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7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42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784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14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49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856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91" y="-481613"/>
            <a:ext cx="9566777" cy="7922488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83223"/>
            <a:ext cx="7953104" cy="7097932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0" tIns="22559" rIns="45120" bIns="2255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63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86" indent="-266486" algn="l" defTabSz="71063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86" indent="-222071" algn="l" defTabSz="710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28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96" indent="-177658" algn="l" defTabSz="71063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14" indent="-177658" algn="l" defTabSz="71063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22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542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85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173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63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43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259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57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8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20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5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55" y="-582875"/>
            <a:ext cx="9927719" cy="6223549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5" y="148871"/>
            <a:ext cx="3870321" cy="4066816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5" tIns="22557" rIns="45115" bIns="2255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54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54" indent="-266454" algn="l" defTabSz="71054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16" indent="-222044" algn="l" defTabSz="710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179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46" indent="-177637" algn="l" defTabSz="71054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722" indent="-177637" algn="l" defTabSz="7105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991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265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536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810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7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54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08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358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62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90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174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6" y="-325703"/>
            <a:ext cx="9875830" cy="7374414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83897"/>
            <a:ext cx="5410766" cy="5299606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16" t="-705357" r="-322404" b="27328"/>
          <a:stretch/>
        </p:blipFill>
        <p:spPr>
          <a:xfrm rot="5400000">
            <a:off x="-12097688" y="1331631"/>
            <a:ext cx="14125815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0" tIns="22554" rIns="45110" bIns="22554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46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22" indent="-266422" algn="l" defTabSz="71046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246" indent="-222018" algn="l" defTabSz="71046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073" indent="-177616" algn="l" defTabSz="71046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97" indent="-177616" algn="l" defTabSz="71046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530" indent="-177616" algn="l" defTabSz="71046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756" indent="-177616" algn="l" defTabSz="7104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8988" indent="-177616" algn="l" defTabSz="7104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216" indent="-177616" algn="l" defTabSz="7104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448" indent="-177616" algn="l" defTabSz="7104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30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460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87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0919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145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373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604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1833" algn="l" defTabSz="710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" y="-582874"/>
            <a:ext cx="9374889" cy="769050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7" y="-535257"/>
            <a:ext cx="3004591" cy="5233433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896496"/>
            <a:ext cx="14813074" cy="12937771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05" tIns="22552" rIns="45105" bIns="2255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0" tIns="32625" rIns="65250" bIns="3262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37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390" indent="-266390" algn="l" defTabSz="71037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176" indent="-221991" algn="l" defTabSz="71037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7966" indent="-177594" algn="l" defTabSz="7103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148" indent="-177594" algn="l" defTabSz="71037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338" indent="-177594" algn="l" defTabSz="71037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521" indent="-177594" algn="l" defTabSz="7103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8711" indent="-177594" algn="l" defTabSz="7103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896" indent="-177594" algn="l" defTabSz="7103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086" indent="-177594" algn="l" defTabSz="7103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187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375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559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0749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5932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117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306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1492" algn="l" defTabSz="710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652437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661" indent="-244661" algn="l" defTabSz="65243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0106" indent="-203883" algn="l" defTabSz="6524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5547" indent="-163106" algn="l" defTabSz="652437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767" indent="-163106" algn="l" defTabSz="65243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7986" indent="-163106" algn="l" defTabSz="652437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4207" indent="-163106" algn="l" defTabSz="65243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0421" indent="-163106" algn="l" defTabSz="65243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6641" indent="-163106" algn="l" defTabSz="65243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2860" indent="-163106" algn="l" defTabSz="65243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220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437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658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4876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1094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7313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531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9751" algn="l" defTabSz="6524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28" y="-484008"/>
            <a:ext cx="9406999" cy="63428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5227722"/>
            <a:ext cx="9348366" cy="2137616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79" y="113063"/>
            <a:ext cx="5440937" cy="477551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06" tIns="32653" rIns="65306" bIns="326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40" tIns="22570" rIns="45140" bIns="22570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97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14" indent="-266614" algn="l" defTabSz="71097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663" indent="-222178" algn="l" defTabSz="71097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713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96" indent="-177743" algn="l" defTabSz="71097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682" indent="-177743" algn="l" defTabSz="71097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16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651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13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22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8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97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55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93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42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90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39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87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3" y="-582873"/>
            <a:ext cx="9995948" cy="698143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79991"/>
            <a:ext cx="7747310" cy="3602493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5" tIns="22567" rIns="45135" bIns="2256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8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82" indent="-266582" algn="l" defTabSz="71088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94" indent="-222151" algn="l" defTabSz="71088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60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6" indent="-177722" algn="l" defTabSz="71088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490" indent="-177722" algn="l" defTabSz="71088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931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373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81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260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42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85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27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769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211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53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096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538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23728" y="1484784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Что делает человека человеком?</a:t>
            </a:r>
            <a:endParaRPr lang="ru-RU" sz="6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11960" y="5003322"/>
            <a:ext cx="4246240" cy="1371600"/>
          </a:xfrm>
        </p:spPr>
        <p:txBody>
          <a:bodyPr>
            <a:normAutofit fontScale="32500" lnSpcReduction="20000"/>
          </a:bodyPr>
          <a:lstStyle/>
          <a:p>
            <a:r>
              <a:rPr lang="ru-RU" sz="5400" dirty="0" smtClean="0"/>
              <a:t>Подготовила:</a:t>
            </a:r>
          </a:p>
          <a:p>
            <a:r>
              <a:rPr lang="ru-RU" sz="5400" dirty="0" err="1" smtClean="0"/>
              <a:t>Валайне</a:t>
            </a:r>
            <a:r>
              <a:rPr lang="ru-RU" sz="5400" dirty="0" smtClean="0"/>
              <a:t> </a:t>
            </a:r>
            <a:r>
              <a:rPr lang="ru-RU" sz="5400" dirty="0" err="1" smtClean="0"/>
              <a:t>Сармите</a:t>
            </a:r>
            <a:r>
              <a:rPr lang="ru-RU" sz="5400" dirty="0" smtClean="0"/>
              <a:t> </a:t>
            </a:r>
            <a:r>
              <a:rPr lang="ru-RU" sz="5400" dirty="0" err="1" smtClean="0"/>
              <a:t>Албертовна</a:t>
            </a:r>
            <a:endParaRPr lang="ru-RU" sz="5400" dirty="0" smtClean="0"/>
          </a:p>
          <a:p>
            <a:r>
              <a:rPr lang="ru-RU" sz="5400" dirty="0"/>
              <a:t>у</a:t>
            </a:r>
            <a:r>
              <a:rPr lang="ru-RU" sz="5400" dirty="0" smtClean="0"/>
              <a:t>читель обществознания</a:t>
            </a:r>
            <a:endParaRPr lang="ru-RU" sz="5400" dirty="0" smtClean="0"/>
          </a:p>
          <a:p>
            <a:r>
              <a:rPr lang="ru-RU" sz="5400" dirty="0" smtClean="0"/>
              <a:t>МБОУ СОШ №29 </a:t>
            </a:r>
            <a:r>
              <a:rPr lang="ru-RU" sz="5400" dirty="0" err="1" smtClean="0"/>
              <a:t>г.Химки</a:t>
            </a:r>
            <a:endParaRPr lang="ru-RU" sz="5400" dirty="0" smtClean="0"/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99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биологический вид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219256" cy="487375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Подчиняется биофизическим, биохимическим, физиологическим закономерностям развития (</a:t>
            </a:r>
            <a:r>
              <a:rPr lang="ru-RU" b="1" dirty="0"/>
              <a:t>сходство с другими животными</a:t>
            </a:r>
            <a:r>
              <a:rPr lang="ru-RU" dirty="0" smtClean="0"/>
              <a:t>):</a:t>
            </a:r>
          </a:p>
          <a:p>
            <a:r>
              <a:rPr lang="ru-RU" dirty="0" smtClean="0"/>
              <a:t>строение </a:t>
            </a:r>
            <a:r>
              <a:rPr lang="ru-RU" dirty="0"/>
              <a:t>и развитие организма (рост, старость, смерть) </a:t>
            </a:r>
          </a:p>
          <a:p>
            <a:r>
              <a:rPr lang="ru-RU" dirty="0" smtClean="0"/>
              <a:t>дыхание</a:t>
            </a:r>
            <a:r>
              <a:rPr lang="ru-RU" dirty="0"/>
              <a:t>, питание, размножение, выкармливание детей молоком </a:t>
            </a:r>
          </a:p>
          <a:p>
            <a:r>
              <a:rPr lang="ru-RU" dirty="0" smtClean="0"/>
              <a:t>инстинкты</a:t>
            </a:r>
            <a:r>
              <a:rPr lang="ru-RU" dirty="0"/>
              <a:t>, эмоции </a:t>
            </a:r>
          </a:p>
          <a:p>
            <a:r>
              <a:rPr lang="ru-RU" dirty="0" smtClean="0"/>
              <a:t>биологические </a:t>
            </a:r>
          </a:p>
          <a:p>
            <a:pPr marL="0" indent="0">
              <a:buNone/>
            </a:pPr>
            <a:r>
              <a:rPr lang="ru-RU" dirty="0" smtClean="0"/>
              <a:t>потребности </a:t>
            </a:r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56606"/>
            <a:ext cx="4490864" cy="300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биологический вид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Обладает особенностями (</a:t>
            </a:r>
            <a:r>
              <a:rPr lang="ru-RU" b="1" dirty="0"/>
              <a:t>отличие от животных</a:t>
            </a:r>
            <a:r>
              <a:rPr lang="ru-RU" dirty="0"/>
              <a:t>): </a:t>
            </a:r>
          </a:p>
          <a:p>
            <a:r>
              <a:rPr lang="ru-RU" dirty="0" err="1" smtClean="0"/>
              <a:t>прямостояние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прямохождение</a:t>
            </a:r>
            <a:r>
              <a:rPr lang="ru-RU" dirty="0"/>
              <a:t> </a:t>
            </a:r>
          </a:p>
          <a:p>
            <a:r>
              <a:rPr lang="ru-RU" dirty="0" smtClean="0"/>
              <a:t>свободные </a:t>
            </a:r>
            <a:r>
              <a:rPr lang="ru-RU" dirty="0"/>
              <a:t>верхние конечности </a:t>
            </a:r>
          </a:p>
          <a:p>
            <a:r>
              <a:rPr lang="ru-RU" dirty="0" smtClean="0"/>
              <a:t>мышление </a:t>
            </a:r>
            <a:r>
              <a:rPr lang="ru-RU" dirty="0"/>
              <a:t>и членораздельная речь </a:t>
            </a:r>
          </a:p>
          <a:p>
            <a:r>
              <a:rPr lang="ru-RU" dirty="0" smtClean="0"/>
              <a:t>разум </a:t>
            </a:r>
            <a:r>
              <a:rPr lang="ru-RU" dirty="0"/>
              <a:t>и самосознание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08100"/>
            <a:ext cx="4219228" cy="304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4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человека как социального субъекта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Способность изготавливать орудия труда и использовать их, как способ производства материальных благ. </a:t>
            </a:r>
          </a:p>
          <a:p>
            <a:pPr marL="0" indent="0">
              <a:buNone/>
            </a:pPr>
            <a:r>
              <a:rPr lang="ru-RU" dirty="0"/>
              <a:t>2. Способность к социальной целенаправленной творческой деятельности. </a:t>
            </a:r>
          </a:p>
          <a:p>
            <a:pPr marL="0" indent="0">
              <a:buNone/>
            </a:pPr>
            <a:r>
              <a:rPr lang="ru-RU" dirty="0"/>
              <a:t>3. Способность преобразовывать окружающую действительность, создавать необходимые ему материальные и духовные ценности. </a:t>
            </a:r>
          </a:p>
          <a:p>
            <a:pPr marL="0" indent="0">
              <a:buNone/>
            </a:pPr>
            <a:r>
              <a:rPr lang="ru-RU" dirty="0"/>
              <a:t>4. Сознание и разум. </a:t>
            </a:r>
          </a:p>
          <a:p>
            <a:pPr marL="0" indent="0">
              <a:buNone/>
            </a:pPr>
            <a:r>
              <a:rPr lang="ru-RU" dirty="0"/>
              <a:t>5.Свобода и ответственность.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5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922"/>
            <a:ext cx="2223069" cy="329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отличия человека от животного: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051720" y="1418570"/>
            <a:ext cx="6593160" cy="525078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1. человек обладает </a:t>
            </a:r>
            <a:r>
              <a:rPr lang="ru-RU" b="1" dirty="0"/>
              <a:t>мышлением</a:t>
            </a:r>
            <a:r>
              <a:rPr lang="ru-RU" dirty="0"/>
              <a:t> и </a:t>
            </a:r>
            <a:r>
              <a:rPr lang="ru-RU" b="1" dirty="0"/>
              <a:t>членораздельной речью</a:t>
            </a:r>
          </a:p>
          <a:p>
            <a:r>
              <a:rPr lang="ru-RU" dirty="0"/>
              <a:t>2. человек способен к </a:t>
            </a:r>
            <a:r>
              <a:rPr lang="ru-RU" b="1" dirty="0"/>
              <a:t>сознательной целенаправленной творческой деятельности</a:t>
            </a:r>
          </a:p>
          <a:p>
            <a:r>
              <a:rPr lang="ru-RU" dirty="0"/>
              <a:t>3. человек в процессе своей деятельности </a:t>
            </a:r>
            <a:r>
              <a:rPr lang="ru-RU" b="1" dirty="0"/>
              <a:t>преобразует окружающую его действительность</a:t>
            </a:r>
            <a:r>
              <a:rPr lang="ru-RU" dirty="0"/>
              <a:t>, создает необходимые ему материальные и духовные блага и ценности</a:t>
            </a:r>
          </a:p>
          <a:p>
            <a:r>
              <a:rPr lang="ru-RU" dirty="0"/>
              <a:t>4. человек способен </a:t>
            </a:r>
            <a:r>
              <a:rPr lang="ru-RU" b="1" dirty="0"/>
              <a:t>изготавливать орудия труда</a:t>
            </a:r>
            <a:r>
              <a:rPr lang="ru-RU" dirty="0"/>
              <a:t> и использовать их как средство производства материальных благ</a:t>
            </a:r>
          </a:p>
          <a:p>
            <a:r>
              <a:rPr lang="ru-RU" dirty="0"/>
              <a:t>5. человек удовлетворяет не только свои материальные, но и </a:t>
            </a:r>
            <a:r>
              <a:rPr lang="ru-RU" b="1" dirty="0"/>
              <a:t>духовные потребности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6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Выберите из приведенного списка то, что отличает человека от животного, и то, что объединяет их и присуще им обоим: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7529264" cy="514116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1) Наличие эмоций </a:t>
            </a:r>
          </a:p>
          <a:p>
            <a:r>
              <a:rPr lang="ru-RU" dirty="0"/>
              <a:t>2) Инстинктивные действия </a:t>
            </a:r>
          </a:p>
          <a:p>
            <a:r>
              <a:rPr lang="ru-RU" dirty="0"/>
              <a:t>3) Условные рефлексы </a:t>
            </a:r>
          </a:p>
          <a:p>
            <a:r>
              <a:rPr lang="ru-RU" dirty="0"/>
              <a:t>4) Обладание сознанием </a:t>
            </a:r>
          </a:p>
          <a:p>
            <a:r>
              <a:rPr lang="ru-RU" dirty="0"/>
              <a:t>5) Наличие мотивов, целей, способов </a:t>
            </a:r>
          </a:p>
          <a:p>
            <a:r>
              <a:rPr lang="ru-RU" dirty="0"/>
              <a:t>6) Осуществление замещения реальных действий условными </a:t>
            </a:r>
          </a:p>
          <a:p>
            <a:r>
              <a:rPr lang="ru-RU" dirty="0"/>
              <a:t>7) Овладение опытом </a:t>
            </a:r>
          </a:p>
          <a:p>
            <a:r>
              <a:rPr lang="ru-RU" dirty="0"/>
              <a:t>8) Письменный язык </a:t>
            </a:r>
          </a:p>
          <a:p>
            <a:r>
              <a:rPr lang="ru-RU" dirty="0"/>
              <a:t>9) </a:t>
            </a:r>
            <a:r>
              <a:rPr lang="ru-RU" dirty="0" err="1"/>
              <a:t>Прямохождение</a:t>
            </a:r>
            <a:r>
              <a:rPr lang="ru-RU" dirty="0"/>
              <a:t> </a:t>
            </a:r>
          </a:p>
          <a:p>
            <a:r>
              <a:rPr lang="ru-RU" dirty="0"/>
              <a:t>10) Забота о потомстве </a:t>
            </a:r>
          </a:p>
          <a:p>
            <a:r>
              <a:rPr lang="ru-RU" dirty="0"/>
              <a:t>11) Деятельность всегда методически обоснована, </a:t>
            </a:r>
          </a:p>
          <a:p>
            <a:r>
              <a:rPr lang="ru-RU" dirty="0"/>
              <a:t>направлена на формирование системы знаний, умений, навыков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5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88205759"/>
              </p:ext>
            </p:extLst>
          </p:nvPr>
        </p:nvGraphicFramePr>
        <p:xfrm>
          <a:off x="107504" y="1052736"/>
          <a:ext cx="8640958" cy="439248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880018"/>
                <a:gridCol w="2880018"/>
                <a:gridCol w="2880922"/>
              </a:tblGrid>
              <a:tr h="63884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u="sng" dirty="0">
                          <a:effectLst/>
                        </a:rPr>
                        <a:t>Человек</a:t>
                      </a:r>
                      <a:endParaRPr lang="ru-RU" sz="3200" b="1" i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3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Существо уникальное (открытое миру, неповторимое, духовно незавершенное)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Существо универсальное (способное к любому виду деятельности)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Существо целостное (интегрирует в себе физическое, психическое и духовное начало)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5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5945088" cy="4873752"/>
          </a:xfrm>
        </p:spPr>
        <p:txBody>
          <a:bodyPr/>
          <a:lstStyle/>
          <a:p>
            <a:r>
              <a:rPr lang="ru-RU" dirty="0" smtClean="0"/>
              <a:t>Человек </a:t>
            </a:r>
            <a:r>
              <a:rPr lang="ru-RU" dirty="0"/>
              <a:t>без общества остается биологическим существом, неким «</a:t>
            </a:r>
            <a:r>
              <a:rPr lang="ru-RU" dirty="0" err="1"/>
              <a:t>маугли</a:t>
            </a:r>
            <a:r>
              <a:rPr lang="ru-RU" dirty="0"/>
              <a:t>», которому присущи исключительно животные </a:t>
            </a:r>
            <a:r>
              <a:rPr lang="ru-RU" dirty="0" smtClean="0"/>
              <a:t>привычки.</a:t>
            </a:r>
          </a:p>
          <a:p>
            <a:r>
              <a:rPr lang="ru-RU" dirty="0"/>
              <a:t>Чтобы стать человеком разумным, ребенок должен воспитываться людьми и получить человеческое воспитание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74250"/>
            <a:ext cx="5338564" cy="366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1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46" y="3356991"/>
            <a:ext cx="4334270" cy="34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Мышление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i="1" dirty="0"/>
              <a:t>Мышление</a:t>
            </a:r>
            <a:r>
              <a:rPr lang="ru-RU" dirty="0"/>
              <a:t> — это высшая ступень человеческого познания, осознания таких сторон и свойств мира, которые не могут быть непосредственно восприняты </a:t>
            </a:r>
            <a:r>
              <a:rPr lang="ru-RU" dirty="0" smtClean="0"/>
              <a:t>человеком.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Благодаря </a:t>
            </a:r>
            <a:r>
              <a:rPr lang="ru-RU" dirty="0"/>
              <a:t>мышлению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человек </a:t>
            </a:r>
            <a:r>
              <a:rPr lang="ru-RU" dirty="0"/>
              <a:t>не </a:t>
            </a:r>
            <a:r>
              <a:rPr lang="ru-RU" dirty="0" smtClean="0"/>
              <a:t>просто</a:t>
            </a:r>
          </a:p>
          <a:p>
            <a:pPr marL="0" indent="0">
              <a:buNone/>
            </a:pPr>
            <a:r>
              <a:rPr lang="ru-RU" dirty="0" smtClean="0"/>
              <a:t>приспосабливается </a:t>
            </a:r>
            <a:r>
              <a:rPr lang="ru-RU" dirty="0"/>
              <a:t>к </a:t>
            </a:r>
            <a:r>
              <a:rPr lang="ru-RU" dirty="0" smtClean="0"/>
              <a:t>природе,</a:t>
            </a:r>
          </a:p>
          <a:p>
            <a:pPr marL="0" indent="0">
              <a:buNone/>
            </a:pPr>
            <a:r>
              <a:rPr lang="ru-RU" dirty="0" smtClean="0"/>
              <a:t>как </a:t>
            </a:r>
            <a:r>
              <a:rPr lang="ru-RU" dirty="0"/>
              <a:t>животное, но 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преобразует окружающий</a:t>
            </a:r>
          </a:p>
          <a:p>
            <a:pPr marL="0" indent="0">
              <a:buNone/>
            </a:pPr>
            <a:r>
              <a:rPr lang="ru-RU" dirty="0"/>
              <a:t>м</a:t>
            </a:r>
            <a:r>
              <a:rPr lang="ru-RU" dirty="0" smtClean="0"/>
              <a:t>ир.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6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помощью чего человек удовлетворяет свои потребности?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i="1" u="sng" dirty="0" smtClean="0"/>
              <a:t>Деятельность</a:t>
            </a:r>
            <a:r>
              <a:rPr lang="ru-RU" dirty="0" smtClean="0"/>
              <a:t> </a:t>
            </a:r>
            <a:r>
              <a:rPr lang="ru-RU" dirty="0"/>
              <a:t>– способ отношения человека к внешнему миру,  характерный только для людей.</a:t>
            </a:r>
          </a:p>
          <a:p>
            <a:pPr marL="0" indent="0" algn="ctr">
              <a:buNone/>
            </a:pPr>
            <a:r>
              <a:rPr lang="ru-RU" sz="2800" b="1" i="1" dirty="0"/>
              <a:t>Деятельность – способ отношения человека к внешнему миру, состоящий в преобразовании и подчинении его целям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9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и животное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Приспособление к природной среде путем ее масштабной переработки, ведущей к созданию искусственной среды существования человека.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Приспособление к условиям среды прежде всего путем перестройки собственного организма, механизмом которой являются мутационные изменения, закрепляемые средой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Деятельность человека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Активность животного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7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9512" y="188640"/>
            <a:ext cx="8568952" cy="648072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Gabriola" pitchFamily="82" charset="0"/>
              </a:rPr>
              <a:t>Древнегреческий философ </a:t>
            </a:r>
            <a:r>
              <a:rPr lang="ru-RU" sz="3600" b="1" dirty="0">
                <a:latin typeface="Gabriola" pitchFamily="82" charset="0"/>
              </a:rPr>
              <a:t>Аристотель</a:t>
            </a:r>
            <a:r>
              <a:rPr lang="ru-RU" sz="3600" dirty="0">
                <a:latin typeface="Gabriola" pitchFamily="82" charset="0"/>
              </a:rPr>
              <a:t> говорил, что </a:t>
            </a:r>
            <a:r>
              <a:rPr lang="ru-RU" sz="3600" b="1" i="1" u="sng" dirty="0">
                <a:latin typeface="Gabriola" pitchFamily="82" charset="0"/>
              </a:rPr>
              <a:t>человек – это общественное животное</a:t>
            </a:r>
            <a:r>
              <a:rPr lang="ru-RU" sz="3600" dirty="0">
                <a:latin typeface="Gabriola" pitchFamily="82" charset="0"/>
              </a:rPr>
              <a:t>, наделенное разумом</a:t>
            </a:r>
            <a:r>
              <a:rPr lang="ru-RU" sz="3600" dirty="0" smtClean="0">
                <a:latin typeface="Gabriola" pitchFamily="82" charset="0"/>
              </a:rPr>
              <a:t>.</a:t>
            </a:r>
          </a:p>
          <a:p>
            <a:pPr algn="ctr"/>
            <a:endParaRPr lang="ru-RU" sz="3600" dirty="0">
              <a:latin typeface="Gabriola" pitchFamily="82" charset="0"/>
            </a:endParaRPr>
          </a:p>
          <a:p>
            <a:pPr algn="ctr"/>
            <a:endParaRPr lang="ru-RU" sz="3600" dirty="0">
              <a:latin typeface="Gabriola" pitchFamily="82" charset="0"/>
            </a:endParaRPr>
          </a:p>
          <a:p>
            <a:pPr algn="ctr"/>
            <a:r>
              <a:rPr lang="ru-RU" sz="3600" dirty="0">
                <a:latin typeface="Gabriola" pitchFamily="82" charset="0"/>
              </a:rPr>
              <a:t>А не менее знаменитый древнегреческий философ </a:t>
            </a:r>
            <a:r>
              <a:rPr lang="ru-RU" sz="3600" b="1" dirty="0">
                <a:latin typeface="Gabriola" pitchFamily="82" charset="0"/>
              </a:rPr>
              <a:t>Платон</a:t>
            </a:r>
            <a:r>
              <a:rPr lang="ru-RU" sz="3600" dirty="0">
                <a:latin typeface="Gabriola" pitchFamily="82" charset="0"/>
              </a:rPr>
              <a:t> определил человека так: «</a:t>
            </a:r>
            <a:r>
              <a:rPr lang="ru-RU" sz="3600" b="1" i="1" u="sng" dirty="0">
                <a:latin typeface="Gabriola" pitchFamily="82" charset="0"/>
              </a:rPr>
              <a:t>человек - существо двуногое, лишенное перьев и с широкими (иногда плоскими) ногтями</a:t>
            </a:r>
            <a:r>
              <a:rPr lang="ru-RU" sz="3600" dirty="0">
                <a:latin typeface="Gabriola" pitchFamily="82" charset="0"/>
              </a:rPr>
              <a:t>, восприимчивое к знанию, основанному на рассуждениях».</a:t>
            </a:r>
          </a:p>
        </p:txBody>
      </p:sp>
    </p:spTree>
    <p:extLst>
      <p:ext uri="{BB962C8B-B14F-4D97-AF65-F5344CB8AC3E}">
        <p14:creationId xmlns:p14="http://schemas.microsoft.com/office/powerpoint/2010/main" val="28365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и животное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4019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Целеполагание в </a:t>
            </a:r>
            <a:r>
              <a:rPr lang="ru-RU" dirty="0" smtClean="0"/>
              <a:t>деятельности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Сознательная постановка целей, способность анализировать </a:t>
            </a:r>
            <a:r>
              <a:rPr lang="ru-RU" dirty="0" smtClean="0"/>
              <a:t>ситуацию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Продуктивный, творческий, созидательный характер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Целесообразность в активности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Подчинение инстинкту, действия изначально </a:t>
            </a:r>
            <a:r>
              <a:rPr lang="ru-RU" dirty="0" smtClean="0"/>
              <a:t>запрограммированы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Потребительский </a:t>
            </a:r>
            <a:r>
              <a:rPr lang="ru-RU" dirty="0"/>
              <a:t>характер: не создает ничего нового по сравнению с тем, что дано природой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Деятельность человека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Активность животного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1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Человек и животное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Воздействие на среду специально сделанными средствами труда, создание искусственных объектов, которые усиливают физические возможности человека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Воздействие на среду осуществляется, как правило, органами тела, данными природой. Отсутствие способности изготавливать орудия труда с помощью ранее сделанных средств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Деятельность человека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Активность животного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0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бывает деятельность?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Объект:</a:t>
            </a:r>
          </a:p>
          <a:p>
            <a:pPr marL="0" indent="0">
              <a:buNone/>
            </a:pPr>
            <a:r>
              <a:rPr lang="ru-RU" b="1" dirty="0" smtClean="0"/>
              <a:t>1. Материальная (практическая) </a:t>
            </a:r>
            <a:r>
              <a:rPr lang="ru-RU" dirty="0" smtClean="0"/>
              <a:t>– вещи, материальные ценности</a:t>
            </a:r>
          </a:p>
          <a:p>
            <a:pPr marL="0" indent="0">
              <a:buNone/>
            </a:pPr>
            <a:r>
              <a:rPr lang="ru-RU" dirty="0" smtClean="0"/>
              <a:t> 1.1 материально- производственная (преобразование природы)</a:t>
            </a:r>
          </a:p>
          <a:p>
            <a:pPr marL="0" indent="0">
              <a:buNone/>
            </a:pPr>
            <a:r>
              <a:rPr lang="ru-RU" dirty="0" smtClean="0"/>
              <a:t>1.2 социально-преобразовательная (преобразование общества)</a:t>
            </a:r>
          </a:p>
          <a:p>
            <a:pPr marL="0" indent="0">
              <a:buNone/>
            </a:pPr>
            <a:r>
              <a:rPr lang="ru-RU" b="1" dirty="0" smtClean="0"/>
              <a:t>2. Духовная </a:t>
            </a:r>
            <a:r>
              <a:rPr lang="ru-RU" dirty="0" smtClean="0"/>
              <a:t>– идеи, образы, ценности</a:t>
            </a:r>
          </a:p>
          <a:p>
            <a:pPr marL="0" indent="0">
              <a:buNone/>
            </a:pPr>
            <a:r>
              <a:rPr lang="ru-RU" dirty="0" smtClean="0"/>
              <a:t>2.1 познавательная</a:t>
            </a:r>
          </a:p>
          <a:p>
            <a:pPr marL="0" indent="0">
              <a:buNone/>
            </a:pPr>
            <a:r>
              <a:rPr lang="ru-RU" dirty="0" smtClean="0"/>
              <a:t>2.2 ценностно-ориентировочная (отношение к явлениям)</a:t>
            </a:r>
          </a:p>
          <a:p>
            <a:pPr marL="0" indent="0">
              <a:buNone/>
            </a:pPr>
            <a:r>
              <a:rPr lang="ru-RU" dirty="0" smtClean="0"/>
              <a:t>2.3 прогностическая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8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бывает деятельность?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/>
              <a:t>Индивидуальная и коллективная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Репродуктивная (по образцу) и творческая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Законная и незаконная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Моральная и аморальная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Экономическая, социальная, политическая, духовная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Созидательная и разрушительная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283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деятельности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75890898"/>
              </p:ext>
            </p:extLst>
          </p:nvPr>
        </p:nvGraphicFramePr>
        <p:xfrm>
          <a:off x="457200" y="1600201"/>
          <a:ext cx="807524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8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2620888"/>
          </a:xfrm>
        </p:spPr>
        <p:txBody>
          <a:bodyPr/>
          <a:lstStyle/>
          <a:p>
            <a:r>
              <a:rPr lang="ru-RU" dirty="0" smtClean="0"/>
              <a:t>Субъект – КТО?</a:t>
            </a:r>
          </a:p>
          <a:p>
            <a:r>
              <a:rPr lang="ru-RU" dirty="0" smtClean="0"/>
              <a:t>Объект – ЧТО?</a:t>
            </a:r>
          </a:p>
          <a:p>
            <a:r>
              <a:rPr lang="ru-RU" dirty="0" smtClean="0"/>
              <a:t>Цель – ЗАЧЕМ?</a:t>
            </a:r>
          </a:p>
          <a:p>
            <a:r>
              <a:rPr lang="ru-RU" dirty="0" smtClean="0"/>
              <a:t>Средства – С ПОМОЩЬЮ ЧЕГО?</a:t>
            </a:r>
          </a:p>
          <a:p>
            <a:r>
              <a:rPr lang="ru-RU" dirty="0" smtClean="0"/>
              <a:t>Результат – ЧТО ПОЛУЧИЛОСЬ?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2890"/>
            <a:ext cx="3926210" cy="294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3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3501008"/>
            <a:ext cx="7241232" cy="2972944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Мотив – совокупность внешних и внутренних условий, вызывающих активность субъекта и определяющих направленность </a:t>
            </a:r>
            <a:r>
              <a:rPr lang="ru-RU" b="1" i="1" dirty="0" smtClean="0"/>
              <a:t>деятельности.</a:t>
            </a:r>
          </a:p>
          <a:p>
            <a:endParaRPr lang="ru-RU" b="1" i="1" dirty="0"/>
          </a:p>
          <a:p>
            <a:r>
              <a:rPr lang="ru-RU" b="1" i="1" dirty="0"/>
              <a:t>Цель – осознанный образ того результата, на достижение которого направлено действие человека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37129790"/>
              </p:ext>
            </p:extLst>
          </p:nvPr>
        </p:nvGraphicFramePr>
        <p:xfrm>
          <a:off x="1331640" y="404664"/>
          <a:ext cx="691276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0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формы деятельности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86124" y="1772816"/>
            <a:ext cx="2557683" cy="237626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u="sng" dirty="0" smtClean="0"/>
              <a:t>ИГРА</a:t>
            </a:r>
            <a:endParaRPr lang="ru-RU" sz="4000" b="1" i="1" u="sng" dirty="0"/>
          </a:p>
        </p:txBody>
      </p:sp>
      <p:sp>
        <p:nvSpPr>
          <p:cNvPr id="5" name="Овал 4"/>
          <p:cNvSpPr/>
          <p:nvPr/>
        </p:nvSpPr>
        <p:spPr>
          <a:xfrm>
            <a:off x="3851920" y="1844824"/>
            <a:ext cx="3672408" cy="158417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u="sng" dirty="0" smtClean="0"/>
              <a:t>УЧЕНИЕ</a:t>
            </a:r>
            <a:endParaRPr lang="ru-RU" sz="3600" b="1" i="1" u="sng" dirty="0"/>
          </a:p>
        </p:txBody>
      </p:sp>
      <p:sp>
        <p:nvSpPr>
          <p:cNvPr id="6" name="Овал 5"/>
          <p:cNvSpPr/>
          <p:nvPr/>
        </p:nvSpPr>
        <p:spPr>
          <a:xfrm>
            <a:off x="2909632" y="4293096"/>
            <a:ext cx="2592288" cy="191683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u="sng" dirty="0" smtClean="0"/>
              <a:t>ТРУД</a:t>
            </a:r>
            <a:endParaRPr lang="ru-RU" sz="4000" b="1" i="1" u="sng" dirty="0"/>
          </a:p>
        </p:txBody>
      </p:sp>
    </p:spTree>
    <p:extLst>
      <p:ext uri="{BB962C8B-B14F-4D97-AF65-F5344CB8AC3E}">
        <p14:creationId xmlns:p14="http://schemas.microsoft.com/office/powerpoint/2010/main" val="36508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93246"/>
              </p:ext>
            </p:extLst>
          </p:nvPr>
        </p:nvGraphicFramePr>
        <p:xfrm>
          <a:off x="467544" y="692696"/>
          <a:ext cx="7776864" cy="539800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793241"/>
                <a:gridCol w="4983623"/>
              </a:tblGrid>
              <a:tr h="1190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Игра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effectLst/>
                        </a:rPr>
                        <a:t>Особый вид деятельности, целью которой является развлечение, отдых</a:t>
                      </a:r>
                      <a:endParaRPr lang="ru-RU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92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Учение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effectLst/>
                        </a:rPr>
                        <a:t>Вид деятельности, целью которой является приобретение человеком знаний и умений</a:t>
                      </a:r>
                      <a:endParaRPr lang="ru-RU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92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Труд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</a:rPr>
                        <a:t>Вид деятельности, которая направлена на достижение практически полезного результата</a:t>
                      </a:r>
                      <a:endParaRPr lang="ru-RU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1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54" y="0"/>
            <a:ext cx="380783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8737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1. происходит в условной ситуации, которая, как правило, быстро меняется</a:t>
            </a:r>
          </a:p>
          <a:p>
            <a:r>
              <a:rPr lang="ru-RU" dirty="0"/>
              <a:t>2. в ее процессе используются так называемые замещающие предметы</a:t>
            </a:r>
          </a:p>
          <a:p>
            <a:r>
              <a:rPr lang="ru-RU" dirty="0"/>
              <a:t>3. нацелена на удовлетворение интересов ее участников</a:t>
            </a:r>
          </a:p>
          <a:p>
            <a:r>
              <a:rPr lang="ru-RU" dirty="0"/>
              <a:t>4. способствует развитию личности, обогащает ее, вооружает необходимыми навыками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4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548680"/>
            <a:ext cx="7920880" cy="3528392"/>
          </a:xfrm>
        </p:spPr>
        <p:txBody>
          <a:bodyPr/>
          <a:lstStyle/>
          <a:p>
            <a:r>
              <a:rPr lang="ru-RU" dirty="0"/>
              <a:t>С момента появления на Земле и до начала XXI в. Человек прошел длительный путь развития. </a:t>
            </a:r>
            <a:r>
              <a:rPr lang="ru-RU" dirty="0" smtClean="0"/>
              <a:t>Ученые </a:t>
            </a:r>
            <a:r>
              <a:rPr lang="ru-RU" dirty="0"/>
              <a:t>уверены, что </a:t>
            </a:r>
            <a:r>
              <a:rPr lang="ru-RU" b="1" dirty="0"/>
              <a:t>ни одно живое существо на планете за это время так сильно не изменилось</a:t>
            </a:r>
            <a:r>
              <a:rPr lang="ru-RU" dirty="0"/>
              <a:t>. Только человек смог так значительно преобразиться сам и преобразовать окружающий мир.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14269"/>
          <a:stretch/>
        </p:blipFill>
        <p:spPr bwMode="auto">
          <a:xfrm>
            <a:off x="288322" y="3429000"/>
            <a:ext cx="7811004" cy="339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1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60" y="1"/>
            <a:ext cx="428396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66928" cy="4873752"/>
          </a:xfrm>
        </p:spPr>
        <p:txBody>
          <a:bodyPr/>
          <a:lstStyle/>
          <a:p>
            <a:r>
              <a:rPr lang="ru-RU" dirty="0"/>
              <a:t>1. наличие постоянного управления деятельностью детей со стороны взрослых (родителей, воспитателей, учителей)</a:t>
            </a:r>
          </a:p>
          <a:p>
            <a:r>
              <a:rPr lang="ru-RU" dirty="0"/>
              <a:t>2. необходимый компонент обучения</a:t>
            </a:r>
          </a:p>
          <a:p>
            <a:r>
              <a:rPr lang="ru-RU" dirty="0"/>
              <a:t>3. способствуют развитию личности, навыков общественного поведения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8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5434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873752"/>
          </a:xfrm>
        </p:spPr>
        <p:txBody>
          <a:bodyPr/>
          <a:lstStyle/>
          <a:p>
            <a:r>
              <a:rPr lang="ru-RU" dirty="0"/>
              <a:t>1.целесообразна</a:t>
            </a:r>
          </a:p>
          <a:p>
            <a:r>
              <a:rPr lang="ru-RU" dirty="0"/>
              <a:t>2. нацелена на достижение запрограммированных, ожидаемых результатов</a:t>
            </a:r>
          </a:p>
          <a:p>
            <a:r>
              <a:rPr lang="ru-RU" dirty="0"/>
              <a:t>3. требует наличие мастерства, умений, знаний</a:t>
            </a:r>
          </a:p>
          <a:p>
            <a:r>
              <a:rPr lang="ru-RU" dirty="0"/>
              <a:t>4. практическая полезность</a:t>
            </a:r>
          </a:p>
          <a:p>
            <a:r>
              <a:rPr lang="ru-RU" dirty="0"/>
              <a:t>5. способствует развитию личности</a:t>
            </a:r>
          </a:p>
          <a:p>
            <a:r>
              <a:rPr lang="ru-RU" dirty="0"/>
              <a:t>6. преобразует внешнюю среду обитания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5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b="1" u="sng" dirty="0"/>
              <a:t>Творчество</a:t>
            </a:r>
            <a:r>
              <a:rPr lang="ru-RU" sz="3600" b="1" dirty="0"/>
              <a:t> — деятельность человека, создание нечто нового, никогда ранее не существовавшего.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05" y="3933056"/>
            <a:ext cx="4100686" cy="273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Знать!!!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b="1" i="1" dirty="0" smtClean="0"/>
              <a:t>Словарь:</a:t>
            </a:r>
          </a:p>
          <a:p>
            <a:r>
              <a:rPr lang="ru-RU" sz="2800" dirty="0" smtClean="0"/>
              <a:t>Человек</a:t>
            </a:r>
          </a:p>
          <a:p>
            <a:r>
              <a:rPr lang="ru-RU" sz="2800" dirty="0" smtClean="0"/>
              <a:t>Деятельность</a:t>
            </a:r>
          </a:p>
          <a:p>
            <a:r>
              <a:rPr lang="ru-RU" sz="2800" dirty="0" smtClean="0"/>
              <a:t>Игра</a:t>
            </a:r>
          </a:p>
          <a:p>
            <a:r>
              <a:rPr lang="ru-RU" sz="2800" dirty="0" smtClean="0"/>
              <a:t>Учение</a:t>
            </a:r>
          </a:p>
          <a:p>
            <a:r>
              <a:rPr lang="ru-RU" sz="2800" dirty="0" smtClean="0"/>
              <a:t>Труд</a:t>
            </a:r>
          </a:p>
          <a:p>
            <a:r>
              <a:rPr lang="ru-RU" sz="2800" dirty="0" smtClean="0"/>
              <a:t>Творчество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  <a:p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ЗНАТЬ:</a:t>
            </a:r>
          </a:p>
          <a:p>
            <a:r>
              <a:rPr lang="ru-RU" sz="2800" dirty="0" smtClean="0"/>
              <a:t>Отличие человека от животного</a:t>
            </a:r>
          </a:p>
          <a:p>
            <a:r>
              <a:rPr lang="ru-RU" sz="2800" dirty="0" smtClean="0"/>
              <a:t>Характеристики игры, учения и труда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48" y="188640"/>
            <a:ext cx="37208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73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§ 1 читать (стр. 6-13)</a:t>
            </a:r>
          </a:p>
          <a:p>
            <a:r>
              <a:rPr lang="ru-RU" dirty="0" smtClean="0"/>
              <a:t>«В классе и дома» задание 1 и 4 – устно (стр.12,13)</a:t>
            </a:r>
          </a:p>
          <a:p>
            <a:r>
              <a:rPr lang="ru-RU" dirty="0" smtClean="0"/>
              <a:t>Конспект учить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7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97" y="1124744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Версии появления человека на Земле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7467600" cy="487375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1. божественная</a:t>
            </a:r>
          </a:p>
          <a:p>
            <a:r>
              <a:rPr lang="ru-RU" sz="3600" dirty="0" smtClean="0"/>
              <a:t>2. космическая</a:t>
            </a:r>
          </a:p>
          <a:p>
            <a:r>
              <a:rPr lang="ru-RU" sz="3600" dirty="0" smtClean="0"/>
              <a:t>3. эволюционная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691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546343"/>
              </p:ext>
            </p:extLst>
          </p:nvPr>
        </p:nvGraphicFramePr>
        <p:xfrm>
          <a:off x="323528" y="332657"/>
          <a:ext cx="8136904" cy="556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272"/>
                <a:gridCol w="5406632"/>
              </a:tblGrid>
              <a:tr h="185346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Божественная</a:t>
                      </a:r>
                      <a:endParaRPr lang="ru-RU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человек, как и все живое на нашей планете, был создан Богом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5346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Космическая</a:t>
                      </a:r>
                      <a:endParaRPr lang="ru-RU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жизнь на нашу планету была привнесена из космоса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5346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Эволюционная</a:t>
                      </a:r>
                      <a:endParaRPr lang="ru-RU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возник в ходе естественной и длительной эволюции жизни на Земле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4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692696"/>
            <a:ext cx="7920880" cy="3528392"/>
          </a:xfrm>
        </p:spPr>
        <p:txBody>
          <a:bodyPr/>
          <a:lstStyle/>
          <a:p>
            <a:r>
              <a:rPr lang="ru-RU" dirty="0" smtClean="0"/>
              <a:t>Древнейшие </a:t>
            </a:r>
            <a:r>
              <a:rPr lang="ru-RU" dirty="0"/>
              <a:t>люди появились на Земле около 3 миллионов лет тому назад в </a:t>
            </a:r>
            <a:r>
              <a:rPr lang="ru-RU" dirty="0" smtClean="0"/>
              <a:t>Африке.</a:t>
            </a:r>
          </a:p>
          <a:p>
            <a:r>
              <a:rPr lang="ru-RU" dirty="0" smtClean="0"/>
              <a:t>По </a:t>
            </a:r>
            <a:r>
              <a:rPr lang="ru-RU" dirty="0"/>
              <a:t>мнению ученых, именно </a:t>
            </a:r>
            <a:r>
              <a:rPr lang="ru-RU" b="1" i="1" dirty="0"/>
              <a:t>трудовая деятельность </a:t>
            </a:r>
            <a:r>
              <a:rPr lang="ru-RU" dirty="0"/>
              <a:t>способствовала выделению человека из мира животных.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22506"/>
            <a:ext cx="6209719" cy="402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05196"/>
            <a:ext cx="4255930" cy="511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Формирование человека современного вида шло следующими путями: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762872" cy="4873752"/>
          </a:xfrm>
        </p:spPr>
        <p:txBody>
          <a:bodyPr/>
          <a:lstStyle/>
          <a:p>
            <a:r>
              <a:rPr lang="ru-RU" dirty="0"/>
              <a:t>1.	</a:t>
            </a:r>
            <a:r>
              <a:rPr lang="ru-RU" dirty="0" err="1"/>
              <a:t>Прямохождение</a:t>
            </a:r>
            <a:r>
              <a:rPr lang="ru-RU" dirty="0"/>
              <a:t>.</a:t>
            </a:r>
          </a:p>
          <a:p>
            <a:r>
              <a:rPr lang="ru-RU" dirty="0"/>
              <a:t>2.	Совершенствование руки.</a:t>
            </a:r>
          </a:p>
          <a:p>
            <a:r>
              <a:rPr lang="ru-RU" dirty="0"/>
              <a:t>3.	Совершенствование мозга.</a:t>
            </a:r>
          </a:p>
          <a:p>
            <a:r>
              <a:rPr lang="ru-RU" dirty="0"/>
              <a:t>4.	Формирование трудовых навыков.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5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err="1"/>
              <a:t>homo</a:t>
            </a:r>
            <a:r>
              <a:rPr lang="ru-RU" dirty="0"/>
              <a:t> </a:t>
            </a:r>
            <a:r>
              <a:rPr lang="ru-RU" dirty="0" err="1"/>
              <a:t>sapiens</a:t>
            </a:r>
            <a:r>
              <a:rPr lang="ru-RU" dirty="0"/>
              <a:t>»(человек разумный) появился около 40 тыс. лет тому назад.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95936" y="1600200"/>
            <a:ext cx="3928864" cy="4873752"/>
          </a:xfrm>
        </p:spPr>
        <p:txBody>
          <a:bodyPr/>
          <a:lstStyle/>
          <a:p>
            <a:r>
              <a:rPr lang="ru-RU" dirty="0"/>
              <a:t>К этому времени человек научился говорить, добывать огонь, шить одежду и строить жилище.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коллективной трудовой деятельности человек развивался </a:t>
            </a:r>
            <a:r>
              <a:rPr lang="ru-RU" b="1" dirty="0"/>
              <a:t>как существо общественное, социальное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72816"/>
            <a:ext cx="3918603" cy="38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1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476672"/>
            <a:ext cx="7704856" cy="61206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Человек</a:t>
            </a:r>
            <a:r>
              <a:rPr lang="ru-RU" sz="3200" dirty="0"/>
              <a:t> – высшая ступень развития живых организмов на Земле.</a:t>
            </a:r>
          </a:p>
          <a:p>
            <a:pPr algn="ctr"/>
            <a:r>
              <a:rPr lang="ru-RU" sz="3200" b="1" i="1" dirty="0"/>
              <a:t>Человек - живое существо, обладающее даром мышления и речи, способностью создавать орудия и пользоваться ими в процессе общественного труда</a:t>
            </a:r>
            <a:r>
              <a:rPr lang="ru-RU" sz="3200" dirty="0"/>
              <a:t>.</a:t>
            </a:r>
          </a:p>
          <a:p>
            <a:pPr algn="ctr"/>
            <a:r>
              <a:rPr lang="ru-RU" sz="3200" b="1" u="sng" dirty="0"/>
              <a:t>Человек – БИОСОЦИАЛЬНОЕ СУЩЕСТВО.</a:t>
            </a:r>
          </a:p>
        </p:txBody>
      </p:sp>
    </p:spTree>
    <p:extLst>
      <p:ext uri="{BB962C8B-B14F-4D97-AF65-F5344CB8AC3E}">
        <p14:creationId xmlns:p14="http://schemas.microsoft.com/office/powerpoint/2010/main" val="41568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TM02510796[[fn=Цветной календарь на 2011 год (6 стр.)]]</Template>
  <TotalTime>314</TotalTime>
  <Words>1207</Words>
  <Application>Microsoft Office PowerPoint</Application>
  <PresentationFormat>Экран (4:3)</PresentationFormat>
  <Paragraphs>191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34</vt:i4>
      </vt:variant>
    </vt:vector>
  </HeadingPairs>
  <TitlesOfParts>
    <vt:vector size="50" baseType="lpstr">
      <vt:lpstr>Новый год</vt:lpstr>
      <vt:lpstr>весна</vt:lpstr>
      <vt:lpstr>1_Новый год</vt:lpstr>
      <vt:lpstr>Осень</vt:lpstr>
      <vt:lpstr>Май</vt:lpstr>
      <vt:lpstr>Лето</vt:lpstr>
      <vt:lpstr>Специальное оформление</vt:lpstr>
      <vt:lpstr>2_Новый год</vt:lpstr>
      <vt:lpstr>1_весна</vt:lpstr>
      <vt:lpstr>3_Новый год</vt:lpstr>
      <vt:lpstr>1_Осень</vt:lpstr>
      <vt:lpstr>1_Май</vt:lpstr>
      <vt:lpstr>1_Лето</vt:lpstr>
      <vt:lpstr>1_Специальное оформление</vt:lpstr>
      <vt:lpstr>Эркер</vt:lpstr>
      <vt:lpstr>Изящная</vt:lpstr>
      <vt:lpstr>Что делает человека человеком?</vt:lpstr>
      <vt:lpstr>Презентация PowerPoint</vt:lpstr>
      <vt:lpstr>Презентация PowerPoint</vt:lpstr>
      <vt:lpstr>Версии появления человека на Земле</vt:lpstr>
      <vt:lpstr>Презентация PowerPoint</vt:lpstr>
      <vt:lpstr>Презентация PowerPoint</vt:lpstr>
      <vt:lpstr>Формирование человека современного вида шло следующими путями:</vt:lpstr>
      <vt:lpstr>«homo sapiens»(человек разумный) появился около 40 тыс. лет тому назад. </vt:lpstr>
      <vt:lpstr>Презентация PowerPoint</vt:lpstr>
      <vt:lpstr>Как биологический вид</vt:lpstr>
      <vt:lpstr>Как биологический вид</vt:lpstr>
      <vt:lpstr>Характеристика человека как социального субъекта </vt:lpstr>
      <vt:lpstr>Основные отличия человека от животного:</vt:lpstr>
      <vt:lpstr>Выберите из приведенного списка то, что отличает человека от животного, и то, что объединяет их и присуще им обоим: </vt:lpstr>
      <vt:lpstr>Презентация PowerPoint</vt:lpstr>
      <vt:lpstr>Презентация PowerPoint</vt:lpstr>
      <vt:lpstr>Мышление</vt:lpstr>
      <vt:lpstr>С помощью чего человек удовлетворяет свои потребности?</vt:lpstr>
      <vt:lpstr>Человек и животное</vt:lpstr>
      <vt:lpstr>Человек и животное</vt:lpstr>
      <vt:lpstr>Человек и животное</vt:lpstr>
      <vt:lpstr>Какая бывает деятельность?</vt:lpstr>
      <vt:lpstr>Какая бывает деятельность?</vt:lpstr>
      <vt:lpstr>Структура деятельности</vt:lpstr>
      <vt:lpstr>Структура деятельности</vt:lpstr>
      <vt:lpstr>Презентация PowerPoint</vt:lpstr>
      <vt:lpstr>Основные формы деятельности</vt:lpstr>
      <vt:lpstr>Презентация PowerPoint</vt:lpstr>
      <vt:lpstr>Игра</vt:lpstr>
      <vt:lpstr>Учение</vt:lpstr>
      <vt:lpstr>Труд</vt:lpstr>
      <vt:lpstr>Творчество</vt:lpstr>
      <vt:lpstr>Знать!!!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ОБЩЕСТВОЗНАНИЕ 8 класс</dc:title>
  <dc:creator>User</dc:creator>
  <cp:lastModifiedBy>User</cp:lastModifiedBy>
  <cp:revision>37</cp:revision>
  <dcterms:created xsi:type="dcterms:W3CDTF">2016-08-24T12:05:22Z</dcterms:created>
  <dcterms:modified xsi:type="dcterms:W3CDTF">2016-10-12T08:48:33Z</dcterms:modified>
</cp:coreProperties>
</file>