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9" r:id="rId4"/>
    <p:sldId id="259" r:id="rId5"/>
    <p:sldId id="270" r:id="rId6"/>
    <p:sldId id="257" r:id="rId7"/>
    <p:sldId id="260" r:id="rId8"/>
    <p:sldId id="262" r:id="rId9"/>
    <p:sldId id="263" r:id="rId10"/>
    <p:sldId id="264" r:id="rId11"/>
    <p:sldId id="265" r:id="rId12"/>
    <p:sldId id="267" r:id="rId13"/>
    <p:sldId id="261" r:id="rId14"/>
    <p:sldId id="266" r:id="rId15"/>
    <p:sldId id="272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8647443375133688E-2"/>
          <c:y val="9.2169416112264507E-2"/>
          <c:w val="0.60810173033926351"/>
          <c:h val="0.901972698456523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7</a:t>
                    </a:r>
                    <a:r>
                      <a:rPr lang="en-US" smtClean="0"/>
                      <a:t>500000</a:t>
                    </a:r>
                    <a:r>
                      <a:rPr lang="ru-RU" smtClean="0"/>
                      <a:t> дворов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1</a:t>
                    </a:r>
                    <a:r>
                      <a:rPr lang="en-US" smtClean="0"/>
                      <a:t>200000</a:t>
                    </a:r>
                    <a:r>
                      <a:rPr lang="ru-RU" smtClean="0"/>
                      <a:t> дворов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2</a:t>
                    </a:r>
                    <a:r>
                      <a:rPr lang="en-US" smtClean="0"/>
                      <a:t>000000</a:t>
                    </a:r>
                    <a:r>
                      <a:rPr lang="ru-RU" smtClean="0"/>
                      <a:t> дворов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Остались в общине</c:v>
                </c:pt>
                <c:pt idx="1">
                  <c:v>Продали землю</c:v>
                </c:pt>
                <c:pt idx="2">
                  <c:v>Выделились из общины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7500000</c:v>
                </c:pt>
                <c:pt idx="1">
                  <c:v>1200000</c:v>
                </c:pt>
                <c:pt idx="2">
                  <c:v>2000000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solidFill>
                <a:schemeClr val="accent6">
                  <a:lumMod val="75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 реформы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Применение минеральных удобрений</c:v>
                </c:pt>
                <c:pt idx="1">
                  <c:v>Хлебный экспорт</c:v>
                </c:pt>
                <c:pt idx="2">
                  <c:v>Закупка крестьянами с/х машин</c:v>
                </c:pt>
                <c:pt idx="3">
                  <c:v>В районах наибольшего выхода крестьян из общины</c:v>
                </c:pt>
                <c:pt idx="4">
                  <c:v>Посевные площади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 реформы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в 2 раза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30%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в 3,5 раза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150%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10%</a:t>
                    </a:r>
                    <a:endParaRPr lang="en-US"/>
                  </a:p>
                </c:rich>
              </c:tx>
              <c:showVal val="1"/>
            </c:dLbl>
            <c:numFmt formatCode="General" sourceLinked="0"/>
            <c:showVal val="1"/>
          </c:dLbls>
          <c:cat>
            <c:strRef>
              <c:f>Лист1!$A$2:$A$6</c:f>
              <c:strCache>
                <c:ptCount val="5"/>
                <c:pt idx="0">
                  <c:v>Применение минеральных удобрений</c:v>
                </c:pt>
                <c:pt idx="1">
                  <c:v>Хлебный экспорт</c:v>
                </c:pt>
                <c:pt idx="2">
                  <c:v>Закупка крестьянами с/х машин</c:v>
                </c:pt>
                <c:pt idx="3">
                  <c:v>В районах наибольшего выхода крестьян из общины</c:v>
                </c:pt>
                <c:pt idx="4">
                  <c:v>Посевные площади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</c:v>
                </c:pt>
                <c:pt idx="1">
                  <c:v>4.4000000000000004</c:v>
                </c:pt>
                <c:pt idx="2">
                  <c:v>10</c:v>
                </c:pt>
                <c:pt idx="3">
                  <c:v>15</c:v>
                </c:pt>
                <c:pt idx="4">
                  <c:v>1</c:v>
                </c:pt>
              </c:numCache>
            </c:numRef>
          </c:val>
        </c:ser>
        <c:shape val="box"/>
        <c:axId val="85199872"/>
        <c:axId val="85201664"/>
        <c:axId val="0"/>
      </c:bar3DChart>
      <c:catAx>
        <c:axId val="85199872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solidFill>
                  <a:schemeClr val="accent6">
                    <a:lumMod val="75000"/>
                  </a:schemeClr>
                </a:solidFill>
              </a:defRPr>
            </a:pPr>
            <a:endParaRPr lang="ru-RU"/>
          </a:p>
        </c:txPr>
        <c:crossAx val="85201664"/>
        <c:crosses val="autoZero"/>
        <c:auto val="1"/>
        <c:lblAlgn val="ctr"/>
        <c:lblOffset val="100"/>
      </c:catAx>
      <c:valAx>
        <c:axId val="85201664"/>
        <c:scaling>
          <c:orientation val="minMax"/>
        </c:scaling>
        <c:delete val="1"/>
        <c:axPos val="b"/>
        <c:majorGridlines/>
        <c:numFmt formatCode="0%" sourceLinked="1"/>
        <c:tickLblPos val="none"/>
        <c:crossAx val="851998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solidFill>
                <a:schemeClr val="accent6">
                  <a:lumMod val="75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0F226-7CC5-45F9-8CAA-15B60F97E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110410" cy="3209528"/>
          </a:xfrm>
        </p:spPr>
        <p:txBody>
          <a:bodyPr>
            <a:normAutofit/>
          </a:bodyPr>
          <a:lstStyle/>
          <a:p>
            <a:r>
              <a:rPr lang="ru-RU" sz="6000" dirty="0" smtClean="0"/>
              <a:t> 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165304"/>
            <a:ext cx="8568952" cy="692696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©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Автор: Сидорова Т.А., учитель истории  МОУ </a:t>
            </a:r>
            <a:r>
              <a:rPr lang="ru-RU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Средне-Лопатинской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СОШ,</a:t>
            </a:r>
          </a:p>
          <a:p>
            <a:r>
              <a:rPr lang="ru-RU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Верхнедонской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район, х. Казанская Лопатина</a:t>
            </a:r>
          </a:p>
          <a:p>
            <a:endParaRPr lang="ru-RU" dirty="0"/>
          </a:p>
        </p:txBody>
      </p:sp>
      <p:pic>
        <p:nvPicPr>
          <p:cNvPr id="6" name="Рисунок 3" descr="Imperiam_3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9832" y="2996952"/>
            <a:ext cx="260032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7545" y="332656"/>
            <a:ext cx="770485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lumMod val="65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СТОЛЫПИНСКАЯ</a:t>
            </a:r>
          </a:p>
          <a:p>
            <a:pPr algn="ctr"/>
            <a:r>
              <a:rPr lang="ru-RU" sz="5400" b="1" dirty="0" smtClean="0">
                <a:ln w="1143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lumMod val="65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АГРАРНАЯ РЕФОРМА</a:t>
            </a:r>
          </a:p>
          <a:p>
            <a:pPr algn="ctr"/>
            <a:r>
              <a:rPr lang="ru-RU" sz="5400" b="1" dirty="0" smtClean="0">
                <a:ln w="1143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lumMod val="65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1906-1911</a:t>
            </a:r>
            <a:endParaRPr lang="ru-RU" sz="5400" b="1" dirty="0">
              <a:ln w="11430">
                <a:solidFill>
                  <a:schemeClr val="bg1">
                    <a:lumMod val="95000"/>
                    <a:lumOff val="5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tx1">
                    <a:lumMod val="65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Причины незавершенности реформ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1556792"/>
            <a:ext cx="2952328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Незначительные временные сроки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24128" y="1556792"/>
            <a:ext cx="2736304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Сопротивление со стороны правых и левых политических сил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4869160"/>
            <a:ext cx="2880320" cy="12961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Сложные взаимоотношения окружения царя и П.А.Столыпина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96136" y="4869160"/>
            <a:ext cx="2736304" cy="12961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Смерть П.А.Столыпина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5220072" y="2780928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131840" y="2636912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131840" y="4293096"/>
            <a:ext cx="5760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5292080" y="4293096"/>
            <a:ext cx="5760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9592" y="3284984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</a:rPr>
              <a:t>Столыпинская</a:t>
            </a:r>
            <a:r>
              <a:rPr lang="ru-RU" sz="2400" b="1" dirty="0" smtClean="0">
                <a:solidFill>
                  <a:srgbClr val="FF0000"/>
                </a:solidFill>
              </a:rPr>
              <a:t>  аграрная реформа осталась незавершенной и не разрешила проблем общества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3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Итоги и последствия реформ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hlinkClick r:id="rId2" action="ppaction://hlinksldjump"/>
              </a:rPr>
              <a:t>Разрушение крестьянской общины</a:t>
            </a:r>
            <a:endParaRPr lang="ru-RU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Ускорение процесса расслоения крестьянства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Противоречивые результаты реформы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Ускорение процессов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радикализации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политической обстановки в стране, нарастание революционного движения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hlinkClick r:id="rId3" action="ppaction://hlinksldjump"/>
              </a:rPr>
              <a:t>Укрепление экономики страны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perspectiveAbove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ВЫВОД: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Столыпинская</a:t>
            </a:r>
            <a:r>
              <a:rPr lang="ru-RU" dirty="0" smtClean="0">
                <a:solidFill>
                  <a:srgbClr val="FF0000"/>
                </a:solidFill>
              </a:rPr>
              <a:t> аграрная реформа послужила началу модернизации сельского хозяйства, но одновременно способствовала </a:t>
            </a:r>
            <a:r>
              <a:rPr lang="ru-RU" dirty="0" err="1" smtClean="0">
                <a:solidFill>
                  <a:srgbClr val="FF0000"/>
                </a:solidFill>
              </a:rPr>
              <a:t>радикализации</a:t>
            </a:r>
            <a:r>
              <a:rPr lang="ru-RU" dirty="0" smtClean="0">
                <a:solidFill>
                  <a:srgbClr val="FF0000"/>
                </a:solidFill>
              </a:rPr>
              <a:t> политической жизни в стране.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ru-RU" dirty="0" smtClean="0"/>
              <a:t>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 descr="школа 19 век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71600" y="181716"/>
            <a:ext cx="6840760" cy="61698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8532440" y="6309320"/>
            <a:ext cx="360040" cy="360040"/>
          </a:xfrm>
          <a:prstGeom prst="actionButtonRetur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>
                    <a:lumMod val="50000"/>
                  </a:schemeClr>
                </a:solidFill>
              </a:rPr>
              <a:t>Крестьяне-переселенцы</a:t>
            </a:r>
            <a:endParaRPr lang="ru-RU" sz="48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8" name="Picture 6" descr="переселенцы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179512" y="1844824"/>
            <a:ext cx="8716398" cy="46536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316416" y="6453336"/>
            <a:ext cx="288032" cy="216024"/>
          </a:xfrm>
          <a:prstGeom prst="actionButtonRetur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ru-RU" b="1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Статистика выхода крестьян из общины</a:t>
            </a:r>
            <a:endParaRPr lang="ru-RU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460432" y="6309320"/>
            <a:ext cx="360040" cy="360040"/>
          </a:xfrm>
          <a:prstGeom prst="actionButtonRetur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Экономические итоги </a:t>
            </a:r>
            <a:r>
              <a:rPr lang="ru-RU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Столыпинской</a:t>
            </a:r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аграрной реформы</a:t>
            </a:r>
            <a:endParaRPr lang="ru-RU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460432" y="6237312"/>
            <a:ext cx="360040" cy="432048"/>
          </a:xfrm>
          <a:prstGeom prst="actionButtonRetur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bs01145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7550" y="2708920"/>
            <a:ext cx="334645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866775" y="404664"/>
            <a:ext cx="77882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Проблема урока:</a:t>
            </a:r>
            <a:r>
              <a:rPr lang="ru-RU" sz="7200" i="1" dirty="0" smtClean="0">
                <a:solidFill>
                  <a:schemeClr val="accent5">
                    <a:lumMod val="75000"/>
                  </a:schemeClr>
                </a:solidFill>
                <a:latin typeface="Mistral" pitchFamily="66" charset="0"/>
              </a:rPr>
              <a:t>«Не </a:t>
            </a:r>
            <a:r>
              <a:rPr lang="ru-RU" sz="7200" i="1" dirty="0">
                <a:solidFill>
                  <a:schemeClr val="accent5">
                    <a:lumMod val="75000"/>
                  </a:schemeClr>
                </a:solidFill>
                <a:latin typeface="Mistral" pitchFamily="66" charset="0"/>
              </a:rPr>
              <a:t>желаю оставаться безвольным зрителем…»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323528" y="4149080"/>
            <a:ext cx="576064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/>
              <a:t>         </a:t>
            </a:r>
            <a:r>
              <a:rPr lang="ru-RU" sz="3200" dirty="0" smtClean="0"/>
              <a:t>              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П.А</a:t>
            </a:r>
            <a:r>
              <a:rPr lang="ru-RU" sz="3200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Столыпин</a:t>
            </a:r>
          </a:p>
          <a:p>
            <a:pPr>
              <a:spcBef>
                <a:spcPct val="50000"/>
              </a:spcBef>
            </a:pPr>
            <a:r>
              <a:rPr lang="ru-RU" sz="3200" i="1" dirty="0" smtClean="0">
                <a:solidFill>
                  <a:schemeClr val="bg1"/>
                </a:solidFill>
              </a:rPr>
              <a:t>Объясните, пожалуйста,</a:t>
            </a:r>
          </a:p>
          <a:p>
            <a:pPr>
              <a:spcBef>
                <a:spcPct val="50000"/>
              </a:spcBef>
            </a:pPr>
            <a:r>
              <a:rPr lang="ru-RU" sz="3200" i="1" dirty="0" smtClean="0">
                <a:solidFill>
                  <a:schemeClr val="bg1"/>
                </a:solidFill>
              </a:rPr>
              <a:t>смысл слов П.А.Столыпина</a:t>
            </a:r>
          </a:p>
          <a:p>
            <a:pPr>
              <a:spcBef>
                <a:spcPct val="50000"/>
              </a:spcBef>
            </a:pPr>
            <a:endParaRPr lang="ru-RU" sz="32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ct val="50000"/>
              </a:spcBef>
            </a:pPr>
            <a:endParaRPr lang="ru-RU" sz="3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9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План урока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1.Личность П.А.Столыпина.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2.Цель и основные положения аграрной реформы.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3.Причины незавершенности реформ.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4.Итоги и последствия реформ.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ru-RU" sz="4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85010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i="1" u="sng" dirty="0" smtClean="0">
                <a:solidFill>
                  <a:srgbClr val="C00000"/>
                </a:solidFill>
                <a:latin typeface="Tempus Sans ITC" pitchFamily="82" charset="0"/>
              </a:rPr>
              <a:t>«Сначала  успокоение, потом реформа…»</a:t>
            </a:r>
            <a:r>
              <a:rPr lang="ru-RU" sz="2800" i="1" dirty="0" smtClean="0">
                <a:solidFill>
                  <a:srgbClr val="C00000"/>
                </a:solidFill>
                <a:latin typeface="Tempus Sans ITC" pitchFamily="82" charset="0"/>
              </a:rPr>
              <a:t/>
            </a:r>
            <a:br>
              <a:rPr lang="ru-RU" sz="2800" i="1" dirty="0" smtClean="0">
                <a:solidFill>
                  <a:srgbClr val="C00000"/>
                </a:solidFill>
                <a:latin typeface="Tempus Sans ITC" pitchFamily="82" charset="0"/>
              </a:rPr>
            </a:br>
            <a:r>
              <a:rPr lang="ru-RU" sz="2800" i="1" dirty="0" smtClean="0">
                <a:solidFill>
                  <a:srgbClr val="C00000"/>
                </a:solidFill>
                <a:latin typeface="Tempus Sans ITC" pitchFamily="82" charset="0"/>
              </a:rPr>
              <a:t>                                                             П.А. Столыпин</a:t>
            </a:r>
            <a:endParaRPr lang="ru-RU" sz="2800" b="1" i="1" dirty="0" smtClean="0">
              <a:solidFill>
                <a:srgbClr val="C00000"/>
              </a:solidFill>
              <a:latin typeface="Tempus Sans ITC" pitchFamily="82" charset="0"/>
            </a:endParaRPr>
          </a:p>
        </p:txBody>
      </p:sp>
      <p:sp>
        <p:nvSpPr>
          <p:cNvPr id="1029" name="Rectangle 5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1127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Выдающийся российский государственный деятель и реформатор.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Гродненский (1902 - 1903 гг.), Саратовский (1903 - 1906 гг.) губернатор,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министр внутренних дел (1906 г.),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Председатель Совета министров (1906 - 1911 гг.).</a:t>
            </a:r>
          </a:p>
          <a:p>
            <a:pPr eaLnBrk="1" hangingPunct="1">
              <a:defRPr/>
            </a:pP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</a:t>
            </a:r>
          </a:p>
        </p:txBody>
      </p:sp>
      <p:pic>
        <p:nvPicPr>
          <p:cNvPr id="6" name="Содержимое 3" descr="Столыпин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24474" y="1052736"/>
            <a:ext cx="4003510" cy="5400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 advTm="15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2000"/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  <a:t>П.А. Столыпин на отчете у императора Николая ІІ</a:t>
            </a:r>
            <a:endParaRPr lang="ru-RU" sz="2000" dirty="0"/>
          </a:p>
        </p:txBody>
      </p:sp>
      <p:pic>
        <p:nvPicPr>
          <p:cNvPr id="4" name="Содержимое 3" descr="Столыпин у цар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528" y="836712"/>
            <a:ext cx="8713538" cy="58032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Цель  реформы: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Создание   класса земельных собственников как социальной опоры самодержавия и противника революционных движений 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(попытка создания среднего класса в деревне)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400" u="sng" dirty="0" smtClean="0">
                <a:solidFill>
                  <a:schemeClr val="tx1"/>
                </a:solidFill>
              </a:rPr>
              <a:t>Составные части реформы</a:t>
            </a:r>
            <a:endParaRPr lang="ru-RU" sz="4400" u="sng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2195736" y="3284984"/>
            <a:ext cx="5040560" cy="864096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u="sng" dirty="0" smtClean="0"/>
              <a:t>Аграрная реформа</a:t>
            </a:r>
            <a:endParaRPr lang="ru-RU" sz="3200" b="1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196752"/>
            <a:ext cx="3816424" cy="1800200"/>
          </a:xfrm>
          <a:prstGeom prst="rect">
            <a:avLst/>
          </a:prstGeom>
          <a:gradFill>
            <a:gsLst>
              <a:gs pos="0">
                <a:schemeClr val="accent5">
                  <a:shade val="45000"/>
                  <a:satMod val="155000"/>
                  <a:alpha val="30000"/>
                </a:schemeClr>
              </a:gs>
              <a:gs pos="60000">
                <a:schemeClr val="accent5">
                  <a:shade val="95000"/>
                  <a:satMod val="150000"/>
                </a:schemeClr>
              </a:gs>
              <a:gs pos="100000">
                <a:schemeClr val="accent5">
                  <a:tint val="87000"/>
                  <a:satMod val="250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Выход крестьян из общины  с правом закрепления в частную собственность  принадлежавших им наделов в виде хуторов и отрубов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509120"/>
            <a:ext cx="3816424" cy="187220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2" action="ppaction://hlinksldjump"/>
              </a:rPr>
              <a:t>Организация  переселенческого движения </a:t>
            </a:r>
            <a:r>
              <a:rPr lang="ru-RU" sz="2000" b="1" dirty="0" smtClean="0"/>
              <a:t>в Западную Сибирь  с целью наделения  безземельных  и  малоземельных  крестьян  землей.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196752"/>
            <a:ext cx="3600400" cy="1800200"/>
          </a:xfrm>
          <a:prstGeom prst="rect">
            <a:avLst/>
          </a:prstGeom>
          <a:gradFill>
            <a:gsLst>
              <a:gs pos="0">
                <a:schemeClr val="accent5">
                  <a:shade val="45000"/>
                  <a:satMod val="155000"/>
                  <a:alpha val="30000"/>
                </a:schemeClr>
              </a:gs>
              <a:gs pos="60000">
                <a:schemeClr val="accent5">
                  <a:shade val="95000"/>
                  <a:satMod val="150000"/>
                </a:schemeClr>
              </a:gs>
              <a:gs pos="100000">
                <a:schemeClr val="accent5">
                  <a:tint val="87000"/>
                  <a:satMod val="250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Передача  Крестьянскому Банку  казенных земель для продажи ее нуждающимся крестьянам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4581128"/>
            <a:ext cx="3600400" cy="1800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3" action="ppaction://hlinksldjump"/>
              </a:rPr>
              <a:t>Широкое строительство сельских школ</a:t>
            </a:r>
            <a:r>
              <a:rPr lang="ru-RU" sz="2000" b="1" dirty="0" smtClean="0"/>
              <a:t>  и вовлечение в систему народного образования огромных масс населения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accent2"/>
                </a:solidFill>
              </a:rPr>
              <a:t>Разрушение общины</a:t>
            </a:r>
            <a:endParaRPr lang="ru-RU" sz="54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52120" y="1196752"/>
            <a:ext cx="3034680" cy="511260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Правительство разрешило </a:t>
            </a:r>
            <a:r>
              <a:rPr lang="ru-RU" sz="1800" b="1" dirty="0" smtClean="0">
                <a:solidFill>
                  <a:srgbClr val="FF0000"/>
                </a:solidFill>
              </a:rPr>
              <a:t>свободный выход из общины.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 Наделы закрепленные за крестьянином </a:t>
            </a:r>
            <a:r>
              <a:rPr lang="ru-RU" sz="1800" b="1" dirty="0" smtClean="0">
                <a:solidFill>
                  <a:srgbClr val="FF0000"/>
                </a:solidFill>
              </a:rPr>
              <a:t>становились его собственностью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, сводясь в единый участок. Крестьянин </a:t>
            </a:r>
            <a:r>
              <a:rPr lang="ru-RU" sz="1800" b="1" dirty="0" smtClean="0">
                <a:solidFill>
                  <a:srgbClr val="FF0000"/>
                </a:solidFill>
              </a:rPr>
              <a:t>мог выходить на отруб(оставаясь жить в дерев не),или на хутор (отдельно от деревни)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1800" dirty="0"/>
          </a:p>
        </p:txBody>
      </p:sp>
      <p:pic>
        <p:nvPicPr>
          <p:cNvPr id="4" name="Рисунок 3" descr="Стлыпин осматривает хутор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85425"/>
            <a:ext cx="4896544" cy="33782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755576" y="508518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onstantia" pitchFamily="18" charset="0"/>
              </a:rPr>
              <a:t>П.А.Столыпин осматривает хуторские огороды близ Москвы в апреле 1910 г</a:t>
            </a:r>
            <a:endParaRPr lang="ru-RU" sz="2000" b="1" dirty="0">
              <a:solidFill>
                <a:schemeClr val="bg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Переселенческая политика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русский хутор в Ср Ази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4758693" cy="384502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323528" y="55172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onstantia" pitchFamily="18" charset="0"/>
              </a:rPr>
              <a:t>Русские переселенцы в Самаркандской губернии Туркестанского генерал губернаторства.</a:t>
            </a:r>
            <a:endParaRPr lang="ru-RU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1484784"/>
            <a:ext cx="37799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Борясь с перенаселением в центре страны, Столыпин стал </a:t>
            </a:r>
            <a:r>
              <a:rPr lang="ru-RU" b="1" dirty="0" smtClean="0">
                <a:solidFill>
                  <a:srgbClr val="FF0000"/>
                </a:solidFill>
              </a:rPr>
              <a:t>раздавать земли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 Сибири  на Дальнем Востоке и Средней Азии предоставляя переселенцам </a:t>
            </a:r>
            <a:r>
              <a:rPr lang="ru-RU" b="1" dirty="0" smtClean="0">
                <a:solidFill>
                  <a:srgbClr val="FF0000"/>
                </a:solidFill>
              </a:rPr>
              <a:t>льготы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(освобождение на 5 лет от налогов и воинской службы).Но местные власти отнеслись к этому враждебно. Почти 20% переселенцев возвратились назад. Правда население восточных районов все же заметно увеличилось.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792</TotalTime>
  <Words>407</Words>
  <Application>Microsoft Office PowerPoint</Application>
  <PresentationFormat>Экран (4:3)</PresentationFormat>
  <Paragraphs>64</Paragraphs>
  <Slides>16</Slides>
  <Notes>0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 </vt:lpstr>
      <vt:lpstr>Слайд 2</vt:lpstr>
      <vt:lpstr>План урока</vt:lpstr>
      <vt:lpstr>«Сначала  успокоение, потом реформа…»                                                              П.А. Столыпин</vt:lpstr>
      <vt:lpstr>П.А. Столыпин на отчете у императора Николая ІІ</vt:lpstr>
      <vt:lpstr>Цель  реформы:</vt:lpstr>
      <vt:lpstr>Составные части реформы</vt:lpstr>
      <vt:lpstr>Разрушение общины</vt:lpstr>
      <vt:lpstr>Переселенческая политика</vt:lpstr>
      <vt:lpstr>Причины незавершенности реформ</vt:lpstr>
      <vt:lpstr>Итоги и последствия реформ</vt:lpstr>
      <vt:lpstr>ВЫВОД:</vt:lpstr>
      <vt:lpstr> </vt:lpstr>
      <vt:lpstr>Крестьяне-переселенцы</vt:lpstr>
      <vt:lpstr>Статистика выхода крестьян из общины</vt:lpstr>
      <vt:lpstr>Экономические итоги Столыпинской аграрной реформы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Революция 1905 года Становление российского парламентаризма</dc:title>
  <dc:creator>катя</dc:creator>
  <cp:lastModifiedBy>1</cp:lastModifiedBy>
  <cp:revision>89</cp:revision>
  <dcterms:created xsi:type="dcterms:W3CDTF">2011-09-22T14:56:16Z</dcterms:created>
  <dcterms:modified xsi:type="dcterms:W3CDTF">2011-11-08T06:28:07Z</dcterms:modified>
</cp:coreProperties>
</file>