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1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0" d="100"/>
          <a:sy n="110" d="100"/>
        </p:scale>
        <p:origin x="-648" y="-101"/>
      </p:cViewPr>
      <p:guideLst>
        <p:guide orient="horz" pos="1620"/>
        <p:guide pos="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66F-7FDA-4E35-9D82-0D8C60A60E11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593F-ED37-4F41-ABAC-B3CB9218E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53120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66F-7FDA-4E35-9D82-0D8C60A60E11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593F-ED37-4F41-ABAC-B3CB9218E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7520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66F-7FDA-4E35-9D82-0D8C60A60E11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593F-ED37-4F41-ABAC-B3CB9218E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932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66F-7FDA-4E35-9D82-0D8C60A60E11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593F-ED37-4F41-ABAC-B3CB9218E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1506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66F-7FDA-4E35-9D82-0D8C60A60E11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593F-ED37-4F41-ABAC-B3CB9218E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75738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66F-7FDA-4E35-9D82-0D8C60A60E11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593F-ED37-4F41-ABAC-B3CB9218E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9305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66F-7FDA-4E35-9D82-0D8C60A60E11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593F-ED37-4F41-ABAC-B3CB9218E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62247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66F-7FDA-4E35-9D82-0D8C60A60E11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593F-ED37-4F41-ABAC-B3CB9218E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41414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66F-7FDA-4E35-9D82-0D8C60A60E11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593F-ED37-4F41-ABAC-B3CB9218E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77988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66F-7FDA-4E35-9D82-0D8C60A60E11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593F-ED37-4F41-ABAC-B3CB9218E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59922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66F-7FDA-4E35-9D82-0D8C60A60E11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593F-ED37-4F41-ABAC-B3CB9218E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52264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A866F-7FDA-4E35-9D82-0D8C60A60E11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D593F-ED37-4F41-ABAC-B3CB9218E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2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3.jpg"/><Relationship Id="rId4" Type="http://schemas.openxmlformats.org/officeDocument/2006/relationships/image" Target="../media/image6.gif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gif"/><Relationship Id="rId7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microsoft.com/office/2007/relationships/hdphoto" Target="../media/hdphoto3.wdp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03367" y="1923678"/>
            <a:ext cx="4174232" cy="110251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153E"/>
                </a:solidFill>
              </a:rPr>
              <a:t>Безработица </a:t>
            </a:r>
            <a:endParaRPr lang="ru-RU" sz="5400" b="1" dirty="0">
              <a:solidFill>
                <a:srgbClr val="00153E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67544" y="601799"/>
            <a:ext cx="3939902" cy="3939902"/>
            <a:chOff x="467544" y="601799"/>
            <a:chExt cx="3939902" cy="39399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01799"/>
              <a:ext cx="3939902" cy="393990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1503454">
              <a:off x="2437495" y="909967"/>
              <a:ext cx="11984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ИЩЕМ РАБОТУ!!!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23927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402799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Негативные последствия:</a:t>
            </a:r>
            <a:endParaRPr lang="ru-RU" sz="2400" b="1" dirty="0">
              <a:solidFill>
                <a:srgbClr val="00153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58088"/>
            <a:ext cx="2348385" cy="1565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1150168"/>
            <a:ext cx="57606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ru-RU" sz="2200" dirty="0" smtClean="0"/>
              <a:t>снижается валовой внутренний продукт;</a:t>
            </a:r>
          </a:p>
          <a:p>
            <a:endParaRPr lang="ru-RU" sz="800" dirty="0" smtClean="0"/>
          </a:p>
          <a:p>
            <a:pPr marL="342900" indent="-342900">
              <a:buBlip>
                <a:blip r:embed="rId4"/>
              </a:buBlip>
            </a:pPr>
            <a:r>
              <a:rPr lang="ru-RU" sz="2200" dirty="0" smtClean="0"/>
              <a:t>государственный бюджет недополучает налоги, растут расходы;</a:t>
            </a:r>
          </a:p>
          <a:p>
            <a:endParaRPr lang="ru-RU" sz="800" dirty="0" smtClean="0"/>
          </a:p>
          <a:p>
            <a:pPr marL="342900" indent="-342900">
              <a:buBlip>
                <a:blip r:embed="rId4"/>
              </a:buBlip>
            </a:pPr>
            <a:r>
              <a:rPr lang="ru-RU" sz="2200" dirty="0" smtClean="0"/>
              <a:t>снижается уровень жизни людей;</a:t>
            </a:r>
          </a:p>
          <a:p>
            <a:endParaRPr lang="ru-RU" sz="800" dirty="0" smtClean="0"/>
          </a:p>
          <a:p>
            <a:pPr marL="342900" indent="-342900">
              <a:buBlip>
                <a:blip r:embed="rId4"/>
              </a:buBlip>
            </a:pPr>
            <a:r>
              <a:rPr lang="ru-RU" sz="2200" dirty="0" smtClean="0"/>
              <a:t>теряется квалификация работника;</a:t>
            </a:r>
          </a:p>
          <a:p>
            <a:endParaRPr lang="ru-RU" sz="800" dirty="0" smtClean="0"/>
          </a:p>
          <a:p>
            <a:pPr marL="342900" indent="-342900">
              <a:buBlip>
                <a:blip r:embed="rId4"/>
              </a:buBlip>
            </a:pPr>
            <a:r>
              <a:rPr lang="ru-RU" sz="2200" dirty="0" smtClean="0"/>
              <a:t>ухудшается психологическое состояние;</a:t>
            </a:r>
          </a:p>
          <a:p>
            <a:endParaRPr lang="ru-RU" sz="800" dirty="0" smtClean="0"/>
          </a:p>
          <a:p>
            <a:pPr marL="342900" indent="-342900">
              <a:buBlip>
                <a:blip r:embed="rId4"/>
              </a:buBlip>
            </a:pPr>
            <a:r>
              <a:rPr lang="ru-RU" sz="2200" dirty="0" smtClean="0"/>
              <a:t>может вырасти уровень преступности.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t="3915" r="16456" b="6602"/>
          <a:stretch/>
        </p:blipFill>
        <p:spPr bwMode="auto">
          <a:xfrm>
            <a:off x="467544" y="1923677"/>
            <a:ext cx="1984077" cy="276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5" y="2390139"/>
            <a:ext cx="3002097" cy="1944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8" y="2081282"/>
            <a:ext cx="2016879" cy="24538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r="9977"/>
          <a:stretch/>
        </p:blipFill>
        <p:spPr>
          <a:xfrm>
            <a:off x="395535" y="2105005"/>
            <a:ext cx="2283930" cy="22293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5" y="2170881"/>
            <a:ext cx="2351381" cy="238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56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2799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Способы борьбы с безработицей</a:t>
            </a:r>
            <a:endParaRPr lang="ru-RU" sz="32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47" t="1678" r="20944" b="1383"/>
          <a:stretch/>
        </p:blipFill>
        <p:spPr>
          <a:xfrm>
            <a:off x="611560" y="1077723"/>
            <a:ext cx="2649097" cy="345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077723"/>
            <a:ext cx="2827024" cy="3449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3604" y="1812772"/>
            <a:ext cx="1919064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бродяга</a:t>
            </a:r>
            <a:endParaRPr lang="ru-RU" sz="2200" b="1" dirty="0"/>
          </a:p>
        </p:txBody>
      </p:sp>
      <p:sp>
        <p:nvSpPr>
          <p:cNvPr id="6" name="Равно 5"/>
          <p:cNvSpPr/>
          <p:nvPr/>
        </p:nvSpPr>
        <p:spPr>
          <a:xfrm>
            <a:off x="4165104" y="2534157"/>
            <a:ext cx="576064" cy="288032"/>
          </a:xfrm>
          <a:prstGeom prst="mathEqual">
            <a:avLst>
              <a:gd name="adj1" fmla="val 11540"/>
              <a:gd name="adj2" fmla="val 2972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3604" y="3071548"/>
            <a:ext cx="1919064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безработный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745153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2799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Способы борьбы с безработицей</a:t>
            </a:r>
            <a:endParaRPr lang="ru-RU" sz="32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5606"/>
            <a:ext cx="4330824" cy="2706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04048" y="2787774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Во второй половине </a:t>
            </a:r>
            <a:r>
              <a:rPr lang="en-US" sz="2200" dirty="0" smtClean="0"/>
              <a:t>XIX</a:t>
            </a:r>
            <a:r>
              <a:rPr lang="ru-RU" sz="2200" dirty="0" smtClean="0"/>
              <a:t> в. помощь безработным стали оказывать профсоюзы.</a:t>
            </a:r>
            <a:endParaRPr lang="ru-RU" sz="2200" dirty="0"/>
          </a:p>
        </p:txBody>
      </p:sp>
      <p:sp>
        <p:nvSpPr>
          <p:cNvPr id="5" name="Выноска 2 4"/>
          <p:cNvSpPr/>
          <p:nvPr/>
        </p:nvSpPr>
        <p:spPr>
          <a:xfrm>
            <a:off x="5004048" y="1404852"/>
            <a:ext cx="2880320" cy="546525"/>
          </a:xfrm>
          <a:prstGeom prst="borderCallout2">
            <a:avLst>
              <a:gd name="adj1" fmla="val 47161"/>
              <a:gd name="adj2" fmla="val -5638"/>
              <a:gd name="adj3" fmla="val -41230"/>
              <a:gd name="adj4" fmla="val -46617"/>
              <a:gd name="adj5" fmla="val 186686"/>
              <a:gd name="adj6" fmla="val -73622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Касса взаимопомощи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268420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2799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Способы борьбы с безработицей</a:t>
            </a:r>
            <a:endParaRPr lang="ru-RU" sz="32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75606"/>
            <a:ext cx="3743891" cy="3219822"/>
          </a:xfrm>
          <a:prstGeom prst="rect">
            <a:avLst/>
          </a:prstGeom>
        </p:spPr>
      </p:pic>
      <p:sp>
        <p:nvSpPr>
          <p:cNvPr id="4" name="Выноска 2 3"/>
          <p:cNvSpPr/>
          <p:nvPr/>
        </p:nvSpPr>
        <p:spPr>
          <a:xfrm>
            <a:off x="4860032" y="1131590"/>
            <a:ext cx="3528392" cy="1152128"/>
          </a:xfrm>
          <a:prstGeom prst="borderCallout2">
            <a:avLst>
              <a:gd name="adj1" fmla="val 44207"/>
              <a:gd name="adj2" fmla="val -2221"/>
              <a:gd name="adj3" fmla="val 18750"/>
              <a:gd name="adj4" fmla="val -16667"/>
              <a:gd name="adj5" fmla="val 133465"/>
              <a:gd name="adj6" fmla="val -86029"/>
            </a:avLst>
          </a:prstGeom>
          <a:ln>
            <a:solidFill>
              <a:srgbClr val="00153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dirty="0" smtClean="0"/>
              <a:t>В 1893 г. власти Берна учредили кассу по помощи безработным.</a:t>
            </a: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2538323"/>
            <a:ext cx="352839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Страховые выплаты в течение 9 месяцев.</a:t>
            </a:r>
            <a:endParaRPr lang="ru-RU" sz="2000" dirty="0"/>
          </a:p>
        </p:txBody>
      </p:sp>
      <p:sp>
        <p:nvSpPr>
          <p:cNvPr id="6" name="Стрелка вправо с вырезом 5"/>
          <p:cNvSpPr/>
          <p:nvPr/>
        </p:nvSpPr>
        <p:spPr>
          <a:xfrm rot="5400000">
            <a:off x="6480212" y="3111810"/>
            <a:ext cx="288032" cy="792088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60032" y="3736072"/>
            <a:ext cx="352839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Пособие при потере работы 70 дней в течение года.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19824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508" y="39302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Способы борьбы с безработицей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31590"/>
            <a:ext cx="8064896" cy="430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1991 г. – Закон о занятости населения в Российской Федерации:</a:t>
            </a: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707278"/>
            <a:ext cx="51125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2200" dirty="0" smtClean="0"/>
              <a:t>выплата пособий по безработице;</a:t>
            </a:r>
          </a:p>
          <a:p>
            <a:endParaRPr lang="ru-RU" sz="400" dirty="0" smtClean="0"/>
          </a:p>
          <a:p>
            <a:pPr marL="285750" indent="-285750">
              <a:buBlip>
                <a:blip r:embed="rId2"/>
              </a:buBlip>
            </a:pPr>
            <a:r>
              <a:rPr lang="ru-RU" sz="2200" dirty="0" smtClean="0"/>
              <a:t>организация общественных работ;</a:t>
            </a:r>
          </a:p>
          <a:p>
            <a:endParaRPr lang="ru-RU" sz="400" dirty="0"/>
          </a:p>
          <a:p>
            <a:pPr marL="285750" indent="-285750">
              <a:buBlip>
                <a:blip r:embed="rId2"/>
              </a:buBlip>
            </a:pPr>
            <a:r>
              <a:rPr lang="ru-RU" sz="2200" dirty="0" smtClean="0"/>
              <a:t>помощь в организации малого и среднего бизнеса;</a:t>
            </a:r>
          </a:p>
          <a:p>
            <a:endParaRPr lang="ru-RU" sz="400" dirty="0" smtClean="0"/>
          </a:p>
          <a:p>
            <a:pPr marL="285750" indent="-285750">
              <a:buBlip>
                <a:blip r:embed="rId2"/>
              </a:buBlip>
            </a:pPr>
            <a:r>
              <a:rPr lang="ru-RU" sz="2200" dirty="0" smtClean="0"/>
              <a:t>переобучение безработных; </a:t>
            </a:r>
          </a:p>
          <a:p>
            <a:endParaRPr lang="ru-RU" sz="400" dirty="0" smtClean="0"/>
          </a:p>
          <a:p>
            <a:pPr marL="285750" indent="-285750">
              <a:buBlip>
                <a:blip r:embed="rId2"/>
              </a:buBlip>
            </a:pPr>
            <a:r>
              <a:rPr lang="ru-RU" sz="2200" dirty="0" smtClean="0"/>
              <a:t>стажировки для выпускников вузов;</a:t>
            </a:r>
          </a:p>
          <a:p>
            <a:endParaRPr lang="ru-RU" sz="400" dirty="0" smtClean="0"/>
          </a:p>
          <a:p>
            <a:pPr marL="285750" indent="-285750">
              <a:buBlip>
                <a:blip r:embed="rId2"/>
              </a:buBlip>
            </a:pPr>
            <a:r>
              <a:rPr lang="ru-RU" sz="2200" dirty="0" smtClean="0"/>
              <a:t>субсидии предприятиям, создающим рабочие места для инвалидов.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35" r="7003"/>
          <a:stretch/>
        </p:blipFill>
        <p:spPr>
          <a:xfrm>
            <a:off x="5580112" y="1923678"/>
            <a:ext cx="3242078" cy="24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76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7494"/>
            <a:ext cx="84249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153E"/>
                </a:solidFill>
              </a:rPr>
              <a:t>Безработица</a:t>
            </a:r>
            <a:r>
              <a:rPr lang="ru-RU" sz="2200" dirty="0" smtClean="0">
                <a:solidFill>
                  <a:srgbClr val="00153E"/>
                </a:solidFill>
              </a:rPr>
              <a:t> </a:t>
            </a:r>
            <a:r>
              <a:rPr lang="ru-RU" sz="2200" dirty="0" smtClean="0"/>
              <a:t>– такое положение в экономике, когда часть трудоспособного населения, желающая трудиться, не может найти себе работу.</a:t>
            </a:r>
          </a:p>
          <a:p>
            <a:endParaRPr lang="ru-RU" sz="800" dirty="0" smtClean="0"/>
          </a:p>
          <a:p>
            <a:r>
              <a:rPr lang="ru-RU" sz="2200" b="1" dirty="0" smtClean="0">
                <a:solidFill>
                  <a:srgbClr val="00153E"/>
                </a:solidFill>
              </a:rPr>
              <a:t>Уровень безработицы </a:t>
            </a:r>
            <a:r>
              <a:rPr lang="ru-RU" sz="2200" dirty="0" smtClean="0"/>
              <a:t>определяется отношением количества безработных в стране к экономически активному населению.</a:t>
            </a:r>
          </a:p>
          <a:p>
            <a:endParaRPr lang="ru-RU" sz="800" dirty="0" smtClean="0"/>
          </a:p>
          <a:p>
            <a:r>
              <a:rPr lang="ru-RU" sz="2200" dirty="0" smtClean="0"/>
              <a:t>Безработица бывает добровольной и вынужденной, структурной и фрикционной, зарегистрированной и скрытой.</a:t>
            </a:r>
          </a:p>
          <a:p>
            <a:endParaRPr lang="ru-RU" sz="800" dirty="0" smtClean="0"/>
          </a:p>
          <a:p>
            <a:r>
              <a:rPr lang="ru-RU" sz="2200" dirty="0" smtClean="0"/>
              <a:t>Высокий уровень безработицы </a:t>
            </a:r>
            <a:r>
              <a:rPr lang="ru-RU" sz="2200" b="1" dirty="0" smtClean="0"/>
              <a:t>негативно</a:t>
            </a:r>
            <a:r>
              <a:rPr lang="ru-RU" sz="2200" dirty="0" smtClean="0"/>
              <a:t> сказывается на развитии экономики, состоянии государственного бюджета, положении безработных.</a:t>
            </a:r>
          </a:p>
          <a:p>
            <a:endParaRPr lang="ru-RU" sz="800" dirty="0" smtClean="0"/>
          </a:p>
          <a:p>
            <a:r>
              <a:rPr lang="ru-RU" sz="2200" dirty="0" smtClean="0"/>
              <a:t>Государства используют различные </a:t>
            </a:r>
            <a:r>
              <a:rPr lang="ru-RU" sz="2200" b="1" dirty="0" smtClean="0"/>
              <a:t>способы борьбы </a:t>
            </a:r>
            <a:r>
              <a:rPr lang="ru-RU" sz="2200" dirty="0" smtClean="0"/>
              <a:t>с безработицей.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9" y="339502"/>
            <a:ext cx="254493" cy="215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9" y="1491630"/>
            <a:ext cx="254493" cy="215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9" y="2283718"/>
            <a:ext cx="254493" cy="215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22" y="4197064"/>
            <a:ext cx="254493" cy="2156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9" y="3075806"/>
            <a:ext cx="254493" cy="21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12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7494"/>
            <a:ext cx="8949667" cy="4752528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467544" y="3307286"/>
            <a:ext cx="432048" cy="1626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43608" y="3280188"/>
            <a:ext cx="432048" cy="1651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0054" y="3280187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&lt; 2%</a:t>
            </a:r>
            <a:endParaRPr lang="ru-RU" sz="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9356" y="3432587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2,1-4%</a:t>
            </a:r>
            <a:endParaRPr lang="ru-RU" sz="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9356" y="3600375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4,1-6%</a:t>
            </a:r>
            <a:endParaRPr lang="ru-RU" sz="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0054" y="3768119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6,1-8%</a:t>
            </a:r>
            <a:endParaRPr lang="ru-RU" sz="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42764" y="3932589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8,1-10%</a:t>
            </a:r>
            <a:endParaRPr lang="ru-RU" sz="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8954" y="4105933"/>
            <a:ext cx="7092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10,1-12%</a:t>
            </a:r>
            <a:endParaRPr lang="ru-RU" sz="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2764" y="4430122"/>
            <a:ext cx="656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14,1-16%</a:t>
            </a:r>
            <a:endParaRPr lang="ru-RU" sz="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66564" y="4588554"/>
            <a:ext cx="8088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16,1-18%</a:t>
            </a:r>
            <a:endParaRPr lang="ru-RU" sz="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2764" y="4767203"/>
            <a:ext cx="656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18,1-20%</a:t>
            </a:r>
            <a:endParaRPr lang="ru-RU" sz="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49356" y="4275415"/>
            <a:ext cx="656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12,1-14%</a:t>
            </a:r>
            <a:endParaRPr lang="ru-RU" sz="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52364" y="3277196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20,1-25%</a:t>
            </a:r>
            <a:endParaRPr lang="ru-RU" sz="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41989" y="3432587"/>
            <a:ext cx="6352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25,1-30%</a:t>
            </a:r>
            <a:endParaRPr lang="ru-RU" sz="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969157" y="3600375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30,1-35%</a:t>
            </a:r>
            <a:endParaRPr lang="ru-RU" sz="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19343" y="3768075"/>
            <a:ext cx="7092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35,1-40%</a:t>
            </a:r>
            <a:endParaRPr lang="ru-RU" sz="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19343" y="3932589"/>
            <a:ext cx="7092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40,1-50%</a:t>
            </a:r>
            <a:endParaRPr lang="ru-RU" sz="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905017" y="4102960"/>
            <a:ext cx="7092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50,1-60%</a:t>
            </a:r>
            <a:endParaRPr lang="ru-RU" sz="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40860" y="4265846"/>
            <a:ext cx="656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60,1-70%</a:t>
            </a:r>
            <a:endParaRPr lang="ru-RU" sz="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928936" y="4430122"/>
            <a:ext cx="656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70,1-80%</a:t>
            </a:r>
            <a:endParaRPr lang="ru-RU" sz="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931826" y="4588554"/>
            <a:ext cx="6495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80,1-90%</a:t>
            </a:r>
            <a:endParaRPr lang="ru-RU" sz="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004578" y="4767203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&gt; 90%</a:t>
            </a:r>
            <a:endParaRPr lang="ru-RU" sz="800" b="1" dirty="0"/>
          </a:p>
        </p:txBody>
      </p:sp>
      <p:sp>
        <p:nvSpPr>
          <p:cNvPr id="36" name="Выноска 2 35"/>
          <p:cNvSpPr/>
          <p:nvPr/>
        </p:nvSpPr>
        <p:spPr>
          <a:xfrm>
            <a:off x="7527010" y="1491630"/>
            <a:ext cx="1152128" cy="822774"/>
          </a:xfrm>
          <a:prstGeom prst="borderCallout2">
            <a:avLst>
              <a:gd name="adj1" fmla="val 53474"/>
              <a:gd name="adj2" fmla="val -6756"/>
              <a:gd name="adj3" fmla="val 101344"/>
              <a:gd name="adj4" fmla="val -19001"/>
              <a:gd name="adj5" fmla="val 133373"/>
              <a:gd name="adj6" fmla="val 71406"/>
            </a:avLst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Науру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90%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8" name="Выноска 2 37"/>
          <p:cNvSpPr/>
          <p:nvPr/>
        </p:nvSpPr>
        <p:spPr>
          <a:xfrm>
            <a:off x="4897685" y="3384918"/>
            <a:ext cx="2016224" cy="822774"/>
          </a:xfrm>
          <a:prstGeom prst="borderCallout2">
            <a:avLst>
              <a:gd name="adj1" fmla="val 51159"/>
              <a:gd name="adj2" fmla="val 102728"/>
              <a:gd name="adj3" fmla="val -39936"/>
              <a:gd name="adj4" fmla="val 105819"/>
              <a:gd name="adj5" fmla="val -225876"/>
              <a:gd name="adj6" fmla="val 40645"/>
            </a:avLst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Туркменистан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70%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9" name="Выноска 2 38"/>
          <p:cNvSpPr/>
          <p:nvPr/>
        </p:nvSpPr>
        <p:spPr>
          <a:xfrm>
            <a:off x="3248540" y="3384919"/>
            <a:ext cx="1333797" cy="822774"/>
          </a:xfrm>
          <a:prstGeom prst="borderCallout2">
            <a:avLst>
              <a:gd name="adj1" fmla="val -4409"/>
              <a:gd name="adj2" fmla="val 50597"/>
              <a:gd name="adj3" fmla="val -191591"/>
              <a:gd name="adj4" fmla="val 37263"/>
              <a:gd name="adj5" fmla="val -236623"/>
              <a:gd name="adj6" fmla="val 116990"/>
            </a:avLst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Косово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45,3%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42" name="Выноска 2 41"/>
          <p:cNvSpPr/>
          <p:nvPr/>
        </p:nvSpPr>
        <p:spPr>
          <a:xfrm>
            <a:off x="360053" y="1995686"/>
            <a:ext cx="1835683" cy="987451"/>
          </a:xfrm>
          <a:prstGeom prst="borderCallout2">
            <a:avLst>
              <a:gd name="adj1" fmla="val 47301"/>
              <a:gd name="adj2" fmla="val 102728"/>
              <a:gd name="adj3" fmla="val -33183"/>
              <a:gd name="adj4" fmla="val 153555"/>
              <a:gd name="adj5" fmla="val -61749"/>
              <a:gd name="adj6" fmla="val 237743"/>
            </a:avLst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Босния и Герцеговина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44,6%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43" name="Выноска 2 42"/>
          <p:cNvSpPr/>
          <p:nvPr/>
        </p:nvSpPr>
        <p:spPr>
          <a:xfrm>
            <a:off x="1269088" y="936227"/>
            <a:ext cx="1333797" cy="822774"/>
          </a:xfrm>
          <a:prstGeom prst="borderCallout2">
            <a:avLst>
              <a:gd name="adj1" fmla="val 47686"/>
              <a:gd name="adj2" fmla="val 107013"/>
              <a:gd name="adj3" fmla="val 9843"/>
              <a:gd name="adj4" fmla="val 150809"/>
              <a:gd name="adj5" fmla="val 51965"/>
              <a:gd name="adj6" fmla="val 239887"/>
            </a:avLst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Монако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0%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46" name="Выноска 2 45"/>
          <p:cNvSpPr/>
          <p:nvPr/>
        </p:nvSpPr>
        <p:spPr>
          <a:xfrm>
            <a:off x="7527009" y="524840"/>
            <a:ext cx="1152129" cy="822774"/>
          </a:xfrm>
          <a:prstGeom prst="borderCallout2">
            <a:avLst>
              <a:gd name="adj1" fmla="val 50110"/>
              <a:gd name="adj2" fmla="val -4463"/>
              <a:gd name="adj3" fmla="val -8482"/>
              <a:gd name="adj4" fmla="val -50639"/>
              <a:gd name="adj5" fmla="val 48819"/>
              <a:gd name="adj6" fmla="val -149175"/>
            </a:avLst>
          </a:prstGeom>
          <a:ln w="19050">
            <a:solidFill>
              <a:srgbClr val="00153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Россия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5,2%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2" grpId="0" animBg="1"/>
      <p:bldP spid="43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25" b="4338"/>
          <a:stretch/>
        </p:blipFill>
        <p:spPr>
          <a:xfrm flipH="1">
            <a:off x="6530745" y="2067694"/>
            <a:ext cx="2396813" cy="24757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600" y="402799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Уровень безработицы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182" y="1131590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153E"/>
                </a:solidFill>
              </a:rPr>
              <a:t>Уровень безработицы</a:t>
            </a:r>
            <a:endParaRPr lang="ru-RU" sz="2200" b="1" dirty="0">
              <a:solidFill>
                <a:srgbClr val="00153E"/>
              </a:solidFill>
            </a:endParaRPr>
          </a:p>
        </p:txBody>
      </p:sp>
      <p:sp>
        <p:nvSpPr>
          <p:cNvPr id="4" name="Равно 3"/>
          <p:cNvSpPr/>
          <p:nvPr/>
        </p:nvSpPr>
        <p:spPr>
          <a:xfrm>
            <a:off x="2267744" y="1347614"/>
            <a:ext cx="576064" cy="288032"/>
          </a:xfrm>
          <a:prstGeom prst="mathEqual">
            <a:avLst>
              <a:gd name="adj1" fmla="val 11540"/>
              <a:gd name="adj2" fmla="val 2972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987824" y="1491630"/>
            <a:ext cx="41764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31840" y="1060743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Количество безработных</a:t>
            </a:r>
            <a:endParaRPr lang="ru-RU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2669098" y="1491630"/>
            <a:ext cx="4824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Экономически активное население</a:t>
            </a:r>
            <a:endParaRPr lang="ru-RU" sz="2200" dirty="0"/>
          </a:p>
        </p:txBody>
      </p:sp>
      <p:sp>
        <p:nvSpPr>
          <p:cNvPr id="10" name="Умножение 9"/>
          <p:cNvSpPr/>
          <p:nvPr/>
        </p:nvSpPr>
        <p:spPr>
          <a:xfrm>
            <a:off x="7308304" y="1275606"/>
            <a:ext cx="288032" cy="432048"/>
          </a:xfrm>
          <a:prstGeom prst="mathMultiply">
            <a:avLst>
              <a:gd name="adj1" fmla="val 115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524328" y="127560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100%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182" y="2067694"/>
            <a:ext cx="627805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153E"/>
                </a:solidFill>
              </a:rPr>
              <a:t>Экономически активное население </a:t>
            </a:r>
            <a:r>
              <a:rPr lang="ru-RU" sz="2200" dirty="0" smtClean="0"/>
              <a:t>– люди в возрасте от 15 до 72 лет, которые имеют или желают и могут иметь самостоятельный источник средств существования.</a:t>
            </a:r>
            <a:endParaRPr lang="ru-RU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382182" y="3755738"/>
            <a:ext cx="627805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153E"/>
                </a:solidFill>
              </a:rPr>
              <a:t>Трудоспособное население </a:t>
            </a:r>
            <a:r>
              <a:rPr lang="ru-RU" sz="2200" dirty="0" smtClean="0">
                <a:solidFill>
                  <a:schemeClr val="tx1"/>
                </a:solidFill>
              </a:rPr>
              <a:t>– мужчины от 16 до 59 лет, женщины от 16 до 54 лет.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12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7" grpId="0"/>
      <p:bldP spid="8" grpId="0"/>
      <p:bldP spid="10" grpId="0" animBg="1"/>
      <p:bldP spid="11" grpId="0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2799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Уровень безработицы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131590"/>
            <a:ext cx="5904656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Экономически активное население</a:t>
            </a:r>
            <a:endParaRPr lang="ru-RU" sz="2200" b="1" dirty="0"/>
          </a:p>
        </p:txBody>
      </p:sp>
      <p:sp>
        <p:nvSpPr>
          <p:cNvPr id="4" name="Стрелка вправо с вырезом 3"/>
          <p:cNvSpPr/>
          <p:nvPr/>
        </p:nvSpPr>
        <p:spPr>
          <a:xfrm rot="5400000">
            <a:off x="1799692" y="1383618"/>
            <a:ext cx="288032" cy="792088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 rot="5400000">
            <a:off x="6984268" y="1383618"/>
            <a:ext cx="288032" cy="792088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00" y="1995686"/>
            <a:ext cx="1944216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занятые</a:t>
            </a:r>
            <a:endParaRPr lang="ru-RU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1995686"/>
            <a:ext cx="1944216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безработные</a:t>
            </a:r>
            <a:endParaRPr lang="ru-RU" sz="2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3" y="2583273"/>
            <a:ext cx="1643138" cy="19409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67" y="2571750"/>
            <a:ext cx="1622905" cy="18722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0112" y="2504966"/>
            <a:ext cx="1833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sz="2000" dirty="0" smtClean="0"/>
              <a:t>не имеют работы</a:t>
            </a:r>
          </a:p>
          <a:p>
            <a:pPr marL="285750" indent="-285750">
              <a:buBlip>
                <a:blip r:embed="rId4"/>
              </a:buBlip>
            </a:pPr>
            <a:r>
              <a:rPr lang="ru-RU" sz="2000" dirty="0" smtClean="0"/>
              <a:t>ищут работу</a:t>
            </a:r>
          </a:p>
          <a:p>
            <a:pPr marL="285750" indent="-285750">
              <a:buBlip>
                <a:blip r:embed="rId4"/>
              </a:buBlip>
            </a:pPr>
            <a:r>
              <a:rPr lang="ru-RU" sz="2000" dirty="0" smtClean="0"/>
              <a:t>готовы приступить к работе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987824" y="2738143"/>
            <a:ext cx="2664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ru-RU" sz="2000" dirty="0" smtClean="0"/>
              <a:t>нетрудоспособные</a:t>
            </a:r>
          </a:p>
          <a:p>
            <a:pPr marL="285750" indent="-285750">
              <a:buBlip>
                <a:blip r:embed="rId5"/>
              </a:buBlip>
            </a:pPr>
            <a:r>
              <a:rPr lang="ru-RU" sz="2000" dirty="0" smtClean="0"/>
              <a:t>студенты</a:t>
            </a:r>
          </a:p>
          <a:p>
            <a:pPr marL="285750" indent="-285750">
              <a:buBlip>
                <a:blip r:embed="rId5"/>
              </a:buBlip>
            </a:pPr>
            <a:r>
              <a:rPr lang="ru-RU" sz="2000" dirty="0" smtClean="0"/>
              <a:t>пенсионеры</a:t>
            </a:r>
          </a:p>
          <a:p>
            <a:pPr marL="285750" indent="-285750">
              <a:buBlip>
                <a:blip r:embed="rId5"/>
              </a:buBlip>
            </a:pPr>
            <a:r>
              <a:rPr lang="ru-RU" sz="2000" dirty="0"/>
              <a:t>н</a:t>
            </a:r>
            <a:r>
              <a:rPr lang="ru-RU" sz="2000" dirty="0" smtClean="0"/>
              <a:t>е желающие работать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45443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9632" y="1661512"/>
            <a:ext cx="3969102" cy="26948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600" y="402799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Причины безработицы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8911244">
            <a:off x="1320679" y="960299"/>
            <a:ext cx="1096568" cy="288032"/>
          </a:xfrm>
          <a:prstGeom prst="stripedRightArrow">
            <a:avLst>
              <a:gd name="adj1" fmla="val 50000"/>
              <a:gd name="adj2" fmla="val 133859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1505930"/>
            <a:ext cx="2016224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добровольная</a:t>
            </a:r>
            <a:endParaRPr lang="ru-RU" sz="2000" b="1" dirty="0"/>
          </a:p>
        </p:txBody>
      </p:sp>
      <p:sp>
        <p:nvSpPr>
          <p:cNvPr id="5" name="Штриховая стрелка вправо 4"/>
          <p:cNvSpPr/>
          <p:nvPr/>
        </p:nvSpPr>
        <p:spPr>
          <a:xfrm rot="12688756" flipH="1">
            <a:off x="6654744" y="960300"/>
            <a:ext cx="1096568" cy="288032"/>
          </a:xfrm>
          <a:prstGeom prst="stripedRightArrow">
            <a:avLst>
              <a:gd name="adj1" fmla="val 50000"/>
              <a:gd name="adj2" fmla="val 133859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588224" y="1513446"/>
            <a:ext cx="207487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вынужденная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1922895"/>
            <a:ext cx="2362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sz="2000" dirty="0" smtClean="0"/>
              <a:t>циклическая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000" dirty="0" smtClean="0"/>
              <a:t>сезонная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000" dirty="0" smtClean="0"/>
              <a:t>технологическая</a:t>
            </a:r>
            <a:endParaRPr lang="ru-RU" sz="20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051720" y="2350420"/>
            <a:ext cx="4680520" cy="1855107"/>
            <a:chOff x="6228184" y="987575"/>
            <a:chExt cx="2452154" cy="936104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6228184" y="987575"/>
              <a:ext cx="2452154" cy="936104"/>
              <a:chOff x="971600" y="1131590"/>
              <a:chExt cx="2808312" cy="2880320"/>
            </a:xfrm>
          </p:grpSpPr>
          <p:cxnSp>
            <p:nvCxnSpPr>
              <p:cNvPr id="19" name="Прямая со стрелкой 18"/>
              <p:cNvCxnSpPr/>
              <p:nvPr/>
            </p:nvCxnSpPr>
            <p:spPr>
              <a:xfrm flipV="1">
                <a:off x="971600" y="1131590"/>
                <a:ext cx="0" cy="2880320"/>
              </a:xfrm>
              <a:prstGeom prst="straightConnector1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>
                <a:off x="971600" y="4011910"/>
                <a:ext cx="2808312" cy="0"/>
              </a:xfrm>
              <a:prstGeom prst="straightConnector1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Полилиния 15"/>
            <p:cNvSpPr/>
            <p:nvPr/>
          </p:nvSpPr>
          <p:spPr>
            <a:xfrm>
              <a:off x="6366617" y="1275607"/>
              <a:ext cx="2093815" cy="576064"/>
            </a:xfrm>
            <a:custGeom>
              <a:avLst/>
              <a:gdLst>
                <a:gd name="connsiteX0" fmla="*/ 0 w 1613053"/>
                <a:gd name="connsiteY0" fmla="*/ 254576 h 578862"/>
                <a:gd name="connsiteX1" fmla="*/ 367469 w 1613053"/>
                <a:gd name="connsiteY1" fmla="*/ 6748 h 578862"/>
                <a:gd name="connsiteX2" fmla="*/ 726392 w 1613053"/>
                <a:gd name="connsiteY2" fmla="*/ 493858 h 578862"/>
                <a:gd name="connsiteX3" fmla="*/ 1213503 w 1613053"/>
                <a:gd name="connsiteY3" fmla="*/ 545133 h 578862"/>
                <a:gd name="connsiteX4" fmla="*/ 1572426 w 1613053"/>
                <a:gd name="connsiteY4" fmla="*/ 134935 h 578862"/>
                <a:gd name="connsiteX5" fmla="*/ 1589518 w 1613053"/>
                <a:gd name="connsiteY5" fmla="*/ 126389 h 57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3053" h="578862">
                  <a:moveTo>
                    <a:pt x="0" y="254576"/>
                  </a:moveTo>
                  <a:cubicBezTo>
                    <a:pt x="123202" y="110722"/>
                    <a:pt x="246404" y="-33132"/>
                    <a:pt x="367469" y="6748"/>
                  </a:cubicBezTo>
                  <a:cubicBezTo>
                    <a:pt x="488534" y="46628"/>
                    <a:pt x="585386" y="404127"/>
                    <a:pt x="726392" y="493858"/>
                  </a:cubicBezTo>
                  <a:cubicBezTo>
                    <a:pt x="867398" y="583589"/>
                    <a:pt x="1072497" y="604953"/>
                    <a:pt x="1213503" y="545133"/>
                  </a:cubicBezTo>
                  <a:cubicBezTo>
                    <a:pt x="1354509" y="485313"/>
                    <a:pt x="1509757" y="204726"/>
                    <a:pt x="1572426" y="134935"/>
                  </a:cubicBezTo>
                  <a:cubicBezTo>
                    <a:pt x="1635095" y="65144"/>
                    <a:pt x="1612306" y="95766"/>
                    <a:pt x="1589518" y="126389"/>
                  </a:cubicBezTo>
                </a:path>
              </a:pathLst>
            </a:custGeom>
            <a:ln w="31750">
              <a:solidFill>
                <a:srgbClr val="0015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90" y="1022754"/>
              <a:ext cx="1080120" cy="23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подъём</a:t>
              </a:r>
              <a:endParaRPr lang="ru-RU" sz="2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71321" y="1479410"/>
              <a:ext cx="490431" cy="23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спад</a:t>
              </a:r>
              <a:endParaRPr lang="ru-RU" sz="2400" b="1" dirty="0"/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20135"/>
            <a:ext cx="1785392" cy="17853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92268"/>
            <a:ext cx="1736858" cy="16411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2492268"/>
            <a:ext cx="1263425" cy="171325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741" y="2428697"/>
            <a:ext cx="1262315" cy="195960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155" y="2057316"/>
            <a:ext cx="1927430" cy="2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51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2799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Причины безработицы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8911244">
            <a:off x="1320679" y="960299"/>
            <a:ext cx="1096568" cy="288032"/>
          </a:xfrm>
          <a:prstGeom prst="stripedRightArrow">
            <a:avLst>
              <a:gd name="adj1" fmla="val 50000"/>
              <a:gd name="adj2" fmla="val 133859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1505930"/>
            <a:ext cx="2016224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добровольная</a:t>
            </a:r>
            <a:endParaRPr lang="ru-RU" sz="2000" b="1" dirty="0"/>
          </a:p>
        </p:txBody>
      </p:sp>
      <p:sp>
        <p:nvSpPr>
          <p:cNvPr id="5" name="Штриховая стрелка вправо 4"/>
          <p:cNvSpPr/>
          <p:nvPr/>
        </p:nvSpPr>
        <p:spPr>
          <a:xfrm rot="12688756" flipH="1">
            <a:off x="6654745" y="960301"/>
            <a:ext cx="1096568" cy="288032"/>
          </a:xfrm>
          <a:prstGeom prst="stripedRightArrow">
            <a:avLst>
              <a:gd name="adj1" fmla="val 50000"/>
              <a:gd name="adj2" fmla="val 133859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588224" y="1513446"/>
            <a:ext cx="207487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вынужденная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1922895"/>
            <a:ext cx="2362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2000" dirty="0" smtClean="0"/>
              <a:t>циклическая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dirty="0" smtClean="0"/>
              <a:t>сезонная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dirty="0" smtClean="0"/>
              <a:t>технологическая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11710"/>
            <a:ext cx="3254148" cy="21849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9592" y="3391733"/>
            <a:ext cx="2016224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структурная</a:t>
            </a:r>
            <a:endParaRPr lang="ru-RU" sz="2000" b="1" dirty="0"/>
          </a:p>
        </p:txBody>
      </p:sp>
      <p:sp>
        <p:nvSpPr>
          <p:cNvPr id="12" name="Штриховая стрелка вправо 11"/>
          <p:cNvSpPr/>
          <p:nvPr/>
        </p:nvSpPr>
        <p:spPr>
          <a:xfrm rot="7535023">
            <a:off x="1414279" y="1948508"/>
            <a:ext cx="2751770" cy="288032"/>
          </a:xfrm>
          <a:prstGeom prst="stripedRightArrow">
            <a:avLst>
              <a:gd name="adj1" fmla="val 50000"/>
              <a:gd name="adj2" fmla="val 133859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72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133548"/>
            <a:ext cx="2408211" cy="23600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600" y="402799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Причины безработицы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8911244">
            <a:off x="1320679" y="960299"/>
            <a:ext cx="1096568" cy="288032"/>
          </a:xfrm>
          <a:prstGeom prst="stripedRightArrow">
            <a:avLst>
              <a:gd name="adj1" fmla="val 50000"/>
              <a:gd name="adj2" fmla="val 133859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1505930"/>
            <a:ext cx="2016224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добровольная</a:t>
            </a:r>
            <a:endParaRPr lang="ru-RU" sz="2000" b="1" dirty="0"/>
          </a:p>
        </p:txBody>
      </p:sp>
      <p:sp>
        <p:nvSpPr>
          <p:cNvPr id="5" name="Штриховая стрелка вправо 4"/>
          <p:cNvSpPr/>
          <p:nvPr/>
        </p:nvSpPr>
        <p:spPr>
          <a:xfrm rot="12688756" flipH="1">
            <a:off x="6654745" y="960301"/>
            <a:ext cx="1096568" cy="288032"/>
          </a:xfrm>
          <a:prstGeom prst="stripedRightArrow">
            <a:avLst>
              <a:gd name="adj1" fmla="val 50000"/>
              <a:gd name="adj2" fmla="val 133859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588224" y="1513446"/>
            <a:ext cx="207487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вынужденная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1922895"/>
            <a:ext cx="2362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sz="2000" dirty="0" smtClean="0"/>
              <a:t>циклическая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000" dirty="0" smtClean="0"/>
              <a:t>сезонная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000" dirty="0" smtClean="0"/>
              <a:t>технологическая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899592" y="3391733"/>
            <a:ext cx="2016224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структурная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96136" y="3410749"/>
            <a:ext cx="2016224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фрикционная</a:t>
            </a:r>
            <a:endParaRPr lang="ru-RU" sz="2000" b="1" dirty="0"/>
          </a:p>
        </p:txBody>
      </p:sp>
      <p:sp>
        <p:nvSpPr>
          <p:cNvPr id="18" name="Штриховая стрелка вправо 17"/>
          <p:cNvSpPr/>
          <p:nvPr/>
        </p:nvSpPr>
        <p:spPr>
          <a:xfrm rot="7535023">
            <a:off x="1414279" y="1948508"/>
            <a:ext cx="2751770" cy="288032"/>
          </a:xfrm>
          <a:prstGeom prst="stripedRightArrow">
            <a:avLst>
              <a:gd name="adj1" fmla="val 50000"/>
              <a:gd name="adj2" fmla="val 133859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 rot="14064977" flipH="1">
            <a:off x="4390911" y="1952963"/>
            <a:ext cx="2804275" cy="288032"/>
          </a:xfrm>
          <a:prstGeom prst="stripedRightArrow">
            <a:avLst>
              <a:gd name="adj1" fmla="val 50000"/>
              <a:gd name="adj2" fmla="val 133859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541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2799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Причины безработицы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8911244">
            <a:off x="1320679" y="960299"/>
            <a:ext cx="1096568" cy="288032"/>
          </a:xfrm>
          <a:prstGeom prst="stripedRightArrow">
            <a:avLst>
              <a:gd name="adj1" fmla="val 50000"/>
              <a:gd name="adj2" fmla="val 133859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1505930"/>
            <a:ext cx="2016224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добровольная</a:t>
            </a:r>
            <a:endParaRPr lang="ru-RU" sz="2000" b="1" dirty="0"/>
          </a:p>
        </p:txBody>
      </p:sp>
      <p:sp>
        <p:nvSpPr>
          <p:cNvPr id="5" name="Штриховая стрелка вправо 4"/>
          <p:cNvSpPr/>
          <p:nvPr/>
        </p:nvSpPr>
        <p:spPr>
          <a:xfrm rot="12688756" flipH="1">
            <a:off x="6654745" y="960301"/>
            <a:ext cx="1096568" cy="288032"/>
          </a:xfrm>
          <a:prstGeom prst="stripedRightArrow">
            <a:avLst>
              <a:gd name="adj1" fmla="val 50000"/>
              <a:gd name="adj2" fmla="val 133859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588224" y="1513446"/>
            <a:ext cx="207487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вынужденная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1922895"/>
            <a:ext cx="2362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2000" dirty="0" smtClean="0"/>
              <a:t>циклическая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dirty="0" smtClean="0"/>
              <a:t>сезонная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dirty="0" smtClean="0"/>
              <a:t>технологическая</a:t>
            </a:r>
            <a:endParaRPr lang="ru-RU" sz="2000" dirty="0"/>
          </a:p>
        </p:txBody>
      </p:sp>
      <p:sp>
        <p:nvSpPr>
          <p:cNvPr id="8" name="Штриховая стрелка вправо 7"/>
          <p:cNvSpPr/>
          <p:nvPr/>
        </p:nvSpPr>
        <p:spPr>
          <a:xfrm rot="7535023">
            <a:off x="1414279" y="1948508"/>
            <a:ext cx="2751770" cy="288032"/>
          </a:xfrm>
          <a:prstGeom prst="stripedRightArrow">
            <a:avLst>
              <a:gd name="adj1" fmla="val 50000"/>
              <a:gd name="adj2" fmla="val 133859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9592" y="3391733"/>
            <a:ext cx="2016224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структурная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96136" y="3410749"/>
            <a:ext cx="2016224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фрикционная</a:t>
            </a:r>
            <a:endParaRPr lang="ru-RU" sz="2000" b="1" dirty="0"/>
          </a:p>
        </p:txBody>
      </p:sp>
      <p:sp>
        <p:nvSpPr>
          <p:cNvPr id="15" name="Штриховая стрелка вправо 14"/>
          <p:cNvSpPr/>
          <p:nvPr/>
        </p:nvSpPr>
        <p:spPr>
          <a:xfrm rot="14064977" flipH="1">
            <a:off x="4432365" y="1952963"/>
            <a:ext cx="2804275" cy="288032"/>
          </a:xfrm>
          <a:prstGeom prst="stripedRightArrow">
            <a:avLst>
              <a:gd name="adj1" fmla="val 50000"/>
              <a:gd name="adj2" fmla="val 133859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 rot="5400000">
            <a:off x="2699792" y="2355726"/>
            <a:ext cx="3024336" cy="288032"/>
          </a:xfrm>
          <a:prstGeom prst="stripedRightArrow">
            <a:avLst>
              <a:gd name="adj1" fmla="val 50000"/>
              <a:gd name="adj2" fmla="val 133859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203848" y="4083918"/>
            <a:ext cx="2016224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скрытая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25146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2799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Последствия безработицы</a:t>
            </a:r>
            <a:endParaRPr lang="ru-RU" sz="32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600" y="1203598"/>
            <a:ext cx="2376264" cy="3112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50" y="1538207"/>
            <a:ext cx="4008562" cy="26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40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392</Words>
  <Application>Microsoft Office PowerPoint</Application>
  <PresentationFormat>Экран (16:9)</PresentationFormat>
  <Paragraphs>129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Безработица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Алексей</cp:lastModifiedBy>
  <cp:revision>34</cp:revision>
  <dcterms:created xsi:type="dcterms:W3CDTF">2013-12-07T06:25:47Z</dcterms:created>
  <dcterms:modified xsi:type="dcterms:W3CDTF">2018-07-25T11:42:46Z</dcterms:modified>
</cp:coreProperties>
</file>