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25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480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679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5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69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189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178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989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075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594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9082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47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30CC-EC13-4A32-83F6-B984DAA044CC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4F03-357B-4417-81ED-AD8ABEC6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1.wdp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613247"/>
            <a:ext cx="3886200" cy="110251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153E"/>
                </a:solidFill>
              </a:rPr>
              <a:t>Банки</a:t>
            </a:r>
            <a:endParaRPr lang="ru-RU" sz="60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8" y="843558"/>
            <a:ext cx="3290631" cy="31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1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3518"/>
            <a:ext cx="3410451" cy="3950568"/>
          </a:xfrm>
          <a:prstGeom prst="rect">
            <a:avLst/>
          </a:prstGeom>
        </p:spPr>
      </p:pic>
      <p:sp>
        <p:nvSpPr>
          <p:cNvPr id="3" name="Выноска 2 2"/>
          <p:cNvSpPr/>
          <p:nvPr/>
        </p:nvSpPr>
        <p:spPr>
          <a:xfrm>
            <a:off x="4716016" y="771550"/>
            <a:ext cx="3600400" cy="1944216"/>
          </a:xfrm>
          <a:prstGeom prst="borderCallout2">
            <a:avLst>
              <a:gd name="adj1" fmla="val 109737"/>
              <a:gd name="adj2" fmla="val 49523"/>
              <a:gd name="adj3" fmla="val 153692"/>
              <a:gd name="adj4" fmla="val 43167"/>
              <a:gd name="adj5" fmla="val 105906"/>
              <a:gd name="adj6" fmla="val -17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60-х гг. 17 в. </a:t>
            </a:r>
          </a:p>
          <a:p>
            <a:pPr algn="ctr"/>
            <a:r>
              <a:rPr lang="ru-RU" sz="2400" dirty="0" smtClean="0"/>
              <a:t>один английский ювелир- банкир выдал расписок </a:t>
            </a:r>
            <a:r>
              <a:rPr lang="ru-RU" sz="2400" b="1" dirty="0" smtClean="0"/>
              <a:t>на 1 млн. 200 тыс. </a:t>
            </a:r>
          </a:p>
          <a:p>
            <a:pPr algn="ctr"/>
            <a:r>
              <a:rPr lang="ru-RU" sz="2400" dirty="0" smtClean="0"/>
              <a:t>фунтов стерлингов.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76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86" y="627534"/>
            <a:ext cx="3925028" cy="3683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2" y="2916337"/>
            <a:ext cx="1288124" cy="1288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61384"/>
            <a:ext cx="1215916" cy="1215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075" y="1707654"/>
            <a:ext cx="1368151" cy="1368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5504"/>
          <a:stretch/>
        </p:blipFill>
        <p:spPr>
          <a:xfrm>
            <a:off x="861420" y="1851668"/>
            <a:ext cx="981424" cy="1328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5504"/>
          <a:stretch/>
        </p:blipFill>
        <p:spPr>
          <a:xfrm rot="588335" flipH="1">
            <a:off x="6476731" y="2993051"/>
            <a:ext cx="1019227" cy="1379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040" flipH="1">
            <a:off x="6180729" y="625919"/>
            <a:ext cx="1250476" cy="125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93398">
            <a:off x="3707903" y="2340917"/>
            <a:ext cx="187220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БАНКРОТ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57155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1510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Современные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банки</a:t>
            </a:r>
            <a:r>
              <a:rPr lang="ru-RU" sz="2000" b="1" dirty="0" smtClean="0"/>
              <a:t> </a:t>
            </a:r>
            <a:r>
              <a:rPr lang="ru-RU" sz="2000" dirty="0" smtClean="0"/>
              <a:t>– это специализированные финансовые учреждения, которые накапливают денежные средства и предоставляют их во временное пользование в форме кредитов.</a:t>
            </a:r>
          </a:p>
          <a:p>
            <a:endParaRPr lang="ru-RU" sz="1000" dirty="0" smtClean="0"/>
          </a:p>
          <a:p>
            <a:r>
              <a:rPr lang="ru-RU" sz="2000" dirty="0" smtClean="0"/>
              <a:t>Банки также являются посредниками во взаимных платежах и расчетах между предприятиями, учреждениями и частными лицами.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3108960" cy="233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250496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Центральный банк</a:t>
            </a:r>
            <a:r>
              <a:rPr lang="ru-RU" sz="2000" dirty="0" smtClean="0"/>
              <a:t>: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эмиссия денег;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обеспечение устойчивости национальной валюты;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разработка кредитной политики;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развитие банковской системы.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007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60032" y="2252654"/>
            <a:ext cx="216024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236678"/>
            <a:ext cx="216024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1760" y="32033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Банковский счёт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1556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Любой гражданин может открыть в банке счёт и положить на него деньги.</a:t>
            </a:r>
            <a:endParaRPr lang="ru-RU" sz="20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2971855" y="1179684"/>
            <a:ext cx="360040" cy="68001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5740097" y="1179684"/>
            <a:ext cx="360040" cy="68001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1852544"/>
            <a:ext cx="21602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текущий счёт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51670"/>
            <a:ext cx="21602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рочный счёт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252654"/>
            <a:ext cx="216024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sz="2000" dirty="0" smtClean="0"/>
              <a:t>вклад на определённый срок;</a:t>
            </a:r>
          </a:p>
          <a:p>
            <a:pPr marL="265113" indent="-265113">
              <a:buBlip>
                <a:blip r:embed="rId2"/>
              </a:buBlip>
            </a:pPr>
            <a:r>
              <a:rPr lang="ru-RU" sz="2000" dirty="0" smtClean="0"/>
              <a:t>банковский % более высокий.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252654"/>
            <a:ext cx="216024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для безналичных расчётов;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банковский % небольшой.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1" y="2109071"/>
            <a:ext cx="1619250" cy="1400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355726"/>
            <a:ext cx="14287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2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1151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Доход банка:</a:t>
            </a:r>
            <a:endParaRPr lang="ru-RU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131590"/>
            <a:ext cx="23042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% по займам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131590"/>
            <a:ext cx="244827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% по вкладам</a:t>
            </a:r>
            <a:endParaRPr lang="ru-RU" sz="2800" dirty="0"/>
          </a:p>
        </p:txBody>
      </p:sp>
      <p:sp>
        <p:nvSpPr>
          <p:cNvPr id="5" name="Нашивка 4"/>
          <p:cNvSpPr/>
          <p:nvPr/>
        </p:nvSpPr>
        <p:spPr>
          <a:xfrm>
            <a:off x="4355976" y="1131590"/>
            <a:ext cx="432048" cy="523220"/>
          </a:xfrm>
          <a:prstGeom prst="chevron">
            <a:avLst>
              <a:gd name="adj" fmla="val 6186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33" y="2547812"/>
            <a:ext cx="2284733" cy="2144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831782"/>
            <a:ext cx="1894420" cy="1894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3985"/>
            <a:ext cx="870013" cy="870013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1777738">
            <a:off x="2953030" y="2795718"/>
            <a:ext cx="792088" cy="360040"/>
          </a:xfrm>
          <a:prstGeom prst="stripedRightArrow">
            <a:avLst>
              <a:gd name="adj1" fmla="val 50000"/>
              <a:gd name="adj2" fmla="val 1140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9822262" flipV="1">
            <a:off x="5464432" y="2795719"/>
            <a:ext cx="792088" cy="360040"/>
          </a:xfrm>
          <a:prstGeom prst="stripedRightArrow">
            <a:avLst>
              <a:gd name="adj1" fmla="val 50000"/>
              <a:gd name="adj2" fmla="val 11408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4325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95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Принципы кредитования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31590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возвратность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640" y="1969208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срочность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640" y="2787774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платность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615146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гарантированность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64279" y="1131590"/>
            <a:ext cx="151216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кредит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132169"/>
            <a:ext cx="151216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субсидия</a:t>
            </a:r>
            <a:endParaRPr lang="ru-RU" sz="2000" b="1" dirty="0"/>
          </a:p>
        </p:txBody>
      </p:sp>
      <p:sp>
        <p:nvSpPr>
          <p:cNvPr id="10" name="Не равно 9"/>
          <p:cNvSpPr/>
          <p:nvPr/>
        </p:nvSpPr>
        <p:spPr>
          <a:xfrm>
            <a:off x="6228184" y="1167594"/>
            <a:ext cx="576064" cy="328102"/>
          </a:xfrm>
          <a:prstGeom prst="mathNotEqual">
            <a:avLst>
              <a:gd name="adj1" fmla="val 23520"/>
              <a:gd name="adj2" fmla="val 6600000"/>
              <a:gd name="adj3" fmla="val 1780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9" r="13163"/>
          <a:stretch/>
        </p:blipFill>
        <p:spPr>
          <a:xfrm>
            <a:off x="4932040" y="2209866"/>
            <a:ext cx="1801464" cy="2464453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 rot="21133164">
            <a:off x="6297810" y="1832817"/>
            <a:ext cx="1879557" cy="954620"/>
          </a:xfrm>
          <a:prstGeom prst="cloudCallout">
            <a:avLst>
              <a:gd name="adj1" fmla="val -54988"/>
              <a:gd name="adj2" fmla="val 519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Где взять деньги?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36313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4325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95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Принципы кредитования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31590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возвратность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640" y="1969208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срочность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640" y="2787774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платность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615146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гарантированность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20758"/>
            <a:ext cx="2574226" cy="252274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319646" y="768052"/>
            <a:ext cx="1979712" cy="1656184"/>
            <a:chOff x="6319646" y="768052"/>
            <a:chExt cx="1979712" cy="1656184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6319646" y="768052"/>
              <a:ext cx="1979712" cy="1656184"/>
            </a:xfrm>
            <a:prstGeom prst="cloudCallout">
              <a:avLst>
                <a:gd name="adj1" fmla="val -54503"/>
                <a:gd name="adj2" fmla="val 5424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251" y="1037195"/>
              <a:ext cx="1150502" cy="11178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1016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4325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95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Принципы кредитования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31590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возвратность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640" y="1969208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срочность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640" y="2787774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платность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615146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гарантированность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36" y="1706188"/>
            <a:ext cx="2604885" cy="3057909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408204" y="1094120"/>
            <a:ext cx="2016224" cy="1224136"/>
          </a:xfrm>
          <a:prstGeom prst="wedgeRoundRectCallout">
            <a:avLst>
              <a:gd name="adj1" fmla="val -79748"/>
              <a:gd name="adj2" fmla="val 5621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% по кредиту зависит от суммы и </a:t>
            </a:r>
            <a:r>
              <a:rPr lang="ru-RU" sz="2000" b="1" dirty="0" smtClean="0"/>
              <a:t>срока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1326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4325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95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Принципы кредитования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31590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возвратность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640" y="1969208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срочность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640" y="2787774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платность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615146"/>
            <a:ext cx="2880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/>
              <a:t>гарантированность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4" y="1790526"/>
            <a:ext cx="2013824" cy="2685099"/>
          </a:xfrm>
          <a:prstGeom prst="rect">
            <a:avLst/>
          </a:prstGeom>
        </p:spPr>
      </p:pic>
      <p:sp>
        <p:nvSpPr>
          <p:cNvPr id="9" name="Выноска 2 8"/>
          <p:cNvSpPr/>
          <p:nvPr/>
        </p:nvSpPr>
        <p:spPr>
          <a:xfrm>
            <a:off x="6588224" y="1092442"/>
            <a:ext cx="1872208" cy="444924"/>
          </a:xfrm>
          <a:prstGeom prst="borderCallout2">
            <a:avLst>
              <a:gd name="adj1" fmla="val 55244"/>
              <a:gd name="adj2" fmla="val 104411"/>
              <a:gd name="adj3" fmla="val 170488"/>
              <a:gd name="adj4" fmla="val 110228"/>
              <a:gd name="adj5" fmla="val 371799"/>
              <a:gd name="adj6" fmla="val 423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ПОРУЧИТЕЛЬ</a:t>
            </a:r>
            <a:endParaRPr lang="ru-RU" dirty="0"/>
          </a:p>
        </p:txBody>
      </p:sp>
      <p:sp>
        <p:nvSpPr>
          <p:cNvPr id="10" name="Выноска 2 9"/>
          <p:cNvSpPr/>
          <p:nvPr/>
        </p:nvSpPr>
        <p:spPr>
          <a:xfrm>
            <a:off x="4355976" y="1314904"/>
            <a:ext cx="1512168" cy="523220"/>
          </a:xfrm>
          <a:prstGeom prst="borderCallout2">
            <a:avLst>
              <a:gd name="adj1" fmla="val 57949"/>
              <a:gd name="adj2" fmla="val -6638"/>
              <a:gd name="adj3" fmla="val 151048"/>
              <a:gd name="adj4" fmla="val -13841"/>
              <a:gd name="adj5" fmla="val 283998"/>
              <a:gd name="adj6" fmla="val 850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79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1" y="411510"/>
            <a:ext cx="2532085" cy="2376264"/>
          </a:xfrm>
          <a:prstGeom prst="rect">
            <a:avLst/>
          </a:prstGeom>
        </p:spPr>
      </p:pic>
      <p:sp>
        <p:nvSpPr>
          <p:cNvPr id="3" name="Штриховая стрелка вправо 2"/>
          <p:cNvSpPr/>
          <p:nvPr/>
        </p:nvSpPr>
        <p:spPr>
          <a:xfrm rot="8875060">
            <a:off x="2502407" y="1827462"/>
            <a:ext cx="1008112" cy="360040"/>
          </a:xfrm>
          <a:prstGeom prst="stripedRightArrow">
            <a:avLst>
              <a:gd name="adj1" fmla="val 50000"/>
              <a:gd name="adj2" fmla="val 1188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23250"/>
          <a:stretch/>
        </p:blipFill>
        <p:spPr>
          <a:xfrm>
            <a:off x="6494804" y="1948355"/>
            <a:ext cx="1452785" cy="2423595"/>
          </a:xfrm>
          <a:prstGeom prst="rect">
            <a:avLst/>
          </a:prstGeom>
        </p:spPr>
      </p:pic>
      <p:sp>
        <p:nvSpPr>
          <p:cNvPr id="4" name="Штриховая стрелка вправо 3"/>
          <p:cNvSpPr/>
          <p:nvPr/>
        </p:nvSpPr>
        <p:spPr>
          <a:xfrm rot="12724940" flipH="1">
            <a:off x="5705489" y="1827462"/>
            <a:ext cx="1008112" cy="360040"/>
          </a:xfrm>
          <a:prstGeom prst="stripedRightArrow">
            <a:avLst>
              <a:gd name="adj1" fmla="val 50000"/>
              <a:gd name="adj2" fmla="val 1188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30498" y="2355726"/>
            <a:ext cx="2267351" cy="1851670"/>
            <a:chOff x="630498" y="2355726"/>
            <a:chExt cx="2267351" cy="18516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98" y="2355726"/>
              <a:ext cx="2267351" cy="185167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555776" y="4011910"/>
              <a:ext cx="342073" cy="195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771550"/>
            <a:ext cx="214227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кредит на развитие фирмы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0816" y="771550"/>
            <a:ext cx="214227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потребительский кредит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1009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11268"/>
            <a:ext cx="1698633" cy="1992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1151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называется место, где живут деньги?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2369"/>
            <a:ext cx="1933190" cy="34107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267744" y="1481433"/>
            <a:ext cx="1656184" cy="864096"/>
          </a:xfrm>
          <a:prstGeom prst="wedgeEllipseCallout">
            <a:avLst>
              <a:gd name="adj1" fmla="val -66240"/>
              <a:gd name="adj2" fmla="val 100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Это – банк.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635646"/>
            <a:ext cx="2295036" cy="30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3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8351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Жизнь в кредит - ???</a:t>
            </a:r>
            <a:endParaRPr lang="ru-RU" sz="24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28" y="1354243"/>
            <a:ext cx="3040362" cy="2657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3288515"/>
            <a:ext cx="1379218" cy="1011427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395536" y="1131590"/>
            <a:ext cx="288032" cy="360040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13159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нужно ждать!</a:t>
            </a:r>
            <a:endParaRPr lang="ru-RU" sz="2400" dirty="0"/>
          </a:p>
        </p:txBody>
      </p:sp>
      <p:sp>
        <p:nvSpPr>
          <p:cNvPr id="7" name="Плюс 6"/>
          <p:cNvSpPr/>
          <p:nvPr/>
        </p:nvSpPr>
        <p:spPr>
          <a:xfrm>
            <a:off x="395536" y="2139702"/>
            <a:ext cx="288032" cy="360040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213970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Покупаешь по сегодняшней цене!</a:t>
            </a:r>
            <a:endParaRPr lang="ru-RU" sz="2400" dirty="0"/>
          </a:p>
        </p:txBody>
      </p:sp>
      <p:sp>
        <p:nvSpPr>
          <p:cNvPr id="9" name="Минус 8"/>
          <p:cNvSpPr/>
          <p:nvPr/>
        </p:nvSpPr>
        <p:spPr>
          <a:xfrm>
            <a:off x="360211" y="3480227"/>
            <a:ext cx="360040" cy="277908"/>
          </a:xfrm>
          <a:prstGeom prst="mathMinus">
            <a:avLst>
              <a:gd name="adj1" fmla="val 3582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348100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Платишь больше!!!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57" y="2343889"/>
            <a:ext cx="1611552" cy="1992284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 rot="21329457">
            <a:off x="6903285" y="804132"/>
            <a:ext cx="1800200" cy="1497151"/>
          </a:xfrm>
          <a:prstGeom prst="wedgeRoundRectCallout">
            <a:avLst>
              <a:gd name="adj1" fmla="val -31624"/>
              <a:gd name="adj2" fmla="val 6894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Берёшь чужие и на время. Отдаёшь свои и навсегда!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78347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40370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153E"/>
                </a:solidFill>
              </a:rPr>
              <a:t>Б</a:t>
            </a:r>
            <a:r>
              <a:rPr lang="ru-RU" sz="2200" b="1" dirty="0" smtClean="0">
                <a:solidFill>
                  <a:srgbClr val="00153E"/>
                </a:solidFill>
              </a:rPr>
              <a:t>анк</a:t>
            </a:r>
            <a:r>
              <a:rPr lang="ru-RU" sz="2200" b="1" dirty="0" smtClean="0"/>
              <a:t> </a:t>
            </a:r>
            <a:r>
              <a:rPr lang="ru-RU" sz="2200" dirty="0"/>
              <a:t>– это </a:t>
            </a:r>
            <a:r>
              <a:rPr lang="ru-RU" sz="2200" dirty="0" smtClean="0"/>
              <a:t>специализированное финансовое учреждение, которое накапливает </a:t>
            </a:r>
            <a:r>
              <a:rPr lang="ru-RU" sz="2200" dirty="0"/>
              <a:t>денежные средства и </a:t>
            </a:r>
            <a:r>
              <a:rPr lang="ru-RU" sz="2200" dirty="0" smtClean="0"/>
              <a:t>предоставляет </a:t>
            </a:r>
            <a:r>
              <a:rPr lang="ru-RU" sz="2200" dirty="0"/>
              <a:t>их во временное пользование в форме кредитов</a:t>
            </a:r>
            <a:r>
              <a:rPr lang="ru-RU" sz="2200" dirty="0" smtClean="0"/>
              <a:t>.</a:t>
            </a:r>
          </a:p>
          <a:p>
            <a:endParaRPr lang="ru-RU" sz="1000" dirty="0" smtClean="0"/>
          </a:p>
          <a:p>
            <a:r>
              <a:rPr lang="ru-RU" sz="2200" dirty="0" smtClean="0"/>
              <a:t>Открыв </a:t>
            </a:r>
            <a:r>
              <a:rPr lang="ru-RU" sz="2200" b="1" dirty="0" smtClean="0">
                <a:solidFill>
                  <a:srgbClr val="00153E"/>
                </a:solidFill>
              </a:rPr>
              <a:t>банковский счёт</a:t>
            </a:r>
            <a:r>
              <a:rPr lang="ru-RU" sz="2200" dirty="0" smtClean="0"/>
              <a:t>, можно осуществлять безналичные расчёты и сберегать деньги на срочных вкладах.</a:t>
            </a:r>
          </a:p>
          <a:p>
            <a:endParaRPr lang="ru-RU" sz="1000" dirty="0" smtClean="0"/>
          </a:p>
          <a:p>
            <a:r>
              <a:rPr lang="ru-RU" sz="2200" dirty="0" smtClean="0"/>
              <a:t>Банк предоставляет кредиты предприятиям и гражданам на принципах </a:t>
            </a:r>
            <a:r>
              <a:rPr lang="ru-RU" sz="2200" b="1" dirty="0" smtClean="0">
                <a:solidFill>
                  <a:srgbClr val="00153E"/>
                </a:solidFill>
              </a:rPr>
              <a:t>возвратности</a:t>
            </a:r>
            <a:r>
              <a:rPr lang="ru-RU" sz="2200" dirty="0" smtClean="0"/>
              <a:t>, </a:t>
            </a:r>
            <a:r>
              <a:rPr lang="ru-RU" sz="2200" b="1" dirty="0" smtClean="0">
                <a:solidFill>
                  <a:srgbClr val="00153E"/>
                </a:solidFill>
              </a:rPr>
              <a:t>срочности</a:t>
            </a:r>
            <a:r>
              <a:rPr lang="ru-RU" sz="2200" dirty="0" smtClean="0"/>
              <a:t>, </a:t>
            </a:r>
            <a:r>
              <a:rPr lang="ru-RU" sz="2200" b="1" dirty="0" smtClean="0">
                <a:solidFill>
                  <a:srgbClr val="00153E"/>
                </a:solidFill>
              </a:rPr>
              <a:t>платности</a:t>
            </a:r>
            <a:r>
              <a:rPr lang="ru-RU" sz="2200" dirty="0" smtClean="0">
                <a:solidFill>
                  <a:srgbClr val="00153E"/>
                </a:solidFill>
              </a:rPr>
              <a:t> </a:t>
            </a:r>
            <a:r>
              <a:rPr lang="ru-RU" sz="2200" dirty="0" smtClean="0"/>
              <a:t>и </a:t>
            </a:r>
            <a:r>
              <a:rPr lang="ru-RU" sz="2200" b="1" dirty="0" smtClean="0">
                <a:solidFill>
                  <a:srgbClr val="00153E"/>
                </a:solidFill>
              </a:rPr>
              <a:t>гарантированности</a:t>
            </a:r>
            <a:r>
              <a:rPr lang="ru-RU" sz="2200" dirty="0" smtClean="0"/>
              <a:t>.</a:t>
            </a:r>
          </a:p>
          <a:p>
            <a:endParaRPr lang="ru-RU" sz="1000" dirty="0" smtClean="0"/>
          </a:p>
          <a:p>
            <a:r>
              <a:rPr lang="ru-RU" sz="2200" dirty="0" smtClean="0"/>
              <a:t>Свой доход банки получают за счёт того, что процент, который они получают от заёмщиков, </a:t>
            </a:r>
            <a:r>
              <a:rPr lang="ru-RU" sz="2200" b="1" dirty="0" smtClean="0"/>
              <a:t>всегда больше </a:t>
            </a:r>
            <a:r>
              <a:rPr lang="ru-RU" sz="2200" dirty="0" smtClean="0"/>
              <a:t>того процента, который они выплачивают вкладчикам.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411510"/>
            <a:ext cx="292962" cy="248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7" y="2395485"/>
            <a:ext cx="292962" cy="24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3547613"/>
            <a:ext cx="292962" cy="248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1563638"/>
            <a:ext cx="292962" cy="2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2" t="12656" r="26633" b="16009"/>
          <a:stretch/>
        </p:blipFill>
        <p:spPr>
          <a:xfrm>
            <a:off x="323528" y="771550"/>
            <a:ext cx="4470663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13970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«Банкир – это человек, который охотно даст вам взаймы, если вы предоставите убедительные доказательства того, что это вам не нужно».</a:t>
            </a:r>
          </a:p>
          <a:p>
            <a:pPr algn="r"/>
            <a:r>
              <a:rPr lang="ru-RU" sz="2000" dirty="0" smtClean="0"/>
              <a:t>Герберт </a:t>
            </a:r>
            <a:r>
              <a:rPr lang="ru-RU" sz="2000" dirty="0" err="1" smtClean="0"/>
              <a:t>Прокноу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1203"/>
            <a:ext cx="1572766" cy="15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8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8" y="536003"/>
            <a:ext cx="1584176" cy="1330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7933"/>
            <a:ext cx="3215394" cy="3277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r="16347"/>
          <a:stretch/>
        </p:blipFill>
        <p:spPr>
          <a:xfrm>
            <a:off x="5796136" y="928356"/>
            <a:ext cx="3005759" cy="3329102"/>
          </a:xfrm>
          <a:prstGeom prst="rect">
            <a:avLst/>
          </a:prstGeom>
        </p:spPr>
      </p:pic>
      <p:sp>
        <p:nvSpPr>
          <p:cNvPr id="10" name="Штриховая стрелка вправо 9"/>
          <p:cNvSpPr/>
          <p:nvPr/>
        </p:nvSpPr>
        <p:spPr>
          <a:xfrm>
            <a:off x="3779912" y="2401562"/>
            <a:ext cx="1599766" cy="382690"/>
          </a:xfrm>
          <a:prstGeom prst="stripedRightArrow">
            <a:avLst>
              <a:gd name="adj1" fmla="val 50000"/>
              <a:gd name="adj2" fmla="val 9747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851920" y="536003"/>
            <a:ext cx="1512168" cy="1603699"/>
            <a:chOff x="4067944" y="536003"/>
            <a:chExt cx="1512168" cy="1603699"/>
          </a:xfrm>
        </p:grpSpPr>
        <p:sp>
          <p:nvSpPr>
            <p:cNvPr id="12" name="Овал 11"/>
            <p:cNvSpPr/>
            <p:nvPr/>
          </p:nvSpPr>
          <p:spPr>
            <a:xfrm>
              <a:off x="4067944" y="536003"/>
              <a:ext cx="1512168" cy="160369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109" y="817933"/>
              <a:ext cx="1039837" cy="1039837"/>
            </a:xfrm>
            <a:prstGeom prst="rect">
              <a:avLst/>
            </a:prstGeom>
          </p:spPr>
        </p:pic>
      </p:grpSp>
      <p:sp>
        <p:nvSpPr>
          <p:cNvPr id="14" name="Выноска 1 13"/>
          <p:cNvSpPr/>
          <p:nvPr/>
        </p:nvSpPr>
        <p:spPr>
          <a:xfrm>
            <a:off x="3931723" y="3219822"/>
            <a:ext cx="1296144" cy="648072"/>
          </a:xfrm>
          <a:prstGeom prst="borderCallout1">
            <a:avLst>
              <a:gd name="adj1" fmla="val 49429"/>
              <a:gd name="adj2" fmla="val 104304"/>
              <a:gd name="adj3" fmla="val -88154"/>
              <a:gd name="adj4" fmla="val 160800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Платная услуга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519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" y="987574"/>
            <a:ext cx="3048006" cy="2670053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818462" y="163525"/>
            <a:ext cx="2520280" cy="2304256"/>
          </a:xfrm>
          <a:prstGeom prst="cloudCallout">
            <a:avLst>
              <a:gd name="adj1" fmla="val -63557"/>
              <a:gd name="adj2" fmla="val 187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каждой стране свои деньги!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989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526"/>
            <a:ext cx="4011168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11910"/>
            <a:ext cx="4011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153E"/>
                </a:solidFill>
              </a:rPr>
              <a:t>Маринус</a:t>
            </a:r>
            <a:r>
              <a:rPr lang="ru-RU" sz="2000" dirty="0" smtClean="0">
                <a:solidFill>
                  <a:srgbClr val="00153E"/>
                </a:solidFill>
              </a:rPr>
              <a:t> </a:t>
            </a:r>
            <a:r>
              <a:rPr lang="ru-RU" sz="2000" dirty="0" err="1" smtClean="0">
                <a:solidFill>
                  <a:srgbClr val="00153E"/>
                </a:solidFill>
              </a:rPr>
              <a:t>ван</a:t>
            </a:r>
            <a:r>
              <a:rPr lang="ru-RU" sz="2000" dirty="0" smtClean="0">
                <a:solidFill>
                  <a:srgbClr val="00153E"/>
                </a:solidFill>
              </a:rPr>
              <a:t> </a:t>
            </a:r>
            <a:r>
              <a:rPr lang="ru-RU" sz="2000" dirty="0" err="1" smtClean="0">
                <a:solidFill>
                  <a:srgbClr val="00153E"/>
                </a:solidFill>
              </a:rPr>
              <a:t>Реймерсвале</a:t>
            </a:r>
            <a:endParaRPr lang="ru-RU" sz="2000" dirty="0" smtClean="0">
              <a:solidFill>
                <a:srgbClr val="00153E"/>
              </a:solidFill>
            </a:endParaRPr>
          </a:p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«Меняла и его жена»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552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Древняя Греция: </a:t>
            </a:r>
            <a:r>
              <a:rPr lang="ru-RU" sz="2400" dirty="0" err="1" smtClean="0"/>
              <a:t>трапезиты</a:t>
            </a:r>
            <a:r>
              <a:rPr lang="ru-RU" sz="2400" dirty="0" smtClean="0"/>
              <a:t>.</a:t>
            </a:r>
          </a:p>
          <a:p>
            <a:endParaRPr lang="ru-RU" sz="1200" dirty="0"/>
          </a:p>
          <a:p>
            <a:r>
              <a:rPr lang="ru-RU" sz="2400" dirty="0" smtClean="0"/>
              <a:t>Древний Рим: </a:t>
            </a:r>
            <a:r>
              <a:rPr lang="ru-RU" sz="2400" dirty="0" err="1" smtClean="0"/>
              <a:t>менсарии</a:t>
            </a:r>
            <a:r>
              <a:rPr lang="ru-RU" sz="2400" dirty="0" smtClean="0"/>
              <a:t>.</a:t>
            </a:r>
          </a:p>
          <a:p>
            <a:endParaRPr lang="ru-RU" sz="1200" dirty="0"/>
          </a:p>
          <a:p>
            <a:r>
              <a:rPr lang="ru-RU" sz="2400" dirty="0" smtClean="0"/>
              <a:t>Италия: банкиры.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355726"/>
            <a:ext cx="12241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i="1" dirty="0" err="1" smtClean="0"/>
              <a:t>trapeza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003798"/>
            <a:ext cx="12241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err="1"/>
              <a:t>mensa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622253"/>
            <a:ext cx="12241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err="1"/>
              <a:t>banco</a:t>
            </a:r>
            <a:endParaRPr lang="ru-RU" sz="2400" b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426533" y="2330671"/>
            <a:ext cx="288032" cy="1800200"/>
          </a:xfrm>
          <a:prstGeom prst="rightBrace">
            <a:avLst>
              <a:gd name="adj1" fmla="val 91408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8264" y="2820873"/>
            <a:ext cx="12241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с</a:t>
            </a:r>
            <a:r>
              <a:rPr lang="ru-RU" sz="2400" b="1" i="1" dirty="0" smtClean="0"/>
              <a:t>тол, скамья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76251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7" y="2992187"/>
            <a:ext cx="1363258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040954"/>
            <a:ext cx="619520" cy="532787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7395813">
            <a:off x="6952313" y="2675948"/>
            <a:ext cx="360040" cy="214033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9" y="2219435"/>
            <a:ext cx="434157" cy="550961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14204187" flipV="1">
            <a:off x="6575869" y="2687559"/>
            <a:ext cx="360040" cy="214033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58" y="2326523"/>
            <a:ext cx="1363258" cy="936104"/>
          </a:xfrm>
          <a:prstGeom prst="rect">
            <a:avLst/>
          </a:prstGeom>
        </p:spPr>
      </p:pic>
      <p:sp>
        <p:nvSpPr>
          <p:cNvPr id="11" name="Штриховая стрелка вправо 10"/>
          <p:cNvSpPr/>
          <p:nvPr/>
        </p:nvSpPr>
        <p:spPr>
          <a:xfrm rot="14204187" flipV="1">
            <a:off x="3155453" y="1999268"/>
            <a:ext cx="360040" cy="214033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7395813">
            <a:off x="3555045" y="2035151"/>
            <a:ext cx="360040" cy="214033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3" y="1402630"/>
            <a:ext cx="619520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6387E-6 L -0.24462 -0.152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76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1747" r="10290" b="9460"/>
          <a:stretch/>
        </p:blipFill>
        <p:spPr>
          <a:xfrm>
            <a:off x="467544" y="555526"/>
            <a:ext cx="4241132" cy="4306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6796"/>
            <a:ext cx="3255607" cy="3255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0017"/>
            <a:ext cx="10081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1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7705"/>
            <a:ext cx="4248471" cy="354367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331640" y="411510"/>
            <a:ext cx="2016225" cy="1080120"/>
          </a:xfrm>
          <a:prstGeom prst="wedgeEllipseCallout">
            <a:avLst>
              <a:gd name="adj1" fmla="val -32876"/>
              <a:gd name="adj2" fmla="val 973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Расписка банка – это надёжно!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16282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Банкнота – «расписка банка» (</a:t>
            </a:r>
            <a:r>
              <a:rPr lang="de-DE" sz="2400" dirty="0" smtClean="0"/>
              <a:t>«</a:t>
            </a:r>
            <a:r>
              <a:rPr lang="de-DE" sz="2400" dirty="0" err="1" smtClean="0"/>
              <a:t>banker`s</a:t>
            </a:r>
            <a:r>
              <a:rPr lang="de-DE" sz="2400" dirty="0" smtClean="0"/>
              <a:t> </a:t>
            </a:r>
            <a:r>
              <a:rPr lang="de-DE" sz="2400" dirty="0" err="1" smtClean="0"/>
              <a:t>note</a:t>
            </a:r>
            <a:r>
              <a:rPr lang="de-DE" sz="2400" dirty="0" smtClean="0"/>
              <a:t>»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31" y="2427734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Функции банков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3159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Хранят ценности.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Обменивают валюты.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Переводят деньги.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316255"/>
            <a:ext cx="273630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Главный доход </a:t>
            </a:r>
            <a:r>
              <a:rPr lang="ru-RU" sz="2400" b="1" u="sng" dirty="0" smtClean="0"/>
              <a:t>не</a:t>
            </a:r>
            <a:r>
              <a:rPr lang="ru-RU" sz="2400" dirty="0" smtClean="0"/>
              <a:t> от этих услуг!!!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0411"/>
            <a:ext cx="1855859" cy="1891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36" y="2626801"/>
            <a:ext cx="1375184" cy="1673141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3131840" y="3685081"/>
            <a:ext cx="2764223" cy="288032"/>
          </a:xfrm>
          <a:prstGeom prst="stripedRightArrow">
            <a:avLst>
              <a:gd name="adj1" fmla="val 50000"/>
              <a:gd name="adj2" fmla="val 2220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flipH="1">
            <a:off x="3045872" y="3511193"/>
            <a:ext cx="2764223" cy="288032"/>
          </a:xfrm>
          <a:prstGeom prst="stripedRightArrow">
            <a:avLst>
              <a:gd name="adj1" fmla="val 50000"/>
              <a:gd name="adj2" fmla="val 2220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1840" y="332661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деньги в долг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003798"/>
            <a:ext cx="277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назад с % (с «лихвой»)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93253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7" grpId="1" animBg="1"/>
      <p:bldP spid="8" grpId="0" animBg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422</Words>
  <Application>Microsoft Office PowerPoint</Application>
  <PresentationFormat>Экран (16:9)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Банки</dc:title>
  <dc:creator>user</dc:creator>
  <cp:lastModifiedBy>user</cp:lastModifiedBy>
  <cp:revision>45</cp:revision>
  <dcterms:created xsi:type="dcterms:W3CDTF">2013-11-20T14:48:48Z</dcterms:created>
  <dcterms:modified xsi:type="dcterms:W3CDTF">2014-01-20T14:20:37Z</dcterms:modified>
</cp:coreProperties>
</file>