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0" d="100"/>
          <a:sy n="110" d="100"/>
        </p:scale>
        <p:origin x="-720" y="-126"/>
      </p:cViewPr>
      <p:guideLst>
        <p:guide orient="horz" pos="103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30100259130367"/>
          <c:y val="9.9573969851024943E-2"/>
          <c:w val="0.86722095943293587"/>
          <c:h val="0.777851520501214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Темпы инфляции в России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1991 г.</c:v>
                </c:pt>
                <c:pt idx="1">
                  <c:v>1992 г.</c:v>
                </c:pt>
                <c:pt idx="2">
                  <c:v>1993 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2.2999999999999998</c:v>
                </c:pt>
                <c:pt idx="1">
                  <c:v>17.3</c:v>
                </c:pt>
                <c:pt idx="2">
                  <c:v>10.199999999999999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6542208"/>
        <c:axId val="35795328"/>
        <c:axId val="0"/>
      </c:bar3DChart>
      <c:catAx>
        <c:axId val="86542208"/>
        <c:scaling>
          <c:orientation val="minMax"/>
        </c:scaling>
        <c:delete val="0"/>
        <c:axPos val="b"/>
        <c:majorTickMark val="out"/>
        <c:minorTickMark val="none"/>
        <c:tickLblPos val="nextTo"/>
        <c:crossAx val="35795328"/>
        <c:crosses val="autoZero"/>
        <c:auto val="1"/>
        <c:lblAlgn val="ctr"/>
        <c:lblOffset val="100"/>
        <c:noMultiLvlLbl val="0"/>
      </c:catAx>
      <c:valAx>
        <c:axId val="357953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6542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6F4A7-4ECD-4A0D-A686-5129539FB96E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D1073-5312-4CAB-B4BA-D7E60C57B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14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D1073-5312-4CAB-B4BA-D7E60C57BE8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D1073-5312-4CAB-B4BA-D7E60C57BE8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3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C319-A810-43CC-8225-C2A037224B48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5D2D-A34D-4BC9-8D89-30A2274E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96347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C319-A810-43CC-8225-C2A037224B48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5D2D-A34D-4BC9-8D89-30A2274E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84646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C319-A810-43CC-8225-C2A037224B48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5D2D-A34D-4BC9-8D89-30A2274E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31603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C319-A810-43CC-8225-C2A037224B48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5D2D-A34D-4BC9-8D89-30A2274E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6100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C319-A810-43CC-8225-C2A037224B48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5D2D-A34D-4BC9-8D89-30A2274E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10677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C319-A810-43CC-8225-C2A037224B48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5D2D-A34D-4BC9-8D89-30A2274E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95249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C319-A810-43CC-8225-C2A037224B48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5D2D-A34D-4BC9-8D89-30A2274E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78333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C319-A810-43CC-8225-C2A037224B48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5D2D-A34D-4BC9-8D89-30A2274E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64701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C319-A810-43CC-8225-C2A037224B48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5D2D-A34D-4BC9-8D89-30A2274E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26188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C319-A810-43CC-8225-C2A037224B48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5D2D-A34D-4BC9-8D89-30A2274E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6385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C319-A810-43CC-8225-C2A037224B48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5D2D-A34D-4BC9-8D89-30A2274E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17696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9C319-A810-43CC-8225-C2A037224B48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85D2D-A34D-4BC9-8D89-30A2274E6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34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microsoft.com/office/2007/relationships/hdphoto" Target="../media/hdphoto14.wdp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microsoft.com/office/2007/relationships/hdphoto" Target="../media/hdphoto16.wdp"/><Relationship Id="rId7" Type="http://schemas.microsoft.com/office/2007/relationships/hdphoto" Target="../media/hdphoto18.wdp"/><Relationship Id="rId12" Type="http://schemas.openxmlformats.org/officeDocument/2006/relationships/image" Target="../media/image3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6.jpeg"/><Relationship Id="rId5" Type="http://schemas.microsoft.com/office/2007/relationships/hdphoto" Target="../media/hdphoto17.wdp"/><Relationship Id="rId10" Type="http://schemas.openxmlformats.org/officeDocument/2006/relationships/image" Target="../media/image35.jpeg"/><Relationship Id="rId4" Type="http://schemas.openxmlformats.org/officeDocument/2006/relationships/image" Target="../media/image31.png"/><Relationship Id="rId9" Type="http://schemas.openxmlformats.org/officeDocument/2006/relationships/image" Target="../media/image34.jpeg"/><Relationship Id="rId14" Type="http://schemas.microsoft.com/office/2007/relationships/hdphoto" Target="../media/hdphoto19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microsoft.com/office/2007/relationships/hdphoto" Target="../media/hdphoto3.wdp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microsoft.com/office/2007/relationships/hdphoto" Target="../media/hdphoto21.wdp"/><Relationship Id="rId7" Type="http://schemas.openxmlformats.org/officeDocument/2006/relationships/image" Target="../media/image46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microsoft.com/office/2007/relationships/hdphoto" Target="../media/hdphoto22.wdp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11.png"/><Relationship Id="rId5" Type="http://schemas.openxmlformats.org/officeDocument/2006/relationships/image" Target="../media/image8.jpe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3.jpeg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067694"/>
            <a:ext cx="3886200" cy="110251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153E"/>
                </a:solidFill>
              </a:rPr>
              <a:t>Инфляция</a:t>
            </a:r>
            <a:endParaRPr lang="ru-RU" sz="5400" b="1" dirty="0">
              <a:solidFill>
                <a:srgbClr val="00153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2319722"/>
            <a:ext cx="4032448" cy="1441326"/>
          </a:xfrm>
        </p:spPr>
        <p:txBody>
          <a:bodyPr>
            <a:noAutofit/>
          </a:bodyPr>
          <a:lstStyle/>
          <a:p>
            <a:pPr marL="342900" indent="-342900" algn="l">
              <a:buBlip>
                <a:blip r:embed="rId2"/>
              </a:buBlip>
            </a:pPr>
            <a:r>
              <a:rPr lang="ru-RU" sz="2400" dirty="0" smtClean="0">
                <a:solidFill>
                  <a:schemeClr val="tx1"/>
                </a:solidFill>
              </a:rPr>
              <a:t>Причины и виды инфляции</a:t>
            </a:r>
          </a:p>
          <a:p>
            <a:pPr marL="342900" indent="-342900" algn="l">
              <a:buBlip>
                <a:blip r:embed="rId2"/>
              </a:buBlip>
            </a:pPr>
            <a:r>
              <a:rPr lang="ru-RU" sz="2400" dirty="0" smtClean="0">
                <a:solidFill>
                  <a:schemeClr val="tx1"/>
                </a:solidFill>
              </a:rPr>
              <a:t>Последствия инфляции</a:t>
            </a:r>
          </a:p>
          <a:p>
            <a:pPr marL="342900" indent="-342900" algn="l">
              <a:buBlip>
                <a:blip r:embed="rId2"/>
              </a:buBlip>
            </a:pPr>
            <a:r>
              <a:rPr lang="ru-RU" sz="2400" dirty="0" smtClean="0">
                <a:solidFill>
                  <a:schemeClr val="tx1"/>
                </a:solidFill>
              </a:rPr>
              <a:t>Способы сбережения доходов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7534"/>
            <a:ext cx="4075237" cy="3384376"/>
          </a:xfrm>
          <a:prstGeom prst="rect">
            <a:avLst/>
          </a:prstGeom>
        </p:spPr>
      </p:pic>
      <p:sp>
        <p:nvSpPr>
          <p:cNvPr id="7" name="Штриховая стрелка вправо 6"/>
          <p:cNvSpPr/>
          <p:nvPr/>
        </p:nvSpPr>
        <p:spPr>
          <a:xfrm rot="4400940">
            <a:off x="-47446" y="2253839"/>
            <a:ext cx="1616737" cy="635822"/>
          </a:xfrm>
          <a:prstGeom prst="stripedRightArrow">
            <a:avLst>
              <a:gd name="adj1" fmla="val 66419"/>
              <a:gd name="adj2" fmla="val 8973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ЦЕНЫ</a:t>
            </a:r>
            <a:endParaRPr lang="ru-RU" sz="2000" b="1" dirty="0"/>
          </a:p>
        </p:txBody>
      </p:sp>
      <p:sp>
        <p:nvSpPr>
          <p:cNvPr id="8" name="Штриховая стрелка вправо 7"/>
          <p:cNvSpPr/>
          <p:nvPr/>
        </p:nvSpPr>
        <p:spPr>
          <a:xfrm rot="15456864" flipV="1">
            <a:off x="3128588" y="2724789"/>
            <a:ext cx="1571157" cy="647262"/>
          </a:xfrm>
          <a:prstGeom prst="stripedRightArrow">
            <a:avLst>
              <a:gd name="adj1" fmla="val 66419"/>
              <a:gd name="adj2" fmla="val 9024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ДЕНЬГИ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125663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58223E-6 L 0.00017 -0.149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1151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Причины инфляции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4" y="1059582"/>
            <a:ext cx="2520991" cy="29898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57" y="1059582"/>
            <a:ext cx="2182692" cy="29898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84" y="1059582"/>
            <a:ext cx="2899792" cy="1467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6384" y="2643758"/>
            <a:ext cx="289979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1914 г.:</a:t>
            </a:r>
          </a:p>
          <a:p>
            <a:pPr algn="ctr"/>
            <a:r>
              <a:rPr lang="ru-RU" dirty="0" smtClean="0"/>
              <a:t>1</a:t>
            </a:r>
            <a:r>
              <a:rPr lang="en-US" dirty="0" smtClean="0"/>
              <a:t>$</a:t>
            </a:r>
            <a:r>
              <a:rPr lang="ru-RU" dirty="0" smtClean="0"/>
              <a:t> = 4,2 марки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6384" y="3435846"/>
            <a:ext cx="289979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ноябрь </a:t>
            </a:r>
            <a:r>
              <a:rPr lang="ru-RU" dirty="0"/>
              <a:t>1923 г.:</a:t>
            </a:r>
          </a:p>
          <a:p>
            <a:pPr algn="ctr"/>
            <a:r>
              <a:rPr lang="ru-RU" dirty="0"/>
              <a:t>1</a:t>
            </a:r>
            <a:r>
              <a:rPr lang="en-US" dirty="0"/>
              <a:t>$</a:t>
            </a:r>
            <a:r>
              <a:rPr lang="ru-RU" dirty="0"/>
              <a:t> = 4,2 триллиона </a:t>
            </a:r>
            <a:r>
              <a:rPr lang="ru-RU" dirty="0" smtClean="0"/>
              <a:t>марок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43708" y="4227934"/>
            <a:ext cx="525658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Цены в 1923 г. удваивались каждые 49 часов.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34344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1151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Причины инфляции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1" y="1283466"/>
            <a:ext cx="3004282" cy="30042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7655"/>
            <a:ext cx="2392838" cy="1615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3579862"/>
            <a:ext cx="4058861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Цены в октябре 2008 г. удваивались каждые 1,5 часа.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367668"/>
            <a:ext cx="1466572" cy="19675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15816" y="118300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153E"/>
                </a:solidFill>
              </a:rPr>
              <a:t>ЗИМБАБВЕ</a:t>
            </a:r>
            <a:endParaRPr lang="ru-RU" dirty="0">
              <a:solidFill>
                <a:srgbClr val="001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33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1151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Причины инфляции</a:t>
            </a:r>
            <a:endParaRPr lang="ru-RU" sz="2800" b="1" dirty="0">
              <a:solidFill>
                <a:srgbClr val="00153E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50659031"/>
              </p:ext>
            </p:extLst>
          </p:nvPr>
        </p:nvGraphicFramePr>
        <p:xfrm>
          <a:off x="467544" y="987574"/>
          <a:ext cx="7992888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9910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El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08" y="1570876"/>
            <a:ext cx="1126508" cy="11340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136" y="2216429"/>
            <a:ext cx="954310" cy="9607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41151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Виды инфляции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0" r="22287"/>
          <a:stretch/>
        </p:blipFill>
        <p:spPr>
          <a:xfrm>
            <a:off x="5004048" y="1178161"/>
            <a:ext cx="2020595" cy="33877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77584"/>
            <a:ext cx="1256524" cy="11622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664530"/>
            <a:ext cx="1167769" cy="1080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980" y="2218267"/>
            <a:ext cx="1122127" cy="10379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08" y="2283718"/>
            <a:ext cx="1142459" cy="10567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4120" y="3328317"/>
            <a:ext cx="1201674" cy="11114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754000"/>
            <a:ext cx="997645" cy="10043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177144"/>
            <a:ext cx="873978" cy="8798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5820" y="1362421"/>
            <a:ext cx="304895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Инфляция спроса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99437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11510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Виды инфляции</a:t>
            </a:r>
          </a:p>
          <a:p>
            <a:pPr algn="ctr"/>
            <a:r>
              <a:rPr lang="ru-RU" sz="2800" dirty="0" smtClean="0">
                <a:solidFill>
                  <a:srgbClr val="00153E"/>
                </a:solidFill>
              </a:rPr>
              <a:t>(по происхождению)</a:t>
            </a:r>
            <a:endParaRPr lang="ru-RU" sz="2800" dirty="0">
              <a:solidFill>
                <a:srgbClr val="00153E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9055428">
            <a:off x="1454449" y="1311710"/>
            <a:ext cx="1510435" cy="304423"/>
          </a:xfrm>
          <a:prstGeom prst="stripedRightArrow">
            <a:avLst>
              <a:gd name="adj1" fmla="val 50000"/>
              <a:gd name="adj2" fmla="val 1520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43837" y="1956777"/>
            <a:ext cx="1739931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Инфляция спроса</a:t>
            </a:r>
            <a:endParaRPr lang="ru-RU" sz="2400" dirty="0"/>
          </a:p>
        </p:txBody>
      </p:sp>
      <p:sp>
        <p:nvSpPr>
          <p:cNvPr id="5" name="Штриховая стрелка вправо 4"/>
          <p:cNvSpPr/>
          <p:nvPr/>
        </p:nvSpPr>
        <p:spPr>
          <a:xfrm rot="6030002">
            <a:off x="2930143" y="2281617"/>
            <a:ext cx="1466166" cy="304423"/>
          </a:xfrm>
          <a:prstGeom prst="stripedRightArrow">
            <a:avLst>
              <a:gd name="adj1" fmla="val 50000"/>
              <a:gd name="adj2" fmla="val 1520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48355" y="3363837"/>
            <a:ext cx="1657603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Инфляция издержек</a:t>
            </a:r>
            <a:endParaRPr lang="ru-RU" sz="2400" dirty="0"/>
          </a:p>
        </p:txBody>
      </p:sp>
      <p:sp>
        <p:nvSpPr>
          <p:cNvPr id="7" name="Штриховая стрелка вправо 6"/>
          <p:cNvSpPr/>
          <p:nvPr/>
        </p:nvSpPr>
        <p:spPr>
          <a:xfrm rot="4841745">
            <a:off x="4837363" y="2283927"/>
            <a:ext cx="1443183" cy="304423"/>
          </a:xfrm>
          <a:prstGeom prst="stripedRightArrow">
            <a:avLst>
              <a:gd name="adj1" fmla="val 50000"/>
              <a:gd name="adj2" fmla="val 1520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788024" y="3363838"/>
            <a:ext cx="1748127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Инфляция ожидания</a:t>
            </a:r>
            <a:endParaRPr lang="ru-RU" sz="2400" dirty="0"/>
          </a:p>
        </p:txBody>
      </p:sp>
      <p:sp>
        <p:nvSpPr>
          <p:cNvPr id="9" name="Штриховая стрелка вправо 8"/>
          <p:cNvSpPr/>
          <p:nvPr/>
        </p:nvSpPr>
        <p:spPr>
          <a:xfrm rot="12544572" flipH="1">
            <a:off x="6134970" y="1311710"/>
            <a:ext cx="1510435" cy="304423"/>
          </a:xfrm>
          <a:prstGeom prst="stripedRightArrow">
            <a:avLst>
              <a:gd name="adj1" fmla="val 50000"/>
              <a:gd name="adj2" fmla="val 1520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648493" y="1947485"/>
            <a:ext cx="1739931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Инфляция монополи-</a:t>
            </a:r>
            <a:r>
              <a:rPr lang="ru-RU" sz="2400" dirty="0" err="1" smtClean="0"/>
              <a:t>стическая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3471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11510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Виды инфляции</a:t>
            </a:r>
          </a:p>
          <a:p>
            <a:pPr algn="ctr"/>
            <a:r>
              <a:rPr lang="ru-RU" sz="2800" dirty="0" smtClean="0">
                <a:solidFill>
                  <a:srgbClr val="00153E"/>
                </a:solidFill>
              </a:rPr>
              <a:t>(по темпам)</a:t>
            </a:r>
            <a:endParaRPr lang="ru-RU" sz="2800" dirty="0">
              <a:solidFill>
                <a:srgbClr val="00153E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5400000">
            <a:off x="4247501" y="1655722"/>
            <a:ext cx="776623" cy="304423"/>
          </a:xfrm>
          <a:prstGeom prst="stripedRightArrow">
            <a:avLst>
              <a:gd name="adj1" fmla="val 50000"/>
              <a:gd name="adj2" fmla="val 1520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19872" y="2283718"/>
            <a:ext cx="237626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Галопирующая (20 – 200%)</a:t>
            </a:r>
            <a:endParaRPr lang="ru-RU" sz="2400" dirty="0"/>
          </a:p>
        </p:txBody>
      </p:sp>
      <p:sp>
        <p:nvSpPr>
          <p:cNvPr id="5" name="Штриховая стрелка вправо 4"/>
          <p:cNvSpPr/>
          <p:nvPr/>
        </p:nvSpPr>
        <p:spPr>
          <a:xfrm rot="8670110">
            <a:off x="1888777" y="1194034"/>
            <a:ext cx="1280685" cy="304423"/>
          </a:xfrm>
          <a:prstGeom prst="stripedRightArrow">
            <a:avLst>
              <a:gd name="adj1" fmla="val 50000"/>
              <a:gd name="adj2" fmla="val 1520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1812761"/>
            <a:ext cx="237626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Гиперинфляция (свыше 200%)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1812761"/>
            <a:ext cx="237626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Умеренная </a:t>
            </a:r>
          </a:p>
          <a:p>
            <a:pPr algn="ctr"/>
            <a:r>
              <a:rPr lang="ru-RU" sz="2400" dirty="0" smtClean="0"/>
              <a:t>(до 10%)</a:t>
            </a:r>
            <a:endParaRPr lang="ru-RU" sz="2400" dirty="0"/>
          </a:p>
        </p:txBody>
      </p:sp>
      <p:sp>
        <p:nvSpPr>
          <p:cNvPr id="8" name="Штриховая стрелка вправо 7"/>
          <p:cNvSpPr/>
          <p:nvPr/>
        </p:nvSpPr>
        <p:spPr>
          <a:xfrm rot="12929890" flipH="1">
            <a:off x="6034362" y="1207005"/>
            <a:ext cx="1267327" cy="304423"/>
          </a:xfrm>
          <a:prstGeom prst="stripedRightArrow">
            <a:avLst>
              <a:gd name="adj1" fmla="val 50000"/>
              <a:gd name="adj2" fmla="val 1520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3742" y="3219822"/>
            <a:ext cx="1956510" cy="13043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26844"/>
            <a:ext cx="2304255" cy="17973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422" y="2949140"/>
            <a:ext cx="1624895" cy="13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90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1151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Последствия инфляции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80" y="1201862"/>
            <a:ext cx="1904999" cy="15859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2975922"/>
            <a:ext cx="1904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Сокращаются реальные доходы.</a:t>
            </a: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1059582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153E"/>
                </a:solidFill>
              </a:rPr>
              <a:t>Номинальный доход </a:t>
            </a:r>
            <a:r>
              <a:rPr lang="ru-RU" sz="2200" dirty="0" smtClean="0"/>
              <a:t>– сумма денег, полученная гражданином или семьёй за определённый период времени.</a:t>
            </a:r>
            <a:endParaRPr lang="ru-RU" sz="22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75856" y="2715766"/>
            <a:ext cx="26282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86927" y="2283718"/>
            <a:ext cx="262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153E"/>
                </a:solidFill>
              </a:rPr>
              <a:t>Номинальный доход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2715766"/>
            <a:ext cx="262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153E"/>
                </a:solidFill>
              </a:rPr>
              <a:t>Цены на товары</a:t>
            </a:r>
            <a:endParaRPr lang="ru-RU" sz="2000" dirty="0"/>
          </a:p>
        </p:txBody>
      </p:sp>
      <p:sp>
        <p:nvSpPr>
          <p:cNvPr id="10" name="Равно 9"/>
          <p:cNvSpPr/>
          <p:nvPr/>
        </p:nvSpPr>
        <p:spPr>
          <a:xfrm>
            <a:off x="5940152" y="2571750"/>
            <a:ext cx="576064" cy="282222"/>
          </a:xfrm>
          <a:prstGeom prst="mathEqual">
            <a:avLst>
              <a:gd name="adj1" fmla="val 23520"/>
              <a:gd name="adj2" fmla="val 231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1266" y="2499742"/>
            <a:ext cx="2155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153E"/>
                </a:solidFill>
              </a:rPr>
              <a:t>Реальный доход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31840" y="3219822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153E"/>
                </a:solidFill>
              </a:rPr>
              <a:t>Реальный доход </a:t>
            </a:r>
            <a:r>
              <a:rPr lang="ru-RU" sz="2200" dirty="0" smtClean="0"/>
              <a:t>– количество товаров и услуг, которые можно приобрести за номинальный доход.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95223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  <p:bldP spid="10" grpId="0" animBg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1151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Последствия инфляции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3" y="1236697"/>
            <a:ext cx="3312368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Зарплата за год выросла на 20%.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460833"/>
            <a:ext cx="3312369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Цены за год выросли на 50%.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540953"/>
            <a:ext cx="3312369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Купить товаров можно на 20% меньше.</a:t>
            </a:r>
            <a:endParaRPr lang="ru-RU" sz="2000" b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4211960" y="1668745"/>
            <a:ext cx="4608512" cy="832158"/>
            <a:chOff x="3275856" y="2283718"/>
            <a:chExt cx="4608512" cy="832158"/>
          </a:xfrm>
        </p:grpSpPr>
        <p:sp>
          <p:nvSpPr>
            <p:cNvPr id="6" name="TextBox 5"/>
            <p:cNvSpPr txBox="1"/>
            <p:nvPr/>
          </p:nvSpPr>
          <p:spPr>
            <a:xfrm>
              <a:off x="3286927" y="2283718"/>
              <a:ext cx="2628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153E"/>
                  </a:solidFill>
                </a:rPr>
                <a:t>Номинальный доход</a:t>
              </a:r>
              <a:endParaRPr lang="ru-RU" sz="200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3275856" y="2715766"/>
              <a:ext cx="26282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275856" y="2715766"/>
              <a:ext cx="2628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153E"/>
                  </a:solidFill>
                </a:rPr>
                <a:t>Цены на товары</a:t>
              </a:r>
              <a:endParaRPr lang="ru-RU" sz="2000" dirty="0"/>
            </a:p>
          </p:txBody>
        </p:sp>
        <p:sp>
          <p:nvSpPr>
            <p:cNvPr id="9" name="Равно 8"/>
            <p:cNvSpPr/>
            <p:nvPr/>
          </p:nvSpPr>
          <p:spPr>
            <a:xfrm>
              <a:off x="5940152" y="2571750"/>
              <a:ext cx="576064" cy="282222"/>
            </a:xfrm>
            <a:prstGeom prst="mathEqual">
              <a:avLst>
                <a:gd name="adj1" fmla="val 23520"/>
                <a:gd name="adj2" fmla="val 2313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21266" y="2355726"/>
              <a:ext cx="13631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153E"/>
                  </a:solidFill>
                </a:rPr>
                <a:t>Реальный доход</a:t>
              </a:r>
              <a:endParaRPr lang="ru-RU" sz="20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80545" y="2850727"/>
            <a:ext cx="965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120 %</a:t>
            </a:r>
            <a:endParaRPr lang="ru-RU" sz="24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508537" y="3282775"/>
            <a:ext cx="11521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80544" y="3288472"/>
            <a:ext cx="965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150%</a:t>
            </a:r>
            <a:endParaRPr lang="ru-RU" sz="2400" dirty="0"/>
          </a:p>
        </p:txBody>
      </p:sp>
      <p:sp>
        <p:nvSpPr>
          <p:cNvPr id="16" name="Равно 15"/>
          <p:cNvSpPr/>
          <p:nvPr/>
        </p:nvSpPr>
        <p:spPr>
          <a:xfrm>
            <a:off x="6889851" y="3141664"/>
            <a:ext cx="576064" cy="282222"/>
          </a:xfrm>
          <a:prstGeom prst="mathEqual">
            <a:avLst>
              <a:gd name="adj1" fmla="val 23520"/>
              <a:gd name="adj2" fmla="val 231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5915" y="2984289"/>
            <a:ext cx="973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80%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9" name="Умножение 18"/>
          <p:cNvSpPr/>
          <p:nvPr/>
        </p:nvSpPr>
        <p:spPr>
          <a:xfrm>
            <a:off x="5659510" y="3067608"/>
            <a:ext cx="360040" cy="512601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019550" y="3045843"/>
            <a:ext cx="965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100 %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2143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3" grpId="0"/>
      <p:bldP spid="15" grpId="0"/>
      <p:bldP spid="16" grpId="0" animBg="1"/>
      <p:bldP spid="17" grpId="0"/>
      <p:bldP spid="19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1151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Последствия инфляции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31590"/>
            <a:ext cx="208823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потребителей: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635646"/>
            <a:ext cx="2304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Blip>
                <a:blip r:embed="rId2"/>
              </a:buBlip>
            </a:pPr>
            <a:r>
              <a:rPr lang="ru-RU" dirty="0" smtClean="0"/>
              <a:t>обесценивает сбережения;</a:t>
            </a:r>
          </a:p>
          <a:p>
            <a:pPr marL="265113" indent="-265113">
              <a:buBlip>
                <a:blip r:embed="rId2"/>
              </a:buBlip>
            </a:pPr>
            <a:r>
              <a:rPr lang="ru-RU" dirty="0" smtClean="0"/>
              <a:t>уменьшает возможности удовлетворения потребностей;</a:t>
            </a:r>
          </a:p>
          <a:p>
            <a:pPr marL="265113" indent="-265113">
              <a:buBlip>
                <a:blip r:embed="rId2"/>
              </a:buBlip>
            </a:pPr>
            <a:r>
              <a:rPr lang="ru-RU" dirty="0" smtClean="0"/>
              <a:t>особенно влияет на людей с фиксированными доходами.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27884" y="1131590"/>
            <a:ext cx="208823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государства: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1131590"/>
            <a:ext cx="230425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производителей: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1635646"/>
            <a:ext cx="22558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Blip>
                <a:blip r:embed="rId2"/>
              </a:buBlip>
            </a:pPr>
            <a:r>
              <a:rPr lang="ru-RU" dirty="0" smtClean="0"/>
              <a:t>обесцениваются налоговые поступления;</a:t>
            </a:r>
          </a:p>
          <a:p>
            <a:pPr marL="265113" indent="-265113">
              <a:buBlip>
                <a:blip r:embed="rId2"/>
              </a:buBlip>
            </a:pPr>
            <a:r>
              <a:rPr lang="ru-RU" dirty="0" smtClean="0"/>
              <a:t>приходится сокращать социальные программы;</a:t>
            </a:r>
          </a:p>
          <a:p>
            <a:pPr marL="265113" indent="-265113">
              <a:buBlip>
                <a:blip r:embed="rId2"/>
              </a:buBlip>
            </a:pPr>
            <a:r>
              <a:rPr lang="ru-RU" dirty="0" smtClean="0"/>
              <a:t>растёт социальная напряжённость.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1635646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Blip>
                <a:blip r:embed="rId2"/>
              </a:buBlip>
            </a:pPr>
            <a:r>
              <a:rPr lang="ru-RU" dirty="0" smtClean="0"/>
              <a:t>падают объёмы производства;</a:t>
            </a:r>
          </a:p>
          <a:p>
            <a:pPr marL="265113" indent="-265113">
              <a:buBlip>
                <a:blip r:embed="rId2"/>
              </a:buBlip>
            </a:pPr>
            <a:r>
              <a:rPr lang="ru-RU" dirty="0" smtClean="0"/>
              <a:t>уменьшаются капиталовложения;</a:t>
            </a:r>
          </a:p>
          <a:p>
            <a:pPr marL="265113" indent="-265113">
              <a:buBlip>
                <a:blip r:embed="rId2"/>
              </a:buBlip>
            </a:pPr>
            <a:r>
              <a:rPr lang="ru-RU" dirty="0" smtClean="0"/>
              <a:t>трудно планировать деятельность.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975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41151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Способы сбережения доходов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29" y="1131591"/>
            <a:ext cx="2688297" cy="17281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5" y="1419622"/>
            <a:ext cx="2152938" cy="2020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419622"/>
            <a:ext cx="1572841" cy="2020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48" y="3184235"/>
            <a:ext cx="2876630" cy="14383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32740"/>
            <a:ext cx="1728192" cy="1389811"/>
          </a:xfrm>
          <a:prstGeom prst="rect">
            <a:avLst/>
          </a:prstGeom>
        </p:spPr>
      </p:pic>
      <p:sp>
        <p:nvSpPr>
          <p:cNvPr id="10" name="Штриховая стрелка вправо 9"/>
          <p:cNvSpPr/>
          <p:nvPr/>
        </p:nvSpPr>
        <p:spPr>
          <a:xfrm rot="8476752">
            <a:off x="3501745" y="3080528"/>
            <a:ext cx="776623" cy="304423"/>
          </a:xfrm>
          <a:prstGeom prst="stripedRightArrow">
            <a:avLst>
              <a:gd name="adj1" fmla="val 50000"/>
              <a:gd name="adj2" fmla="val 1520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 rot="13123248" flipH="1">
            <a:off x="4793626" y="3080529"/>
            <a:ext cx="776623" cy="304423"/>
          </a:xfrm>
          <a:prstGeom prst="stripedRightArrow">
            <a:avLst>
              <a:gd name="adj1" fmla="val 50000"/>
              <a:gd name="adj2" fmla="val 1520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 rot="9480942">
            <a:off x="2349615" y="2133121"/>
            <a:ext cx="776623" cy="304423"/>
          </a:xfrm>
          <a:prstGeom prst="stripedRightArrow">
            <a:avLst>
              <a:gd name="adj1" fmla="val 50000"/>
              <a:gd name="adj2" fmla="val 1520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 rot="11682413" flipH="1">
            <a:off x="6283652" y="2133121"/>
            <a:ext cx="776623" cy="304423"/>
          </a:xfrm>
          <a:prstGeom prst="stripedRightArrow">
            <a:avLst>
              <a:gd name="adj1" fmla="val 50000"/>
              <a:gd name="adj2" fmla="val 15206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705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1151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Что такое инфляция?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3159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inflatio</a:t>
            </a:r>
            <a:r>
              <a:rPr lang="ru-RU" sz="2400" i="1" dirty="0" smtClean="0"/>
              <a:t> </a:t>
            </a:r>
            <a:r>
              <a:rPr lang="ru-RU" sz="2400" dirty="0" smtClean="0"/>
              <a:t>(итал.) – «вздутие»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9497" y="1907023"/>
            <a:ext cx="2252383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31590"/>
            <a:ext cx="388843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99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3268"/>
            <a:ext cx="3189346" cy="23659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95936" y="1230542"/>
            <a:ext cx="47525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/>
            <a:r>
              <a:rPr lang="ru-RU" sz="2800" dirty="0" smtClean="0"/>
              <a:t>«Инфляция – это единственная форма наказания без законного основания».</a:t>
            </a:r>
          </a:p>
          <a:p>
            <a:pPr indent="538163" algn="r"/>
            <a:endParaRPr lang="ru-RU" sz="1200" dirty="0" smtClean="0"/>
          </a:p>
          <a:p>
            <a:pPr indent="538163" algn="r"/>
            <a:r>
              <a:rPr lang="ru-RU" sz="2800" dirty="0" smtClean="0"/>
              <a:t>Милтон Фридман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77968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1151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Что такое инфляция?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3159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inflatio</a:t>
            </a:r>
            <a:r>
              <a:rPr lang="ru-RU" sz="2400" i="1" dirty="0" smtClean="0"/>
              <a:t> </a:t>
            </a:r>
            <a:r>
              <a:rPr lang="ru-RU" sz="2400" dirty="0" smtClean="0"/>
              <a:t>(итал.) – «вздутие»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851670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Инфляция</a:t>
            </a:r>
            <a:r>
              <a:rPr lang="ru-RU" sz="2400" dirty="0" smtClean="0"/>
              <a:t>: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400" dirty="0" smtClean="0"/>
              <a:t> повышение общего уровня цен в стране;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400" dirty="0"/>
              <a:t> </a:t>
            </a:r>
            <a:r>
              <a:rPr lang="ru-RU" sz="2400" dirty="0" smtClean="0"/>
              <a:t>снижение покупательной способности денег;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400" dirty="0" smtClean="0"/>
              <a:t> обесценивание денег.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 t="4796" r="3871" b="4639"/>
          <a:stretch/>
        </p:blipFill>
        <p:spPr>
          <a:xfrm>
            <a:off x="5508104" y="868978"/>
            <a:ext cx="3271871" cy="34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39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10696"/>
            <a:ext cx="1186188" cy="10971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1680" y="41151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Причины инфляции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05958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Деньги – это эквивалент всех товаров, «товар всех товаров».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70" y="3463232"/>
            <a:ext cx="1251360" cy="11574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7744" y="3463232"/>
            <a:ext cx="1216012" cy="11247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600" y="2410696"/>
            <a:ext cx="1124356" cy="10399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011" y="2355726"/>
            <a:ext cx="1780425" cy="18770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92080" y="1811021"/>
            <a:ext cx="25922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ЦЕНА СНИЖАЕТСЯ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1811021"/>
            <a:ext cx="25922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КОЛИЧЕСТВО РАСТЁТ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986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1151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Причины инфляции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9" t="3791" r="2451" b="4764"/>
          <a:stretch/>
        </p:blipFill>
        <p:spPr>
          <a:xfrm>
            <a:off x="1058163" y="1134834"/>
            <a:ext cx="7042229" cy="33091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98369"/>
            <a:ext cx="1315530" cy="20390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90417" y="2199348"/>
            <a:ext cx="511256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Цены выросли в 5 раз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60613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1151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Причины инфляции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42418"/>
            <a:ext cx="4608512" cy="31727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9"/>
          <a:stretch/>
        </p:blipFill>
        <p:spPr>
          <a:xfrm>
            <a:off x="844895" y="1419622"/>
            <a:ext cx="3059679" cy="2082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"/>
          <a:stretch/>
        </p:blipFill>
        <p:spPr>
          <a:xfrm rot="17199166">
            <a:off x="1075447" y="1717759"/>
            <a:ext cx="5357190" cy="3153832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29829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1151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Причины инфляции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87574"/>
            <a:ext cx="3513390" cy="33728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98757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«Революция цен» </a:t>
            </a:r>
            <a:r>
              <a:rPr lang="en-US" sz="2400" b="1" dirty="0" smtClean="0"/>
              <a:t>XVI</a:t>
            </a:r>
            <a:r>
              <a:rPr lang="ru-RU" sz="2400" b="1" dirty="0" smtClean="0"/>
              <a:t> в.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591508"/>
            <a:ext cx="48245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ru-RU" sz="2200" dirty="0"/>
              <a:t>В</a:t>
            </a:r>
            <a:r>
              <a:rPr lang="ru-RU" sz="2200" dirty="0" smtClean="0"/>
              <a:t> конце </a:t>
            </a:r>
            <a:r>
              <a:rPr lang="de-DE" sz="2200" dirty="0" smtClean="0"/>
              <a:t>XV</a:t>
            </a:r>
            <a:r>
              <a:rPr lang="ru-RU" sz="2200" dirty="0" smtClean="0"/>
              <a:t> в. мировой запас золота и серебра – 7 тыс. тонн.</a:t>
            </a:r>
          </a:p>
          <a:p>
            <a:endParaRPr lang="ru-RU" sz="800" dirty="0" smtClean="0"/>
          </a:p>
          <a:p>
            <a:pPr marL="285750" indent="-285750">
              <a:buBlip>
                <a:blip r:embed="rId4"/>
              </a:buBlip>
            </a:pPr>
            <a:r>
              <a:rPr lang="ru-RU" sz="2200" dirty="0" smtClean="0"/>
              <a:t>В </a:t>
            </a:r>
            <a:r>
              <a:rPr lang="en-US" sz="2200" dirty="0" smtClean="0"/>
              <a:t>XVI</a:t>
            </a:r>
            <a:r>
              <a:rPr lang="ru-RU" sz="2200" dirty="0" smtClean="0"/>
              <a:t> в. в Европу было ввезено 23 тыс. тонн серебра и 755 тонн золота.</a:t>
            </a:r>
          </a:p>
          <a:p>
            <a:endParaRPr lang="ru-RU" sz="800" dirty="0" smtClean="0"/>
          </a:p>
          <a:p>
            <a:pPr marL="285750" indent="-285750">
              <a:buBlip>
                <a:blip r:embed="rId4"/>
              </a:buBlip>
            </a:pPr>
            <a:r>
              <a:rPr lang="ru-RU" sz="2200" dirty="0" smtClean="0"/>
              <a:t>К концу </a:t>
            </a:r>
            <a:r>
              <a:rPr lang="en-US" sz="2200" dirty="0" smtClean="0"/>
              <a:t>XVI</a:t>
            </a:r>
            <a:r>
              <a:rPr lang="ru-RU" sz="2200" dirty="0" smtClean="0"/>
              <a:t> в. цены в Европе выросли в 2,5 – 4 раза.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94707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1151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Причины инфляции</a:t>
            </a:r>
            <a:endParaRPr lang="ru-RU" sz="28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11524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«Порча» денег: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19572" y="987574"/>
            <a:ext cx="1944216" cy="17809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19573" y="2931790"/>
            <a:ext cx="1944216" cy="17717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28" y="1399808"/>
            <a:ext cx="879071" cy="14563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428" y="3240110"/>
            <a:ext cx="975186" cy="11587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1840" y="1719848"/>
            <a:ext cx="3960440" cy="707886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Нерон</a:t>
            </a:r>
            <a:r>
              <a:rPr lang="ru-RU" sz="2000" dirty="0" smtClean="0"/>
              <a:t> (середина </a:t>
            </a:r>
            <a:r>
              <a:rPr lang="en-US" sz="2000" dirty="0" smtClean="0"/>
              <a:t>I</a:t>
            </a:r>
            <a:r>
              <a:rPr lang="ru-RU" sz="2000" dirty="0" smtClean="0"/>
              <a:t> века):</a:t>
            </a:r>
          </a:p>
          <a:p>
            <a:pPr algn="r"/>
            <a:r>
              <a:rPr lang="ru-RU" sz="2000" dirty="0" smtClean="0"/>
              <a:t>90-95% серебра + 5-10% примесей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2715766"/>
            <a:ext cx="396044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Начало </a:t>
            </a:r>
            <a:r>
              <a:rPr lang="en-US" sz="2000" dirty="0" smtClean="0"/>
              <a:t>III </a:t>
            </a:r>
            <a:r>
              <a:rPr lang="ru-RU" sz="2000" dirty="0" smtClean="0"/>
              <a:t>века:</a:t>
            </a:r>
          </a:p>
          <a:p>
            <a:pPr algn="r"/>
            <a:r>
              <a:rPr lang="en-US" sz="2000" dirty="0" smtClean="0"/>
              <a:t>50</a:t>
            </a:r>
            <a:r>
              <a:rPr lang="ru-RU" sz="2000" dirty="0" smtClean="0"/>
              <a:t>% серебра + 50% примесей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3664064"/>
            <a:ext cx="3960440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Диоклетиан</a:t>
            </a:r>
            <a:r>
              <a:rPr lang="ru-RU" sz="2000" dirty="0" smtClean="0"/>
              <a:t> (конец </a:t>
            </a:r>
            <a:r>
              <a:rPr lang="en-US" sz="2000" dirty="0" smtClean="0"/>
              <a:t>III</a:t>
            </a:r>
            <a:r>
              <a:rPr lang="ru-RU" sz="2000" dirty="0" smtClean="0"/>
              <a:t> века</a:t>
            </a:r>
            <a:r>
              <a:rPr lang="ru-RU" sz="2000" dirty="0" smtClean="0"/>
              <a:t>):</a:t>
            </a:r>
          </a:p>
          <a:p>
            <a:pPr algn="r"/>
            <a:r>
              <a:rPr lang="ru-RU" sz="2000" dirty="0" smtClean="0"/>
              <a:t>0% серебра + 1</a:t>
            </a:r>
            <a:r>
              <a:rPr lang="en-US" sz="2000" dirty="0" smtClean="0"/>
              <a:t>0</a:t>
            </a:r>
            <a:r>
              <a:rPr lang="ru-RU" sz="2000" dirty="0" smtClean="0"/>
              <a:t>0% меди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82998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1151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Причины инфляции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09" y="1764886"/>
            <a:ext cx="2016224" cy="20162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11524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«Порча» денег:</a:t>
            </a:r>
            <a:endParaRPr lang="ru-RU" sz="24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1866">
            <a:off x="1573634" y="2755765"/>
            <a:ext cx="2848568" cy="1424284"/>
          </a:xfrm>
          <a:prstGeom prst="rect">
            <a:avLst/>
          </a:prstGeom>
        </p:spPr>
      </p:pic>
      <p:sp>
        <p:nvSpPr>
          <p:cNvPr id="16" name="Кольцо 15"/>
          <p:cNvSpPr/>
          <p:nvPr/>
        </p:nvSpPr>
        <p:spPr>
          <a:xfrm>
            <a:off x="786490" y="1722430"/>
            <a:ext cx="2129326" cy="2073456"/>
          </a:xfrm>
          <a:prstGeom prst="donut">
            <a:avLst>
              <a:gd name="adj" fmla="val 69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594"/>
            <a:ext cx="3373796" cy="19568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58798" y="3651869"/>
            <a:ext cx="2808312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Гурт (ребро) монеты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260713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440</Words>
  <Application>Microsoft Office PowerPoint</Application>
  <PresentationFormat>Экран (16:9)</PresentationFormat>
  <Paragraphs>101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Инфляция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Инфляция</dc:title>
  <dc:creator>user</dc:creator>
  <cp:lastModifiedBy>Onza.by</cp:lastModifiedBy>
  <cp:revision>40</cp:revision>
  <dcterms:created xsi:type="dcterms:W3CDTF">2013-11-25T16:12:45Z</dcterms:created>
  <dcterms:modified xsi:type="dcterms:W3CDTF">2014-01-24T15:34:24Z</dcterms:modified>
</cp:coreProperties>
</file>