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pn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6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600" y="-72"/>
      </p:cViewPr>
      <p:guideLst>
        <p:guide orient="horz" pos="162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5741469816273"/>
          <c:y val="0.21203270805106578"/>
          <c:w val="0.52526706036745408"/>
          <c:h val="0.787900590551181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потребления средней американской семьи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Доля расходов на питание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1320308398950127"/>
          <c:y val="0.51909301181102363"/>
          <c:w val="0.257630249343832"/>
          <c:h val="0.2297199803149606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5741469816273"/>
          <c:y val="0.21203270805106578"/>
          <c:w val="0.52526706036745408"/>
          <c:h val="0.787900590551181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потребления средней французской семьи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Доля расходов на питание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87.8</c:v>
                </c:pt>
                <c:pt idx="1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1320308398950127"/>
          <c:y val="0.51909301181102363"/>
          <c:w val="0.257630249343832"/>
          <c:h val="0.2297199803149606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5741469816273"/>
          <c:y val="0.21203270805106578"/>
          <c:w val="0.52526706036745408"/>
          <c:h val="0.787900590551181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потребления средней российской семьи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Доля расходов на питание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71.2</c:v>
                </c:pt>
                <c:pt idx="1">
                  <c:v>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1320308398950127"/>
          <c:y val="0.51909301181102363"/>
          <c:w val="0.257630249343832"/>
          <c:h val="0.2297199803149606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потребления средней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семьи </a:t>
            </a:r>
            <a:r>
              <a:rPr lang="ru-RU" dirty="0"/>
              <a:t>в развивающихся странах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5741469816273"/>
          <c:y val="0.21203270805106578"/>
          <c:w val="0.52526706036745408"/>
          <c:h val="0.7879005905511811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потребления средней семьи в развивающихся странах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Доля расходов на питание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1320308398950127"/>
          <c:y val="0.51909301181102363"/>
          <c:w val="0.257630249343832"/>
          <c:h val="0.2297199803149606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4A4A0-EBDC-45B2-A1ED-EEB07038059F}" type="doc">
      <dgm:prSet loTypeId="urn:microsoft.com/office/officeart/2005/8/layout/cycle7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A9E7DB7-A59D-4390-8D17-937FD8008316}">
      <dgm:prSet phldrT="[Текст]" custT="1"/>
      <dgm:spPr/>
      <dgm:t>
        <a:bodyPr/>
        <a:lstStyle/>
        <a:p>
          <a:r>
            <a:rPr lang="ru-RU" sz="3200" b="1" dirty="0" smtClean="0"/>
            <a:t>производство</a:t>
          </a:r>
          <a:endParaRPr lang="ru-RU" sz="3200" b="1" dirty="0"/>
        </a:p>
      </dgm:t>
    </dgm:pt>
    <dgm:pt modelId="{D46B22A8-E89C-4809-A818-14E8D608DE65}" type="parTrans" cxnId="{15CC88D0-4845-400B-8AB7-FCD83BEA909F}">
      <dgm:prSet/>
      <dgm:spPr/>
      <dgm:t>
        <a:bodyPr/>
        <a:lstStyle/>
        <a:p>
          <a:endParaRPr lang="ru-RU"/>
        </a:p>
      </dgm:t>
    </dgm:pt>
    <dgm:pt modelId="{EF0F1143-2B9A-40AF-AD23-9D20192A03F0}" type="sibTrans" cxnId="{15CC88D0-4845-400B-8AB7-FCD83BEA909F}">
      <dgm:prSet/>
      <dgm:spPr/>
      <dgm:t>
        <a:bodyPr/>
        <a:lstStyle/>
        <a:p>
          <a:endParaRPr lang="ru-RU" dirty="0"/>
        </a:p>
      </dgm:t>
    </dgm:pt>
    <dgm:pt modelId="{3761D6FF-BFA8-442B-8826-4A5C462AA9DE}">
      <dgm:prSet phldrT="[Текст]" custT="1"/>
      <dgm:spPr/>
      <dgm:t>
        <a:bodyPr/>
        <a:lstStyle/>
        <a:p>
          <a:r>
            <a:rPr lang="ru-RU" sz="3200" b="1" dirty="0" smtClean="0"/>
            <a:t>распределение</a:t>
          </a:r>
          <a:endParaRPr lang="ru-RU" sz="3200" b="1" dirty="0"/>
        </a:p>
      </dgm:t>
    </dgm:pt>
    <dgm:pt modelId="{B10D144A-A0E9-4CB3-AED6-6174AF2992BD}" type="parTrans" cxnId="{C975232A-8AE0-40A5-8EA0-97258D1A5473}">
      <dgm:prSet/>
      <dgm:spPr/>
      <dgm:t>
        <a:bodyPr/>
        <a:lstStyle/>
        <a:p>
          <a:endParaRPr lang="ru-RU"/>
        </a:p>
      </dgm:t>
    </dgm:pt>
    <dgm:pt modelId="{6D8117FC-0E73-4D10-9B44-37FC038A3B41}" type="sibTrans" cxnId="{C975232A-8AE0-40A5-8EA0-97258D1A5473}">
      <dgm:prSet/>
      <dgm:spPr/>
      <dgm:t>
        <a:bodyPr/>
        <a:lstStyle/>
        <a:p>
          <a:endParaRPr lang="ru-RU" dirty="0"/>
        </a:p>
      </dgm:t>
    </dgm:pt>
    <dgm:pt modelId="{194D7B1E-CB9E-4873-8F93-679795B30F52}">
      <dgm:prSet phldrT="[Текст]" custT="1"/>
      <dgm:spPr/>
      <dgm:t>
        <a:bodyPr/>
        <a:lstStyle/>
        <a:p>
          <a:r>
            <a:rPr lang="ru-RU" sz="3200" b="1" dirty="0" smtClean="0"/>
            <a:t>обмен</a:t>
          </a:r>
          <a:endParaRPr lang="ru-RU" sz="3200" b="1" dirty="0"/>
        </a:p>
      </dgm:t>
    </dgm:pt>
    <dgm:pt modelId="{8C30A043-442F-4D19-9C4A-F7AD1A973D5B}" type="parTrans" cxnId="{FF3FCE36-ACE3-40BE-9DCA-4E9CC7A914F0}">
      <dgm:prSet/>
      <dgm:spPr/>
      <dgm:t>
        <a:bodyPr/>
        <a:lstStyle/>
        <a:p>
          <a:endParaRPr lang="ru-RU"/>
        </a:p>
      </dgm:t>
    </dgm:pt>
    <dgm:pt modelId="{EF5A72C8-5D9F-4DCF-B80F-3B2DE5845A49}" type="sibTrans" cxnId="{FF3FCE36-ACE3-40BE-9DCA-4E9CC7A914F0}">
      <dgm:prSet/>
      <dgm:spPr/>
      <dgm:t>
        <a:bodyPr/>
        <a:lstStyle/>
        <a:p>
          <a:endParaRPr lang="ru-RU" dirty="0"/>
        </a:p>
      </dgm:t>
    </dgm:pt>
    <dgm:pt modelId="{59B9B37C-6866-443A-81B0-F16BA7DA82A9}">
      <dgm:prSet phldrT="[Текст]" custT="1"/>
      <dgm:spPr/>
      <dgm:t>
        <a:bodyPr/>
        <a:lstStyle/>
        <a:p>
          <a:r>
            <a:rPr lang="ru-RU" sz="3200" b="1" dirty="0" smtClean="0"/>
            <a:t>потребление</a:t>
          </a:r>
          <a:endParaRPr lang="ru-RU" sz="3200" b="1" dirty="0"/>
        </a:p>
      </dgm:t>
    </dgm:pt>
    <dgm:pt modelId="{80D0C6BF-03F1-4946-8CF0-2EEF5B0A1695}" type="parTrans" cxnId="{CD390D35-1EBE-46BE-BFF9-6E778CBAD3B7}">
      <dgm:prSet/>
      <dgm:spPr/>
      <dgm:t>
        <a:bodyPr/>
        <a:lstStyle/>
        <a:p>
          <a:endParaRPr lang="ru-RU"/>
        </a:p>
      </dgm:t>
    </dgm:pt>
    <dgm:pt modelId="{EE604E80-9A73-45C2-A34D-A42998E57B1B}" type="sibTrans" cxnId="{CD390D35-1EBE-46BE-BFF9-6E778CBAD3B7}">
      <dgm:prSet/>
      <dgm:spPr/>
      <dgm:t>
        <a:bodyPr/>
        <a:lstStyle/>
        <a:p>
          <a:endParaRPr lang="ru-RU" dirty="0"/>
        </a:p>
      </dgm:t>
    </dgm:pt>
    <dgm:pt modelId="{BE9560FB-171F-4CA8-B1F4-3D2BEE5001F5}" type="pres">
      <dgm:prSet presAssocID="{C144A4A0-EBDC-45B2-A1ED-EEB0703805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23F19-6955-4DEF-893D-6ADEBE100533}" type="pres">
      <dgm:prSet presAssocID="{AA9E7DB7-A59D-4390-8D17-937FD8008316}" presName="node" presStyleLbl="node1" presStyleIdx="0" presStyleCnt="4" custScaleX="202077" custRadScaleRad="100359" custRadScaleInc="-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DFAC-D8F2-41ED-9C59-1C2CDE1C7D0B}" type="pres">
      <dgm:prSet presAssocID="{EF0F1143-2B9A-40AF-AD23-9D20192A03F0}" presName="sibTrans" presStyleLbl="sibTrans2D1" presStyleIdx="0" presStyleCnt="4" custLinFactNeighborX="82435"/>
      <dgm:spPr/>
      <dgm:t>
        <a:bodyPr/>
        <a:lstStyle/>
        <a:p>
          <a:endParaRPr lang="ru-RU"/>
        </a:p>
      </dgm:t>
    </dgm:pt>
    <dgm:pt modelId="{43747919-79D1-451F-84B8-B4E66580629F}" type="pres">
      <dgm:prSet presAssocID="{EF0F1143-2B9A-40AF-AD23-9D20192A03F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DBDF88B-55FF-458C-9E8E-A5AD885EBC8E}" type="pres">
      <dgm:prSet presAssocID="{3761D6FF-BFA8-442B-8826-4A5C462AA9DE}" presName="node" presStyleLbl="node1" presStyleIdx="1" presStyleCnt="4" custScaleX="185241" custRadScaleRad="120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B563F-F078-4BFB-9942-A91A8765687D}" type="pres">
      <dgm:prSet presAssocID="{6D8117FC-0E73-4D10-9B44-37FC038A3B41}" presName="sibTrans" presStyleLbl="sibTrans2D1" presStyleIdx="1" presStyleCnt="4" custLinFactNeighborX="67447"/>
      <dgm:spPr/>
      <dgm:t>
        <a:bodyPr/>
        <a:lstStyle/>
        <a:p>
          <a:endParaRPr lang="ru-RU"/>
        </a:p>
      </dgm:t>
    </dgm:pt>
    <dgm:pt modelId="{9E710467-BBAB-49BC-9565-95F7F3A08F63}" type="pres">
      <dgm:prSet presAssocID="{6D8117FC-0E73-4D10-9B44-37FC038A3B4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4EB5007-B159-4715-BDF2-7FB384EFB0BB}" type="pres">
      <dgm:prSet presAssocID="{194D7B1E-CB9E-4873-8F93-679795B30F52}" presName="node" presStyleLbl="node1" presStyleIdx="2" presStyleCnt="4" custScaleX="176376" custRadScaleRad="100052" custRadScaleInc="4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4B3CD-EF92-4870-B822-88DC33AA7367}" type="pres">
      <dgm:prSet presAssocID="{EF5A72C8-5D9F-4DCF-B80F-3B2DE5845A49}" presName="sibTrans" presStyleLbl="sibTrans2D1" presStyleIdx="2" presStyleCnt="4" custLinFactNeighborX="-72899"/>
      <dgm:spPr/>
      <dgm:t>
        <a:bodyPr/>
        <a:lstStyle/>
        <a:p>
          <a:endParaRPr lang="ru-RU"/>
        </a:p>
      </dgm:t>
    </dgm:pt>
    <dgm:pt modelId="{78B134EE-8888-48DB-9BDB-C1F03618B2B1}" type="pres">
      <dgm:prSet presAssocID="{EF5A72C8-5D9F-4DCF-B80F-3B2DE5845A4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7A7C735-0154-41A0-A78C-4424DBB9785A}" type="pres">
      <dgm:prSet presAssocID="{59B9B37C-6866-443A-81B0-F16BA7DA82A9}" presName="node" presStyleLbl="node1" presStyleIdx="3" presStyleCnt="4" custScaleX="180017" custRadScaleRad="137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95CA3-55BB-4817-806A-46714A4C08AD}" type="pres">
      <dgm:prSet presAssocID="{EE604E80-9A73-45C2-A34D-A42998E57B1B}" presName="sibTrans" presStyleLbl="sibTrans2D1" presStyleIdx="3" presStyleCnt="4" custLinFactNeighborX="-79496"/>
      <dgm:spPr/>
      <dgm:t>
        <a:bodyPr/>
        <a:lstStyle/>
        <a:p>
          <a:endParaRPr lang="ru-RU"/>
        </a:p>
      </dgm:t>
    </dgm:pt>
    <dgm:pt modelId="{2D45A106-5BD6-4016-9B4C-9CD3CD9B1E81}" type="pres">
      <dgm:prSet presAssocID="{EE604E80-9A73-45C2-A34D-A42998E57B1B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3F676B4-7A2D-4D97-A055-82782BB55BA3}" type="presOf" srcId="{EE604E80-9A73-45C2-A34D-A42998E57B1B}" destId="{2D45A106-5BD6-4016-9B4C-9CD3CD9B1E81}" srcOrd="1" destOrd="0" presId="urn:microsoft.com/office/officeart/2005/8/layout/cycle7"/>
    <dgm:cxn modelId="{F09BB5D8-5C23-4175-B0B4-931122560F34}" type="presOf" srcId="{EF5A72C8-5D9F-4DCF-B80F-3B2DE5845A49}" destId="{78B134EE-8888-48DB-9BDB-C1F03618B2B1}" srcOrd="1" destOrd="0" presId="urn:microsoft.com/office/officeart/2005/8/layout/cycle7"/>
    <dgm:cxn modelId="{3EB6F3A3-9D1E-48D0-AF19-CFED3A4B1378}" type="presOf" srcId="{C144A4A0-EBDC-45B2-A1ED-EEB07038059F}" destId="{BE9560FB-171F-4CA8-B1F4-3D2BEE5001F5}" srcOrd="0" destOrd="0" presId="urn:microsoft.com/office/officeart/2005/8/layout/cycle7"/>
    <dgm:cxn modelId="{CD390D35-1EBE-46BE-BFF9-6E778CBAD3B7}" srcId="{C144A4A0-EBDC-45B2-A1ED-EEB07038059F}" destId="{59B9B37C-6866-443A-81B0-F16BA7DA82A9}" srcOrd="3" destOrd="0" parTransId="{80D0C6BF-03F1-4946-8CF0-2EEF5B0A1695}" sibTransId="{EE604E80-9A73-45C2-A34D-A42998E57B1B}"/>
    <dgm:cxn modelId="{90FDA014-9624-44A5-B960-441BE07E76BE}" type="presOf" srcId="{EF0F1143-2B9A-40AF-AD23-9D20192A03F0}" destId="{43747919-79D1-451F-84B8-B4E66580629F}" srcOrd="1" destOrd="0" presId="urn:microsoft.com/office/officeart/2005/8/layout/cycle7"/>
    <dgm:cxn modelId="{CC4727E3-4F72-4DA4-BFE8-685CDB2A813C}" type="presOf" srcId="{EE604E80-9A73-45C2-A34D-A42998E57B1B}" destId="{5F495CA3-55BB-4817-806A-46714A4C08AD}" srcOrd="0" destOrd="0" presId="urn:microsoft.com/office/officeart/2005/8/layout/cycle7"/>
    <dgm:cxn modelId="{BFB621FF-8E33-4AEA-8658-3789C6D1E90A}" type="presOf" srcId="{6D8117FC-0E73-4D10-9B44-37FC038A3B41}" destId="{9E710467-BBAB-49BC-9565-95F7F3A08F63}" srcOrd="1" destOrd="0" presId="urn:microsoft.com/office/officeart/2005/8/layout/cycle7"/>
    <dgm:cxn modelId="{A0EFC4A1-ED09-4425-BB83-5862336B0142}" type="presOf" srcId="{EF5A72C8-5D9F-4DCF-B80F-3B2DE5845A49}" destId="{C0B4B3CD-EF92-4870-B822-88DC33AA7367}" srcOrd="0" destOrd="0" presId="urn:microsoft.com/office/officeart/2005/8/layout/cycle7"/>
    <dgm:cxn modelId="{AF0A6D2B-BC2E-4F92-9D20-8C1E38A62044}" type="presOf" srcId="{59B9B37C-6866-443A-81B0-F16BA7DA82A9}" destId="{67A7C735-0154-41A0-A78C-4424DBB9785A}" srcOrd="0" destOrd="0" presId="urn:microsoft.com/office/officeart/2005/8/layout/cycle7"/>
    <dgm:cxn modelId="{7D6202EB-C8B5-4AA3-B1F6-2C40862CB671}" type="presOf" srcId="{AA9E7DB7-A59D-4390-8D17-937FD8008316}" destId="{43623F19-6955-4DEF-893D-6ADEBE100533}" srcOrd="0" destOrd="0" presId="urn:microsoft.com/office/officeart/2005/8/layout/cycle7"/>
    <dgm:cxn modelId="{B496AD8F-B9EB-4E10-8062-BE1D630C95F7}" type="presOf" srcId="{EF0F1143-2B9A-40AF-AD23-9D20192A03F0}" destId="{585DDFAC-D8F2-41ED-9C59-1C2CDE1C7D0B}" srcOrd="0" destOrd="0" presId="urn:microsoft.com/office/officeart/2005/8/layout/cycle7"/>
    <dgm:cxn modelId="{098663F2-4812-4E2E-BAD7-DE9EEC722882}" type="presOf" srcId="{3761D6FF-BFA8-442B-8826-4A5C462AA9DE}" destId="{EDBDF88B-55FF-458C-9E8E-A5AD885EBC8E}" srcOrd="0" destOrd="0" presId="urn:microsoft.com/office/officeart/2005/8/layout/cycle7"/>
    <dgm:cxn modelId="{15CC88D0-4845-400B-8AB7-FCD83BEA909F}" srcId="{C144A4A0-EBDC-45B2-A1ED-EEB07038059F}" destId="{AA9E7DB7-A59D-4390-8D17-937FD8008316}" srcOrd="0" destOrd="0" parTransId="{D46B22A8-E89C-4809-A818-14E8D608DE65}" sibTransId="{EF0F1143-2B9A-40AF-AD23-9D20192A03F0}"/>
    <dgm:cxn modelId="{A4DEC526-7381-4150-B974-515B13EB8EC0}" type="presOf" srcId="{194D7B1E-CB9E-4873-8F93-679795B30F52}" destId="{24EB5007-B159-4715-BDF2-7FB384EFB0BB}" srcOrd="0" destOrd="0" presId="urn:microsoft.com/office/officeart/2005/8/layout/cycle7"/>
    <dgm:cxn modelId="{28B7D160-5D90-42E0-8143-92FB5E5B29FD}" type="presOf" srcId="{6D8117FC-0E73-4D10-9B44-37FC038A3B41}" destId="{60BB563F-F078-4BFB-9942-A91A8765687D}" srcOrd="0" destOrd="0" presId="urn:microsoft.com/office/officeart/2005/8/layout/cycle7"/>
    <dgm:cxn modelId="{FF3FCE36-ACE3-40BE-9DCA-4E9CC7A914F0}" srcId="{C144A4A0-EBDC-45B2-A1ED-EEB07038059F}" destId="{194D7B1E-CB9E-4873-8F93-679795B30F52}" srcOrd="2" destOrd="0" parTransId="{8C30A043-442F-4D19-9C4A-F7AD1A973D5B}" sibTransId="{EF5A72C8-5D9F-4DCF-B80F-3B2DE5845A49}"/>
    <dgm:cxn modelId="{C975232A-8AE0-40A5-8EA0-97258D1A5473}" srcId="{C144A4A0-EBDC-45B2-A1ED-EEB07038059F}" destId="{3761D6FF-BFA8-442B-8826-4A5C462AA9DE}" srcOrd="1" destOrd="0" parTransId="{B10D144A-A0E9-4CB3-AED6-6174AF2992BD}" sibTransId="{6D8117FC-0E73-4D10-9B44-37FC038A3B41}"/>
    <dgm:cxn modelId="{0A82EA99-9446-4734-A68E-54B930845A0B}" type="presParOf" srcId="{BE9560FB-171F-4CA8-B1F4-3D2BEE5001F5}" destId="{43623F19-6955-4DEF-893D-6ADEBE100533}" srcOrd="0" destOrd="0" presId="urn:microsoft.com/office/officeart/2005/8/layout/cycle7"/>
    <dgm:cxn modelId="{F07053FE-09E2-4DB8-B0C6-40E9A1827364}" type="presParOf" srcId="{BE9560FB-171F-4CA8-B1F4-3D2BEE5001F5}" destId="{585DDFAC-D8F2-41ED-9C59-1C2CDE1C7D0B}" srcOrd="1" destOrd="0" presId="urn:microsoft.com/office/officeart/2005/8/layout/cycle7"/>
    <dgm:cxn modelId="{5B1A7A17-B2A0-49FB-AA2D-EACB2BA88F18}" type="presParOf" srcId="{585DDFAC-D8F2-41ED-9C59-1C2CDE1C7D0B}" destId="{43747919-79D1-451F-84B8-B4E66580629F}" srcOrd="0" destOrd="0" presId="urn:microsoft.com/office/officeart/2005/8/layout/cycle7"/>
    <dgm:cxn modelId="{BEEB3AE9-65D7-4056-A63F-D30E5EDD97F9}" type="presParOf" srcId="{BE9560FB-171F-4CA8-B1F4-3D2BEE5001F5}" destId="{EDBDF88B-55FF-458C-9E8E-A5AD885EBC8E}" srcOrd="2" destOrd="0" presId="urn:microsoft.com/office/officeart/2005/8/layout/cycle7"/>
    <dgm:cxn modelId="{9ED12370-74CB-4FF8-8754-12722D50DF69}" type="presParOf" srcId="{BE9560FB-171F-4CA8-B1F4-3D2BEE5001F5}" destId="{60BB563F-F078-4BFB-9942-A91A8765687D}" srcOrd="3" destOrd="0" presId="urn:microsoft.com/office/officeart/2005/8/layout/cycle7"/>
    <dgm:cxn modelId="{F8116BA9-EABF-488D-8717-6787C5E90118}" type="presParOf" srcId="{60BB563F-F078-4BFB-9942-A91A8765687D}" destId="{9E710467-BBAB-49BC-9565-95F7F3A08F63}" srcOrd="0" destOrd="0" presId="urn:microsoft.com/office/officeart/2005/8/layout/cycle7"/>
    <dgm:cxn modelId="{E3C89920-43BE-4686-A55A-C7679727CCCE}" type="presParOf" srcId="{BE9560FB-171F-4CA8-B1F4-3D2BEE5001F5}" destId="{24EB5007-B159-4715-BDF2-7FB384EFB0BB}" srcOrd="4" destOrd="0" presId="urn:microsoft.com/office/officeart/2005/8/layout/cycle7"/>
    <dgm:cxn modelId="{74BCB625-FE60-4007-9B2D-71F39505CA6F}" type="presParOf" srcId="{BE9560FB-171F-4CA8-B1F4-3D2BEE5001F5}" destId="{C0B4B3CD-EF92-4870-B822-88DC33AA7367}" srcOrd="5" destOrd="0" presId="urn:microsoft.com/office/officeart/2005/8/layout/cycle7"/>
    <dgm:cxn modelId="{56E4BE85-98C3-46B1-AF93-1630AE4FB0C2}" type="presParOf" srcId="{C0B4B3CD-EF92-4870-B822-88DC33AA7367}" destId="{78B134EE-8888-48DB-9BDB-C1F03618B2B1}" srcOrd="0" destOrd="0" presId="urn:microsoft.com/office/officeart/2005/8/layout/cycle7"/>
    <dgm:cxn modelId="{83FDD877-2138-4B82-BBF5-EE7E83352DDE}" type="presParOf" srcId="{BE9560FB-171F-4CA8-B1F4-3D2BEE5001F5}" destId="{67A7C735-0154-41A0-A78C-4424DBB9785A}" srcOrd="6" destOrd="0" presId="urn:microsoft.com/office/officeart/2005/8/layout/cycle7"/>
    <dgm:cxn modelId="{0F63AED1-BAC3-48ED-9DB6-1D9E121B3EEE}" type="presParOf" srcId="{BE9560FB-171F-4CA8-B1F4-3D2BEE5001F5}" destId="{5F495CA3-55BB-4817-806A-46714A4C08AD}" srcOrd="7" destOrd="0" presId="urn:microsoft.com/office/officeart/2005/8/layout/cycle7"/>
    <dgm:cxn modelId="{6F23E23E-2EEC-4D23-8C26-71356810D016}" type="presParOf" srcId="{5F495CA3-55BB-4817-806A-46714A4C08AD}" destId="{2D45A106-5BD6-4016-9B4C-9CD3CD9B1E8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23F19-6955-4DEF-893D-6ADEBE100533}">
      <dsp:nvSpPr>
        <dsp:cNvPr id="0" name=""/>
        <dsp:cNvSpPr/>
      </dsp:nvSpPr>
      <dsp:spPr>
        <a:xfrm>
          <a:off x="1929268" y="0"/>
          <a:ext cx="3300513" cy="816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производство</a:t>
          </a:r>
          <a:endParaRPr lang="ru-RU" sz="3200" b="1" kern="1200" dirty="0"/>
        </a:p>
      </dsp:txBody>
      <dsp:txXfrm>
        <a:off x="1953187" y="23919"/>
        <a:ext cx="3252675" cy="768809"/>
      </dsp:txXfrm>
    </dsp:sp>
    <dsp:sp modelId="{585DDFAC-D8F2-41ED-9C59-1C2CDE1C7D0B}">
      <dsp:nvSpPr>
        <dsp:cNvPr id="0" name=""/>
        <dsp:cNvSpPr/>
      </dsp:nvSpPr>
      <dsp:spPr>
        <a:xfrm rot="2295388">
          <a:off x="4886694" y="1051358"/>
          <a:ext cx="957084" cy="2858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4972442" y="1108523"/>
        <a:ext cx="785588" cy="171496"/>
      </dsp:txXfrm>
    </dsp:sp>
    <dsp:sp modelId="{EDBDF88B-55FF-458C-9E8E-A5AD885EBC8E}">
      <dsp:nvSpPr>
        <dsp:cNvPr id="0" name=""/>
        <dsp:cNvSpPr/>
      </dsp:nvSpPr>
      <dsp:spPr>
        <a:xfrm>
          <a:off x="4060237" y="1571896"/>
          <a:ext cx="3025531" cy="816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распределение</a:t>
          </a:r>
          <a:endParaRPr lang="ru-RU" sz="3200" b="1" kern="1200" dirty="0"/>
        </a:p>
      </dsp:txBody>
      <dsp:txXfrm>
        <a:off x="4084156" y="1595815"/>
        <a:ext cx="2977693" cy="768809"/>
      </dsp:txXfrm>
    </dsp:sp>
    <dsp:sp modelId="{60BB563F-F078-4BFB-9942-A91A8765687D}">
      <dsp:nvSpPr>
        <dsp:cNvPr id="0" name=""/>
        <dsp:cNvSpPr/>
      </dsp:nvSpPr>
      <dsp:spPr>
        <a:xfrm rot="8458198">
          <a:off x="4771614" y="2622319"/>
          <a:ext cx="957084" cy="2858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4857362" y="2679484"/>
        <a:ext cx="785588" cy="171496"/>
      </dsp:txXfrm>
    </dsp:sp>
    <dsp:sp modelId="{24EB5007-B159-4715-BDF2-7FB384EFB0BB}">
      <dsp:nvSpPr>
        <dsp:cNvPr id="0" name=""/>
        <dsp:cNvSpPr/>
      </dsp:nvSpPr>
      <dsp:spPr>
        <a:xfrm>
          <a:off x="2195889" y="3141922"/>
          <a:ext cx="2880739" cy="816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обмен</a:t>
          </a:r>
          <a:endParaRPr lang="ru-RU" sz="3200" b="1" kern="1200" dirty="0"/>
        </a:p>
      </dsp:txBody>
      <dsp:txXfrm>
        <a:off x="2219808" y="3165841"/>
        <a:ext cx="2832901" cy="768809"/>
      </dsp:txXfrm>
    </dsp:sp>
    <dsp:sp modelId="{C0B4B3CD-EF92-4870-B822-88DC33AA7367}">
      <dsp:nvSpPr>
        <dsp:cNvPr id="0" name=""/>
        <dsp:cNvSpPr/>
      </dsp:nvSpPr>
      <dsp:spPr>
        <a:xfrm rot="13002316">
          <a:off x="1407039" y="2622319"/>
          <a:ext cx="957084" cy="2858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1492787" y="2679484"/>
        <a:ext cx="785588" cy="171496"/>
      </dsp:txXfrm>
    </dsp:sp>
    <dsp:sp modelId="{67A7C735-0154-41A0-A78C-4424DBB9785A}">
      <dsp:nvSpPr>
        <dsp:cNvPr id="0" name=""/>
        <dsp:cNvSpPr/>
      </dsp:nvSpPr>
      <dsp:spPr>
        <a:xfrm>
          <a:off x="60208" y="1571896"/>
          <a:ext cx="2940208" cy="8166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потребление</a:t>
          </a:r>
          <a:endParaRPr lang="ru-RU" sz="3200" b="1" kern="1200" dirty="0"/>
        </a:p>
      </dsp:txBody>
      <dsp:txXfrm>
        <a:off x="84127" y="1595815"/>
        <a:ext cx="2892370" cy="768809"/>
      </dsp:txXfrm>
    </dsp:sp>
    <dsp:sp modelId="{5F495CA3-55BB-4817-806A-46714A4C08AD}">
      <dsp:nvSpPr>
        <dsp:cNvPr id="0" name=""/>
        <dsp:cNvSpPr/>
      </dsp:nvSpPr>
      <dsp:spPr>
        <a:xfrm rot="19350548">
          <a:off x="1315532" y="1051358"/>
          <a:ext cx="957084" cy="28582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401280" y="1108523"/>
        <a:ext cx="785588" cy="171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4495D-D768-48B1-A989-7566406F7CB7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DD70-BDDC-4D15-9F5F-89A6E0248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1DD70-BDDC-4D15-9F5F-89A6E02484C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92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6170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2419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93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76691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614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57966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8202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742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97358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5837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0335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0539C-6246-4BC2-8909-13B6C1384E63}" type="datetimeFigureOut">
              <a:rPr lang="ru-RU" smtClean="0"/>
              <a:t>25.07.2018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2E6A-0EA9-4EB3-A359-26A4AB029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6.wdp"/><Relationship Id="rId18" Type="http://schemas.openxmlformats.org/officeDocument/2006/relationships/image" Target="../media/image38.jpeg"/><Relationship Id="rId3" Type="http://schemas.openxmlformats.org/officeDocument/2006/relationships/image" Target="../media/image26.png"/><Relationship Id="rId21" Type="http://schemas.microsoft.com/office/2007/relationships/hdphoto" Target="../media/hdphoto8.wdp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17" Type="http://schemas.openxmlformats.org/officeDocument/2006/relationships/image" Target="../media/image37.gif"/><Relationship Id="rId2" Type="http://schemas.openxmlformats.org/officeDocument/2006/relationships/image" Target="../media/image25.pn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microsoft.com/office/2007/relationships/hdphoto" Target="../media/hdphoto5.wdp"/><Relationship Id="rId5" Type="http://schemas.openxmlformats.org/officeDocument/2006/relationships/image" Target="../media/image27.png"/><Relationship Id="rId15" Type="http://schemas.openxmlformats.org/officeDocument/2006/relationships/image" Target="../media/image35.jpeg"/><Relationship Id="rId10" Type="http://schemas.openxmlformats.org/officeDocument/2006/relationships/image" Target="../media/image32.jpeg"/><Relationship Id="rId19" Type="http://schemas.microsoft.com/office/2007/relationships/hdphoto" Target="../media/hdphoto7.wdp"/><Relationship Id="rId4" Type="http://schemas.openxmlformats.org/officeDocument/2006/relationships/image" Target="../media/image20.png"/><Relationship Id="rId9" Type="http://schemas.openxmlformats.org/officeDocument/2006/relationships/image" Target="../media/image31.png"/><Relationship Id="rId1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.gif"/><Relationship Id="rId4" Type="http://schemas.microsoft.com/office/2007/relationships/hdphoto" Target="../media/hdphoto9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7.png"/><Relationship Id="rId10" Type="http://schemas.microsoft.com/office/2007/relationships/hdphoto" Target="../media/hdphoto12.wdp"/><Relationship Id="rId4" Type="http://schemas.microsoft.com/office/2007/relationships/hdphoto" Target="../media/hdphoto10.wdp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844" y="1779662"/>
            <a:ext cx="4894312" cy="110251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153E"/>
                </a:solidFill>
              </a:rPr>
              <a:t>Потребление</a:t>
            </a:r>
            <a:endParaRPr lang="ru-RU" sz="6000" b="1" dirty="0">
              <a:solidFill>
                <a:srgbClr val="00153E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51273944"/>
              </p:ext>
            </p:extLst>
          </p:nvPr>
        </p:nvGraphicFramePr>
        <p:xfrm>
          <a:off x="971600" y="591530"/>
          <a:ext cx="741682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667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623F19-6955-4DEF-893D-6ADEBE100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graphicEl>
                                              <a:dgm id="{43623F19-6955-4DEF-893D-6ADEBE100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5DDFAC-D8F2-41ED-9C59-1C2CDE1C7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585DDFAC-D8F2-41ED-9C59-1C2CDE1C7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BDF88B-55FF-458C-9E8E-A5AD885EB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graphicEl>
                                              <a:dgm id="{EDBDF88B-55FF-458C-9E8E-A5AD885EB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BB563F-F078-4BFB-9942-A91A87656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60BB563F-F078-4BFB-9942-A91A87656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EB5007-B159-4715-BDF2-7FB384EFB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24EB5007-B159-4715-BDF2-7FB384EFB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B4B3CD-EF92-4870-B822-88DC33AA7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C0B4B3CD-EF92-4870-B822-88DC33AA7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A7C735-0154-41A0-A78C-4424DBB9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graphicEl>
                                              <a:dgm id="{67A7C735-0154-41A0-A78C-4424DBB97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495CA3-55BB-4817-806A-46714A4C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5F495CA3-55BB-4817-806A-46714A4C0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 uiExpand="1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2682666"/>
            <a:ext cx="32403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55676" y="41151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Для кого производить?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058593">
            <a:off x="2399478" y="1215386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3541407" flipH="1">
            <a:off x="5808418" y="1215386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856082"/>
            <a:ext cx="32403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роизводственное потребление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851670"/>
            <a:ext cx="32403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непроизводственное потребление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268833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использование ресурсов для создания новых продуктов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2650783"/>
            <a:ext cx="32403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860032" y="265078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использование товаров и услуг для удовлетворения нужд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4171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1151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Непроизводственное потребление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058593">
            <a:off x="2637951" y="1114920"/>
            <a:ext cx="655305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3541407" flipH="1">
            <a:off x="5850927" y="1114482"/>
            <a:ext cx="654079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635646"/>
            <a:ext cx="324036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личное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1635646"/>
            <a:ext cx="324036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общественное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6538" y="2067694"/>
            <a:ext cx="3233414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067694"/>
            <a:ext cx="324036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592" y="206769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потребности в пище, одежде,</a:t>
            </a:r>
            <a:r>
              <a:rPr lang="ru-RU" sz="2000" dirty="0"/>
              <a:t> </a:t>
            </a:r>
            <a:r>
              <a:rPr lang="ru-RU" sz="2000" dirty="0" smtClean="0"/>
              <a:t>жилище, отдыхе, образовании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09194" y="206769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потребности в обороне, управлении, охране порядка, развитии науки</a:t>
            </a:r>
            <a:endParaRPr lang="ru-RU" sz="2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099913" y="1044115"/>
            <a:ext cx="2839717" cy="3663697"/>
            <a:chOff x="1373398" y="1026147"/>
            <a:chExt cx="2903378" cy="384899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398" y="1026147"/>
              <a:ext cx="2903378" cy="384899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21166383">
              <a:off x="2126842" y="2353486"/>
              <a:ext cx="1677523" cy="1026675"/>
            </a:xfrm>
            <a:prstGeom prst="rect">
              <a:avLst/>
            </a:prstGeom>
            <a:ln w="28575">
              <a:solidFill>
                <a:srgbClr val="006600"/>
              </a:solidFill>
              <a:prstDash val="sys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006600"/>
                  </a:solidFill>
                </a:rPr>
                <a:t>ВВП</a:t>
              </a:r>
              <a:endParaRPr lang="ru-RU" sz="6000" b="1" dirty="0">
                <a:solidFill>
                  <a:srgbClr val="00660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83968" y="1537136"/>
            <a:ext cx="4248472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Валовой внутренний продукт (ВВП) </a:t>
            </a:r>
            <a:r>
              <a:rPr lang="ru-RU" sz="2400" dirty="0" smtClean="0"/>
              <a:t>– стоимость всех конечных товаров и услуг, произведённых на территории страны в течение года, выраженная в рыночных ценах.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423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1151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Структура потребления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058593">
            <a:off x="1535381" y="1200735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3541407" flipH="1">
            <a:off x="6575942" y="1196851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856081"/>
            <a:ext cx="266429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материальное потребление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841541"/>
            <a:ext cx="266429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духовное </a:t>
            </a:r>
          </a:p>
          <a:p>
            <a:pPr algn="ctr"/>
            <a:r>
              <a:rPr lang="ru-RU" sz="2400" b="1" dirty="0" smtClean="0"/>
              <a:t>потребление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52145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ирог 2"/>
          <p:cNvSpPr/>
          <p:nvPr/>
        </p:nvSpPr>
        <p:spPr>
          <a:xfrm>
            <a:off x="602416" y="555526"/>
            <a:ext cx="3816424" cy="3960440"/>
          </a:xfrm>
          <a:prstGeom prst="pie">
            <a:avLst>
              <a:gd name="adj1" fmla="val 0"/>
              <a:gd name="adj2" fmla="val 17943685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32893"/>
            <a:ext cx="1404392" cy="1205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38" y="2715765"/>
            <a:ext cx="1947208" cy="1622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5" y="2162367"/>
            <a:ext cx="1475730" cy="1106798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14118" y="552078"/>
            <a:ext cx="3816424" cy="3960440"/>
            <a:chOff x="9855072" y="649744"/>
            <a:chExt cx="3816424" cy="3960440"/>
          </a:xfrm>
        </p:grpSpPr>
        <p:sp>
          <p:nvSpPr>
            <p:cNvPr id="7" name="Пирог 6"/>
            <p:cNvSpPr/>
            <p:nvPr/>
          </p:nvSpPr>
          <p:spPr>
            <a:xfrm>
              <a:off x="9855072" y="649744"/>
              <a:ext cx="3816424" cy="3960440"/>
            </a:xfrm>
            <a:prstGeom prst="pie">
              <a:avLst>
                <a:gd name="adj1" fmla="val 21591319"/>
                <a:gd name="adj2" fmla="val 7879001"/>
              </a:avLst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1714" y="2748730"/>
              <a:ext cx="1214992" cy="101249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284" y="3440242"/>
              <a:ext cx="1099144" cy="82435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0356" y="3281457"/>
              <a:ext cx="1002692" cy="860680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411510"/>
            <a:ext cx="1224863" cy="14401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16016" y="1999167"/>
            <a:ext cx="4032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/>
            <a:r>
              <a:rPr lang="ru-RU" sz="2000" dirty="0" smtClean="0"/>
              <a:t>Удельный вес национального дохода, израсходованный на питание, является важным показателем  благосостояния людей. </a:t>
            </a:r>
          </a:p>
          <a:p>
            <a:pPr indent="273050"/>
            <a:r>
              <a:rPr lang="ru-RU" sz="2000" dirty="0" smtClean="0"/>
              <a:t>Чем меньше этот удельный вес, тем выше уровень благосостояния.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56176" y="153402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53E"/>
                </a:solidFill>
              </a:rPr>
              <a:t>Закон </a:t>
            </a:r>
            <a:r>
              <a:rPr lang="ru-RU" sz="2400" b="1" dirty="0" err="1" smtClean="0">
                <a:solidFill>
                  <a:srgbClr val="00153E"/>
                </a:solidFill>
              </a:rPr>
              <a:t>Энгеля</a:t>
            </a:r>
            <a:endParaRPr lang="ru-RU" sz="24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36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93074386"/>
              </p:ext>
            </p:extLst>
          </p:nvPr>
        </p:nvGraphicFramePr>
        <p:xfrm>
          <a:off x="1524000" y="411510"/>
          <a:ext cx="6096000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322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77398639"/>
              </p:ext>
            </p:extLst>
          </p:nvPr>
        </p:nvGraphicFramePr>
        <p:xfrm>
          <a:off x="1524000" y="411510"/>
          <a:ext cx="6096000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7159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97703020"/>
              </p:ext>
            </p:extLst>
          </p:nvPr>
        </p:nvGraphicFramePr>
        <p:xfrm>
          <a:off x="1524000" y="411510"/>
          <a:ext cx="6096000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8739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52127374"/>
              </p:ext>
            </p:extLst>
          </p:nvPr>
        </p:nvGraphicFramePr>
        <p:xfrm>
          <a:off x="1524000" y="411510"/>
          <a:ext cx="6096000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256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ирог 1"/>
          <p:cNvSpPr/>
          <p:nvPr/>
        </p:nvSpPr>
        <p:spPr>
          <a:xfrm>
            <a:off x="539552" y="483518"/>
            <a:ext cx="3960440" cy="4176464"/>
          </a:xfrm>
          <a:prstGeom prst="pie">
            <a:avLst>
              <a:gd name="adj1" fmla="val 0"/>
              <a:gd name="adj2" fmla="val 18157014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9552" y="483518"/>
            <a:ext cx="3960440" cy="4176464"/>
            <a:chOff x="9843370" y="617916"/>
            <a:chExt cx="3816424" cy="3960440"/>
          </a:xfrm>
        </p:grpSpPr>
        <p:sp>
          <p:nvSpPr>
            <p:cNvPr id="5" name="Пирог 4"/>
            <p:cNvSpPr/>
            <p:nvPr/>
          </p:nvSpPr>
          <p:spPr>
            <a:xfrm>
              <a:off x="9843370" y="617916"/>
              <a:ext cx="3816424" cy="3960440"/>
            </a:xfrm>
            <a:prstGeom prst="pie">
              <a:avLst>
                <a:gd name="adj1" fmla="val 21591319"/>
                <a:gd name="adj2" fmla="val 7005496"/>
              </a:avLst>
            </a:prstGeom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0783" y="2748730"/>
              <a:ext cx="1005924" cy="838269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3049" y="3399734"/>
              <a:ext cx="963968" cy="722976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793" y="3262031"/>
              <a:ext cx="1002692" cy="860680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2" y="2667315"/>
            <a:ext cx="1080120" cy="1440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52" y="838131"/>
            <a:ext cx="784904" cy="5886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44535"/>
            <a:ext cx="622546" cy="8203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3467" r="2499" b="4325"/>
          <a:stretch/>
        </p:blipFill>
        <p:spPr>
          <a:xfrm>
            <a:off x="921895" y="1445232"/>
            <a:ext cx="1531923" cy="10613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2907" y="791281"/>
            <a:ext cx="1006657" cy="7839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55976" y="411510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Структура потребления </a:t>
            </a:r>
          </a:p>
          <a:p>
            <a:pPr algn="ctr"/>
            <a:r>
              <a:rPr lang="ru-RU" sz="2800" b="1" dirty="0" smtClean="0">
                <a:solidFill>
                  <a:srgbClr val="00153E"/>
                </a:solidFill>
              </a:rPr>
              <a:t>в развитых странах</a:t>
            </a:r>
            <a:endParaRPr lang="ru-RU" sz="2800" b="1" dirty="0">
              <a:solidFill>
                <a:srgbClr val="00153E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20327"/>
            <a:ext cx="3329121" cy="33291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09712"/>
            <a:ext cx="3096344" cy="3181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20" y="1463744"/>
            <a:ext cx="3285704" cy="32857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51" y="1547194"/>
            <a:ext cx="4069613" cy="30370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451" y="1779906"/>
            <a:ext cx="4206029" cy="244078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833" y="1419622"/>
            <a:ext cx="2498789" cy="32729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40" y="1385086"/>
            <a:ext cx="3072568" cy="33469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98" y="1419622"/>
            <a:ext cx="3749167" cy="318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71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1151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Структура потребления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058593">
            <a:off x="1415930" y="1200735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3541407" flipH="1">
            <a:off x="6744522" y="1196851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856081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материальное потребление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72200" y="1841541"/>
            <a:ext cx="230425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духовное </a:t>
            </a:r>
          </a:p>
          <a:p>
            <a:pPr algn="ctr"/>
            <a:r>
              <a:rPr lang="ru-RU" sz="2400" b="1" dirty="0" smtClean="0"/>
              <a:t>потребление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72538"/>
            <a:ext cx="2376264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2672538"/>
            <a:ext cx="2376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обеспечивает существование человека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672538"/>
            <a:ext cx="2304256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72200" y="2672538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обеспечивает развитие</a:t>
            </a:r>
          </a:p>
          <a:p>
            <a:pPr algn="ctr"/>
            <a:r>
              <a:rPr lang="ru-RU" sz="2200" dirty="0" smtClean="0"/>
              <a:t> человека</a:t>
            </a:r>
            <a:endParaRPr lang="ru-RU" sz="2200" dirty="0"/>
          </a:p>
        </p:txBody>
      </p:sp>
      <p:sp>
        <p:nvSpPr>
          <p:cNvPr id="11" name="Штриховая стрелка вправо 10"/>
          <p:cNvSpPr/>
          <p:nvPr/>
        </p:nvSpPr>
        <p:spPr>
          <a:xfrm rot="7419179">
            <a:off x="2973997" y="2225198"/>
            <a:ext cx="1380291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883982" y="3079462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полезное потребление</a:t>
            </a:r>
            <a:endParaRPr lang="ru-RU" sz="2400" b="1" dirty="0"/>
          </a:p>
        </p:txBody>
      </p:sp>
      <p:sp>
        <p:nvSpPr>
          <p:cNvPr id="13" name="Штриховая стрелка вправо 12"/>
          <p:cNvSpPr/>
          <p:nvPr/>
        </p:nvSpPr>
        <p:spPr>
          <a:xfrm rot="14180821" flipH="1">
            <a:off x="4774197" y="2225198"/>
            <a:ext cx="1380291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808513" y="3079461"/>
            <a:ext cx="2376264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вредное </a:t>
            </a:r>
          </a:p>
          <a:p>
            <a:pPr algn="ctr"/>
            <a:r>
              <a:rPr lang="ru-RU" sz="2400" b="1" dirty="0" smtClean="0"/>
              <a:t>потребление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4148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743"/>
          <a:stretch/>
        </p:blipFill>
        <p:spPr>
          <a:xfrm flipH="1">
            <a:off x="395536" y="2211710"/>
            <a:ext cx="1234644" cy="2432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89" r="38263"/>
          <a:stretch/>
        </p:blipFill>
        <p:spPr>
          <a:xfrm>
            <a:off x="1475656" y="357430"/>
            <a:ext cx="2087723" cy="1998296"/>
          </a:xfrm>
          <a:prstGeom prst="rect">
            <a:avLst/>
          </a:prstGeom>
        </p:spPr>
      </p:pic>
      <p:sp>
        <p:nvSpPr>
          <p:cNvPr id="8" name="Выноска 2 7"/>
          <p:cNvSpPr/>
          <p:nvPr/>
        </p:nvSpPr>
        <p:spPr>
          <a:xfrm rot="18737997">
            <a:off x="160893" y="888528"/>
            <a:ext cx="1728192" cy="648072"/>
          </a:xfrm>
          <a:prstGeom prst="borderCallout2">
            <a:avLst>
              <a:gd name="adj1" fmla="val 100890"/>
              <a:gd name="adj2" fmla="val 49151"/>
              <a:gd name="adj3" fmla="val 136368"/>
              <a:gd name="adj4" fmla="val 19259"/>
              <a:gd name="adj5" fmla="val 217260"/>
              <a:gd name="adj6" fmla="val 380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 любят сладкого!</a:t>
            </a:r>
            <a:endParaRPr lang="ru-RU" sz="2000" b="1" dirty="0"/>
          </a:p>
        </p:txBody>
      </p:sp>
      <p:sp>
        <p:nvSpPr>
          <p:cNvPr id="16" name="Выноска 2 15"/>
          <p:cNvSpPr/>
          <p:nvPr/>
        </p:nvSpPr>
        <p:spPr>
          <a:xfrm rot="18674783">
            <a:off x="168774" y="880323"/>
            <a:ext cx="1728192" cy="648072"/>
          </a:xfrm>
          <a:prstGeom prst="borderCallout2">
            <a:avLst>
              <a:gd name="adj1" fmla="val 52453"/>
              <a:gd name="adj2" fmla="val 100528"/>
              <a:gd name="adj3" fmla="val 125854"/>
              <a:gd name="adj4" fmla="val 126956"/>
              <a:gd name="adj5" fmla="val 199919"/>
              <a:gd name="adj6" fmla="val 112471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1" b="6639"/>
          <a:stretch/>
        </p:blipFill>
        <p:spPr>
          <a:xfrm>
            <a:off x="3923928" y="443752"/>
            <a:ext cx="5060772" cy="4366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59505"/>
            <a:ext cx="1557280" cy="9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86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783E-6 L -0.23472 0.01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6" y="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837"/>
            <a:ext cx="2880320" cy="3015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353" flipH="1">
            <a:off x="570887" y="1094497"/>
            <a:ext cx="4347181" cy="2731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7571" y="457783"/>
            <a:ext cx="2265474" cy="293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53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89" y="2350491"/>
            <a:ext cx="1825857" cy="2138174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5864312" y="484054"/>
            <a:ext cx="2851296" cy="2232248"/>
            <a:chOff x="6287085" y="1216211"/>
            <a:chExt cx="2468833" cy="211165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720" y="1216211"/>
              <a:ext cx="611138" cy="639897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6287085" y="1459713"/>
              <a:ext cx="2468833" cy="1868153"/>
              <a:chOff x="6287085" y="1459713"/>
              <a:chExt cx="2468833" cy="1868153"/>
            </a:xfrm>
          </p:grpSpPr>
          <p:grpSp>
            <p:nvGrpSpPr>
              <p:cNvPr id="44" name="Группа 43"/>
              <p:cNvGrpSpPr/>
              <p:nvPr/>
            </p:nvGrpSpPr>
            <p:grpSpPr>
              <a:xfrm>
                <a:off x="6794204" y="1459713"/>
                <a:ext cx="1411904" cy="732235"/>
                <a:chOff x="6794204" y="1459713"/>
                <a:chExt cx="1411904" cy="732235"/>
              </a:xfrm>
            </p:grpSpPr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4970" y="1552051"/>
                  <a:ext cx="611138" cy="639897"/>
                </a:xfrm>
                <a:prstGeom prst="rect">
                  <a:avLst/>
                </a:prstGeom>
              </p:spPr>
            </p:pic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4204" y="1552051"/>
                  <a:ext cx="611138" cy="639897"/>
                </a:xfrm>
                <a:prstGeom prst="rect">
                  <a:avLst/>
                </a:prstGeom>
              </p:spPr>
            </p:pic>
            <p:pic>
              <p:nvPicPr>
                <p:cNvPr id="35" name="Рисунок 3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825" y="1459713"/>
                  <a:ext cx="611138" cy="63989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Группа 42"/>
              <p:cNvGrpSpPr/>
              <p:nvPr/>
            </p:nvGrpSpPr>
            <p:grpSpPr>
              <a:xfrm>
                <a:off x="6287085" y="1916293"/>
                <a:ext cx="2468833" cy="1411573"/>
                <a:chOff x="6287085" y="1916293"/>
                <a:chExt cx="2468833" cy="1411573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6601134" y="1916293"/>
                  <a:ext cx="1766387" cy="655457"/>
                  <a:chOff x="6601134" y="1916293"/>
                  <a:chExt cx="1766387" cy="655457"/>
                </a:xfrm>
              </p:grpSpPr>
              <p:pic>
                <p:nvPicPr>
                  <p:cNvPr id="14" name="Рисунок 1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56383" y="1931852"/>
                    <a:ext cx="611138" cy="639897"/>
                  </a:xfrm>
                  <a:prstGeom prst="rect">
                    <a:avLst/>
                  </a:prstGeom>
                </p:spPr>
              </p:pic>
              <p:pic>
                <p:nvPicPr>
                  <p:cNvPr id="15" name="Рисунок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01134" y="1931853"/>
                    <a:ext cx="611138" cy="639897"/>
                  </a:xfrm>
                  <a:prstGeom prst="rect">
                    <a:avLst/>
                  </a:prstGeom>
                </p:spPr>
              </p:pic>
              <p:pic>
                <p:nvPicPr>
                  <p:cNvPr id="16" name="Рисунок 15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91268" y="1916293"/>
                    <a:ext cx="611138" cy="639897"/>
                  </a:xfrm>
                  <a:prstGeom prst="rect">
                    <a:avLst/>
                  </a:prstGeom>
                </p:spPr>
              </p:pic>
              <p:pic>
                <p:nvPicPr>
                  <p:cNvPr id="17" name="Рисунок 1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77690" y="1931851"/>
                    <a:ext cx="611138" cy="63989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1" name="Группа 40"/>
                <p:cNvGrpSpPr/>
                <p:nvPr/>
              </p:nvGrpSpPr>
              <p:grpSpPr>
                <a:xfrm>
                  <a:off x="6287085" y="2251801"/>
                  <a:ext cx="2468833" cy="1076065"/>
                  <a:chOff x="6287085" y="2251801"/>
                  <a:chExt cx="2468833" cy="1076065"/>
                </a:xfrm>
              </p:grpSpPr>
              <p:pic>
                <p:nvPicPr>
                  <p:cNvPr id="4" name="Рисунок 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33567" y="2277945"/>
                    <a:ext cx="611138" cy="639897"/>
                  </a:xfrm>
                  <a:prstGeom prst="rect">
                    <a:avLst/>
                  </a:prstGeom>
                </p:spPr>
              </p:pic>
              <p:pic>
                <p:nvPicPr>
                  <p:cNvPr id="5" name="Рисунок 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1104" y="2251801"/>
                    <a:ext cx="611138" cy="639897"/>
                  </a:xfrm>
                  <a:prstGeom prst="rect">
                    <a:avLst/>
                  </a:prstGeom>
                </p:spPr>
              </p:pic>
              <p:grpSp>
                <p:nvGrpSpPr>
                  <p:cNvPr id="37" name="Группа 36"/>
                  <p:cNvGrpSpPr/>
                  <p:nvPr/>
                </p:nvGrpSpPr>
                <p:grpSpPr>
                  <a:xfrm>
                    <a:off x="6287085" y="2661869"/>
                    <a:ext cx="2468833" cy="665997"/>
                    <a:chOff x="6287085" y="2661869"/>
                    <a:chExt cx="2468833" cy="665997"/>
                  </a:xfrm>
                </p:grpSpPr>
                <p:pic>
                  <p:nvPicPr>
                    <p:cNvPr id="3" name="Рисунок 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144780" y="2667658"/>
                      <a:ext cx="611138" cy="63989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" name="Рисунок 5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740554" y="2667658"/>
                      <a:ext cx="611138" cy="63989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Рисунок 6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397849" y="2669160"/>
                      <a:ext cx="611138" cy="63989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8" name="Рисунок 7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991268" y="2661869"/>
                      <a:ext cx="611138" cy="63989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Рисунок 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627118" y="2669160"/>
                      <a:ext cx="611138" cy="63989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0" name="Рисунок 9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287085" y="2687969"/>
                      <a:ext cx="611138" cy="639897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2" name="Рисунок 3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2147" y="2260746"/>
                    <a:ext cx="611138" cy="639897"/>
                  </a:xfrm>
                  <a:prstGeom prst="rect">
                    <a:avLst/>
                  </a:prstGeom>
                </p:spPr>
              </p:pic>
              <p:pic>
                <p:nvPicPr>
                  <p:cNvPr id="39" name="Рисунок 38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0345" y="2298630"/>
                    <a:ext cx="611138" cy="639897"/>
                  </a:xfrm>
                  <a:prstGeom prst="rect">
                    <a:avLst/>
                  </a:prstGeom>
                </p:spPr>
              </p:pic>
              <p:pic>
                <p:nvPicPr>
                  <p:cNvPr id="40" name="Рисунок 39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992759" y="2287361"/>
                    <a:ext cx="611138" cy="639897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60" name="Группа 59"/>
          <p:cNvGrpSpPr/>
          <p:nvPr/>
        </p:nvGrpSpPr>
        <p:grpSpPr>
          <a:xfrm>
            <a:off x="480157" y="1015714"/>
            <a:ext cx="2880320" cy="1415158"/>
            <a:chOff x="611560" y="1521829"/>
            <a:chExt cx="2644233" cy="1069066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611560" y="1642050"/>
              <a:ext cx="2644233" cy="948845"/>
              <a:chOff x="611560" y="1642050"/>
              <a:chExt cx="2644233" cy="948845"/>
            </a:xfrm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611560" y="2035720"/>
                <a:ext cx="2495951" cy="555175"/>
                <a:chOff x="611560" y="2035720"/>
                <a:chExt cx="2495951" cy="555175"/>
              </a:xfrm>
            </p:grpSpPr>
            <p:pic>
              <p:nvPicPr>
                <p:cNvPr id="49" name="Рисунок 4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560" y="2048908"/>
                  <a:ext cx="1348089" cy="541987"/>
                </a:xfrm>
                <a:prstGeom prst="rect">
                  <a:avLst/>
                </a:prstGeom>
              </p:spPr>
            </p:pic>
            <p:pic>
              <p:nvPicPr>
                <p:cNvPr id="50" name="Рисунок 4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3608" y="2035720"/>
                  <a:ext cx="1348089" cy="541987"/>
                </a:xfrm>
                <a:prstGeom prst="rect">
                  <a:avLst/>
                </a:prstGeom>
              </p:spPr>
            </p:pic>
            <p:pic>
              <p:nvPicPr>
                <p:cNvPr id="51" name="Рисунок 5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92919" y="2038388"/>
                  <a:ext cx="1348089" cy="541987"/>
                </a:xfrm>
                <a:prstGeom prst="rect">
                  <a:avLst/>
                </a:prstGeom>
              </p:spPr>
            </p:pic>
            <p:pic>
              <p:nvPicPr>
                <p:cNvPr id="52" name="Рисунок 5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59422" y="2048908"/>
                  <a:ext cx="1348089" cy="541987"/>
                </a:xfrm>
                <a:prstGeom prst="rect">
                  <a:avLst/>
                </a:prstGeom>
              </p:spPr>
            </p:pic>
          </p:grpSp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865" y="1815632"/>
                <a:ext cx="1348089" cy="541987"/>
              </a:xfrm>
              <a:prstGeom prst="rect">
                <a:avLst/>
              </a:prstGeom>
            </p:spPr>
          </p:pic>
          <p:pic>
            <p:nvPicPr>
              <p:cNvPr id="55" name="Рисунок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2919" y="1709814"/>
                <a:ext cx="1348089" cy="541987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7704" y="1642050"/>
                <a:ext cx="1348089" cy="541987"/>
              </a:xfrm>
              <a:prstGeom prst="rect">
                <a:avLst/>
              </a:prstGeom>
            </p:spPr>
          </p:pic>
        </p:grp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9592" y="1591468"/>
              <a:ext cx="1348089" cy="541987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33659" y="1521829"/>
              <a:ext cx="1348089" cy="541987"/>
            </a:xfrm>
            <a:prstGeom prst="rect">
              <a:avLst/>
            </a:prstGeom>
          </p:spPr>
        </p:pic>
      </p:grpSp>
      <p:sp>
        <p:nvSpPr>
          <p:cNvPr id="61" name="Штриховая стрелка вправо 60"/>
          <p:cNvSpPr/>
          <p:nvPr/>
        </p:nvSpPr>
        <p:spPr>
          <a:xfrm rot="8778956">
            <a:off x="5041106" y="2768250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триховая стрелка вправо 61"/>
          <p:cNvSpPr/>
          <p:nvPr/>
        </p:nvSpPr>
        <p:spPr>
          <a:xfrm rot="1990148">
            <a:off x="2158198" y="2770869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78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3518"/>
            <a:ext cx="1357447" cy="1377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3" y="2202013"/>
            <a:ext cx="3120321" cy="21726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22" y="1986395"/>
            <a:ext cx="1983155" cy="23976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411510"/>
            <a:ext cx="1512169" cy="1512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3614"/>
            <a:ext cx="1296144" cy="1438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96136" y="2063009"/>
            <a:ext cx="2880320" cy="22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77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Факторы, влияющие на потребление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63015" y="1396294"/>
            <a:ext cx="1296144" cy="2229564"/>
            <a:chOff x="755576" y="1419622"/>
            <a:chExt cx="1898520" cy="27908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19622"/>
              <a:ext cx="1898520" cy="2790825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339752" y="4011910"/>
              <a:ext cx="314344" cy="19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932388"/>
            <a:ext cx="1658760" cy="1843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203598"/>
            <a:ext cx="959265" cy="537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3939902"/>
            <a:ext cx="57606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Потребление стимулирует производство.</a:t>
            </a:r>
            <a:endParaRPr lang="ru-RU" sz="24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6804248" y="1131590"/>
            <a:ext cx="1686778" cy="936104"/>
          </a:xfrm>
          <a:prstGeom prst="cloudCallout">
            <a:avLst>
              <a:gd name="adj1" fmla="val -46676"/>
              <a:gd name="adj2" fmla="val 405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люблю сладкое!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58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3246E-6 L 0.18836 -2.83246E-6 C 0.27274 -2.83246E-6 0.37691 0.05122 0.37691 0.09257 L 0.37691 0.18575 " pathEditMode="relative" rAng="0" ptsTypes="FfFF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9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Факторы, влияющие на потребление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63015" y="1396294"/>
            <a:ext cx="1296144" cy="2229564"/>
            <a:chOff x="755576" y="1419622"/>
            <a:chExt cx="1898520" cy="27908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19622"/>
              <a:ext cx="1898520" cy="2790825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339752" y="4011910"/>
              <a:ext cx="314344" cy="19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67" y="2579921"/>
            <a:ext cx="1165489" cy="12949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203598"/>
            <a:ext cx="959265" cy="537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657" y="3939902"/>
            <a:ext cx="617198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Нельзя потребить больше, чем произведено.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46" y="2452505"/>
            <a:ext cx="1152804" cy="12808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91" y="1224138"/>
            <a:ext cx="1110555" cy="1233951"/>
          </a:xfrm>
          <a:prstGeom prst="rect">
            <a:avLst/>
          </a:prstGeom>
        </p:spPr>
      </p:pic>
      <p:sp>
        <p:nvSpPr>
          <p:cNvPr id="10" name="Выноска-облако 9"/>
          <p:cNvSpPr/>
          <p:nvPr/>
        </p:nvSpPr>
        <p:spPr>
          <a:xfrm>
            <a:off x="7164288" y="1849521"/>
            <a:ext cx="1478860" cy="771703"/>
          </a:xfrm>
          <a:prstGeom prst="cloudCallout">
            <a:avLst>
              <a:gd name="adj1" fmla="val -52095"/>
              <a:gd name="adj2" fmla="val 332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Я люблю сладкое!</a:t>
            </a:r>
            <a:endParaRPr lang="ru-RU" sz="16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5381918" y="2057515"/>
            <a:ext cx="1542762" cy="801148"/>
          </a:xfrm>
          <a:prstGeom prst="cloudCallout">
            <a:avLst>
              <a:gd name="adj1" fmla="val -57755"/>
              <a:gd name="adj2" fmla="val 235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Я люблю сладкое!</a:t>
            </a:r>
            <a:endParaRPr lang="ru-RU" sz="16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6153299" y="1063401"/>
            <a:ext cx="1542762" cy="736646"/>
          </a:xfrm>
          <a:prstGeom prst="cloudCallout">
            <a:avLst>
              <a:gd name="adj1" fmla="val -57755"/>
              <a:gd name="adj2" fmla="val -196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Я люблю сладкое!</a:t>
            </a:r>
            <a:endParaRPr lang="ru-RU" sz="1600" dirty="0"/>
          </a:p>
        </p:txBody>
      </p:sp>
      <p:sp>
        <p:nvSpPr>
          <p:cNvPr id="15" name="Выноска 2 14"/>
          <p:cNvSpPr/>
          <p:nvPr/>
        </p:nvSpPr>
        <p:spPr>
          <a:xfrm>
            <a:off x="3203848" y="1203597"/>
            <a:ext cx="1483860" cy="971093"/>
          </a:xfrm>
          <a:prstGeom prst="borderCallout2">
            <a:avLst>
              <a:gd name="adj1" fmla="val 50431"/>
              <a:gd name="adj2" fmla="val -6321"/>
              <a:gd name="adj3" fmla="val 85938"/>
              <a:gd name="adj4" fmla="val -18656"/>
              <a:gd name="adj5" fmla="val 81413"/>
              <a:gd name="adj6" fmla="val -80469"/>
            </a:avLst>
          </a:prstGeom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Извините, ребята, мало ресурсов!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3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Факторы, влияющие на потребление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63015" y="1396294"/>
            <a:ext cx="1296144" cy="2229564"/>
            <a:chOff x="755576" y="1419622"/>
            <a:chExt cx="1898520" cy="279082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419622"/>
              <a:ext cx="1898520" cy="2790825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2339752" y="4011910"/>
              <a:ext cx="314344" cy="198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5" y="1932388"/>
            <a:ext cx="1658760" cy="1843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975" y="1203598"/>
            <a:ext cx="959265" cy="5371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7347" y="3939902"/>
            <a:ext cx="60893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Потребить можно только то, что заработано.</a:t>
            </a:r>
            <a:endParaRPr lang="ru-RU" sz="24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6804248" y="1131590"/>
            <a:ext cx="1686778" cy="936104"/>
          </a:xfrm>
          <a:prstGeom prst="cloudCallout">
            <a:avLst>
              <a:gd name="adj1" fmla="val -46676"/>
              <a:gd name="adj2" fmla="val 405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люблю сладкое!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24" y="3003798"/>
            <a:ext cx="804064" cy="6794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938" y="1203598"/>
            <a:ext cx="959265" cy="5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24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3246E-6 L 0.18836 -2.83246E-6 C 0.27291 -2.83246E-6 0.37691 0.05122 0.37691 0.09257 L 0.37691 0.18575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9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83246E-6 L 0.18784 -2.83246E-6 C 0.27205 -2.83246E-6 0.37587 0.02777 0.37587 0.0506 L 0.37587 0.10182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50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Факторы, влияющие на потребление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1851670"/>
            <a:ext cx="2232248" cy="297633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83768" y="996285"/>
            <a:ext cx="3042671" cy="3672408"/>
            <a:chOff x="1084046" y="946175"/>
            <a:chExt cx="3042671" cy="367240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1084046" y="946175"/>
              <a:ext cx="3042671" cy="367240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91680" y="1642252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Поле чудес</a:t>
              </a:r>
              <a:endParaRPr lang="ru-RU" sz="2400" b="1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120" y="1491630"/>
            <a:ext cx="2121781" cy="29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1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Факторы, влияющие на потребление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9622"/>
            <a:ext cx="2160239" cy="2952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8" y="1164463"/>
            <a:ext cx="3816424" cy="33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44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Факторы, влияющие на потребление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7347" y="3939902"/>
            <a:ext cx="60893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Потреблять можно за счет сбережений.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507498"/>
            <a:ext cx="2088231" cy="2128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85" y="976280"/>
            <a:ext cx="1800200" cy="25659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75" y="1707654"/>
            <a:ext cx="228144" cy="285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1538093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дорогих приобретений, крупных расходов</a:t>
            </a:r>
          </a:p>
          <a:p>
            <a:endParaRPr lang="ru-RU" sz="1200" dirty="0" smtClean="0"/>
          </a:p>
          <a:p>
            <a:r>
              <a:rPr lang="ru-RU" sz="2400" dirty="0" smtClean="0"/>
              <a:t>на случай непредвиденных обстоятельств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75" y="2571750"/>
            <a:ext cx="228144" cy="2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58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Факторы, влияющие на потребление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7347" y="3939902"/>
            <a:ext cx="60893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Потреблять можно за счет сбережений.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507498"/>
            <a:ext cx="2088231" cy="2128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32" y="1364908"/>
            <a:ext cx="228144" cy="285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8104" y="1232922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обновления оборудования</a:t>
            </a:r>
          </a:p>
          <a:p>
            <a:endParaRPr lang="ru-RU" sz="1000" dirty="0" smtClean="0"/>
          </a:p>
          <a:p>
            <a:r>
              <a:rPr lang="ru-RU" sz="2400" dirty="0" smtClean="0"/>
              <a:t>для расширения производства</a:t>
            </a:r>
          </a:p>
          <a:p>
            <a:endParaRPr lang="ru-RU" sz="1000" dirty="0" smtClean="0"/>
          </a:p>
          <a:p>
            <a:r>
              <a:rPr lang="ru-RU" sz="2400" dirty="0" smtClean="0"/>
              <a:t>для обучения работников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32" y="2261681"/>
            <a:ext cx="228144" cy="285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74516"/>
            <a:ext cx="2808312" cy="28513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32" y="3147814"/>
            <a:ext cx="228144" cy="28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3" y="2645974"/>
            <a:ext cx="1936803" cy="19368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1" b="6639"/>
          <a:stretch/>
        </p:blipFill>
        <p:spPr>
          <a:xfrm>
            <a:off x="3923928" y="443752"/>
            <a:ext cx="5060772" cy="4366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59505"/>
            <a:ext cx="1557280" cy="984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71750"/>
            <a:ext cx="1557280" cy="9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87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312 L -0.10347 -0.12392 C -0.125 -0.14519 -0.15729 -0.15629 -0.1908 -0.15629 C -0.22934 -0.15629 -0.26007 -0.14519 -0.2816 -0.12392 L -0.3842 -0.02312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312 L -0.10347 -0.12392 C -0.125 -0.14519 -0.15729 -0.15629 -0.1908 -0.15629 C -0.22934 -0.15629 -0.26007 -0.14519 -0.2816 -0.12392 L -0.3842 -0.02312 " pathEditMode="relative" rAng="0" ptsTypes="FffFF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Факторы, влияющие на потребление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7347" y="3939902"/>
            <a:ext cx="608930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Потреблять можно за счет сбережений.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507498"/>
            <a:ext cx="2088231" cy="2128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78" y="1364908"/>
            <a:ext cx="228144" cy="285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1232922"/>
            <a:ext cx="30432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случай </a:t>
            </a:r>
            <a:r>
              <a:rPr lang="ru-RU" sz="2400" dirty="0" err="1" smtClean="0"/>
              <a:t>чрезвычай-ных</a:t>
            </a:r>
            <a:r>
              <a:rPr lang="ru-RU" sz="2400" dirty="0" smtClean="0"/>
              <a:t> обстоятельств</a:t>
            </a:r>
          </a:p>
          <a:p>
            <a:endParaRPr lang="ru-RU" sz="1000" dirty="0" smtClean="0"/>
          </a:p>
          <a:p>
            <a:r>
              <a:rPr lang="ru-RU" sz="2400" dirty="0" smtClean="0"/>
              <a:t>для инвестиций </a:t>
            </a:r>
          </a:p>
          <a:p>
            <a:endParaRPr lang="ru-RU" sz="1000" dirty="0" smtClean="0"/>
          </a:p>
          <a:p>
            <a:r>
              <a:rPr lang="ru-RU" sz="2400" dirty="0" smtClean="0"/>
              <a:t>для жилищного строительства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78" y="2213309"/>
            <a:ext cx="228144" cy="285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28" y="2727435"/>
            <a:ext cx="228144" cy="2851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2412"/>
            <a:ext cx="2283718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294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11510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Права потребителей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73" y="996285"/>
            <a:ext cx="2449579" cy="3590223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539552" y="1491630"/>
            <a:ext cx="3096344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Имеет право на качественный товар</a:t>
            </a:r>
            <a:endParaRPr lang="ru-RU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539750" y="2487413"/>
            <a:ext cx="3096344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Имеет право на информацию о товаре</a:t>
            </a:r>
            <a:endParaRPr lang="ru-RU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539750" y="3435846"/>
            <a:ext cx="3096344" cy="64807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Имеет право поменять товар в течение 2 недель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91629"/>
            <a:ext cx="1949668" cy="26675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08385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54" y="2294366"/>
            <a:ext cx="2353041" cy="2360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69" y="1851670"/>
            <a:ext cx="1968610" cy="121732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4572454" y="295228"/>
            <a:ext cx="3082402" cy="4531131"/>
            <a:chOff x="4572454" y="295228"/>
            <a:chExt cx="3082402" cy="453113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72454" y="295228"/>
              <a:ext cx="3082402" cy="4531131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572454" y="4443958"/>
              <a:ext cx="503602" cy="3824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19892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1276" y="411509"/>
            <a:ext cx="4133131" cy="452171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54" y="2294366"/>
            <a:ext cx="2353041" cy="23602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69" y="1851670"/>
            <a:ext cx="1968610" cy="121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8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676" y="41151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Для кого производить?</a:t>
            </a:r>
            <a:endParaRPr lang="ru-RU" sz="3200" b="1" dirty="0">
              <a:solidFill>
                <a:srgbClr val="00153E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 rot="8058593">
            <a:off x="2399478" y="1215386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триховая стрелка вправо 3"/>
          <p:cNvSpPr/>
          <p:nvPr/>
        </p:nvSpPr>
        <p:spPr>
          <a:xfrm rot="13541407" flipH="1">
            <a:off x="5808418" y="1215386"/>
            <a:ext cx="936104" cy="360040"/>
          </a:xfrm>
          <a:prstGeom prst="stripedRightArrow">
            <a:avLst>
              <a:gd name="adj1" fmla="val 50000"/>
              <a:gd name="adj2" fmla="val 10975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856082"/>
            <a:ext cx="32403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</a:t>
            </a:r>
            <a:r>
              <a:rPr lang="ru-RU" sz="2400" b="1" dirty="0" smtClean="0"/>
              <a:t>роизводственное потребление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851670"/>
            <a:ext cx="324036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непроизводственное потребление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82666"/>
            <a:ext cx="32403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2667565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использование ресурсов для создания новых продуктов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94207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8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627534"/>
            <a:ext cx="752405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856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3848" y="58711"/>
            <a:ext cx="4127564" cy="46468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128" y="3003798"/>
            <a:ext cx="2376264" cy="17100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2" y="2109863"/>
            <a:ext cx="1396219" cy="1114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2147"/>
            <a:ext cx="1683702" cy="13624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88" y="1911974"/>
            <a:ext cx="2039888" cy="10199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03" y="2666954"/>
            <a:ext cx="2039888" cy="10199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84" y="3348837"/>
            <a:ext cx="2039888" cy="10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30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9035"/>
            <a:ext cx="4544382" cy="4135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709" y="432048"/>
            <a:ext cx="2283716" cy="2427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11710"/>
            <a:ext cx="2141663" cy="22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92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332</Words>
  <Application>Microsoft Office PowerPoint</Application>
  <PresentationFormat>Экран (16:9)</PresentationFormat>
  <Paragraphs>85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Потребление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Потребление</dc:title>
  <dc:creator>user</dc:creator>
  <cp:lastModifiedBy>Алексей</cp:lastModifiedBy>
  <cp:revision>45</cp:revision>
  <dcterms:created xsi:type="dcterms:W3CDTF">2014-01-04T14:56:20Z</dcterms:created>
  <dcterms:modified xsi:type="dcterms:W3CDTF">2018-07-25T11:36:24Z</dcterms:modified>
</cp:coreProperties>
</file>