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gif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25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12.wdp"/><Relationship Id="rId1" Type="http://schemas.openxmlformats.org/officeDocument/2006/relationships/image" Target="../media/image27.jpeg"/><Relationship Id="rId4" Type="http://schemas.openxmlformats.org/officeDocument/2006/relationships/image" Target="../media/image2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12.wdp"/><Relationship Id="rId1" Type="http://schemas.openxmlformats.org/officeDocument/2006/relationships/image" Target="../media/image27.jpeg"/><Relationship Id="rId4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4A4A0-EBDC-45B2-A1ED-EEB07038059F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9E7DB7-A59D-4390-8D17-937FD8008316}">
      <dgm:prSet phldrT="[Текст]"/>
      <dgm:spPr/>
      <dgm:t>
        <a:bodyPr/>
        <a:lstStyle/>
        <a:p>
          <a:r>
            <a:rPr lang="ru-RU" b="1" dirty="0" smtClean="0"/>
            <a:t>производство</a:t>
          </a:r>
          <a:endParaRPr lang="ru-RU" b="1" dirty="0"/>
        </a:p>
      </dgm:t>
    </dgm:pt>
    <dgm:pt modelId="{D46B22A8-E89C-4809-A818-14E8D608DE65}" type="parTrans" cxnId="{15CC88D0-4845-400B-8AB7-FCD83BEA909F}">
      <dgm:prSet/>
      <dgm:spPr/>
      <dgm:t>
        <a:bodyPr/>
        <a:lstStyle/>
        <a:p>
          <a:endParaRPr lang="ru-RU"/>
        </a:p>
      </dgm:t>
    </dgm:pt>
    <dgm:pt modelId="{EF0F1143-2B9A-40AF-AD23-9D20192A03F0}" type="sibTrans" cxnId="{15CC88D0-4845-400B-8AB7-FCD83BEA909F}">
      <dgm:prSet/>
      <dgm:spPr/>
      <dgm:t>
        <a:bodyPr/>
        <a:lstStyle/>
        <a:p>
          <a:endParaRPr lang="ru-RU" dirty="0"/>
        </a:p>
      </dgm:t>
    </dgm:pt>
    <dgm:pt modelId="{3761D6FF-BFA8-442B-8826-4A5C462AA9DE}">
      <dgm:prSet phldrT="[Текст]"/>
      <dgm:spPr/>
      <dgm:t>
        <a:bodyPr/>
        <a:lstStyle/>
        <a:p>
          <a:r>
            <a:rPr lang="ru-RU" b="1" dirty="0" smtClean="0"/>
            <a:t>распределение</a:t>
          </a:r>
          <a:endParaRPr lang="ru-RU" b="1" dirty="0"/>
        </a:p>
      </dgm:t>
    </dgm:pt>
    <dgm:pt modelId="{B10D144A-A0E9-4CB3-AED6-6174AF2992BD}" type="parTrans" cxnId="{C975232A-8AE0-40A5-8EA0-97258D1A5473}">
      <dgm:prSet/>
      <dgm:spPr/>
      <dgm:t>
        <a:bodyPr/>
        <a:lstStyle/>
        <a:p>
          <a:endParaRPr lang="ru-RU"/>
        </a:p>
      </dgm:t>
    </dgm:pt>
    <dgm:pt modelId="{6D8117FC-0E73-4D10-9B44-37FC038A3B41}" type="sibTrans" cxnId="{C975232A-8AE0-40A5-8EA0-97258D1A5473}">
      <dgm:prSet/>
      <dgm:spPr/>
      <dgm:t>
        <a:bodyPr/>
        <a:lstStyle/>
        <a:p>
          <a:endParaRPr lang="ru-RU" dirty="0"/>
        </a:p>
      </dgm:t>
    </dgm:pt>
    <dgm:pt modelId="{194D7B1E-CB9E-4873-8F93-679795B30F52}">
      <dgm:prSet phldrT="[Текст]"/>
      <dgm:spPr/>
      <dgm:t>
        <a:bodyPr/>
        <a:lstStyle/>
        <a:p>
          <a:r>
            <a:rPr lang="ru-RU" b="1" dirty="0" smtClean="0"/>
            <a:t>обмен</a:t>
          </a:r>
          <a:endParaRPr lang="ru-RU" b="1" dirty="0"/>
        </a:p>
      </dgm:t>
    </dgm:pt>
    <dgm:pt modelId="{8C30A043-442F-4D19-9C4A-F7AD1A973D5B}" type="parTrans" cxnId="{FF3FCE36-ACE3-40BE-9DCA-4E9CC7A914F0}">
      <dgm:prSet/>
      <dgm:spPr/>
      <dgm:t>
        <a:bodyPr/>
        <a:lstStyle/>
        <a:p>
          <a:endParaRPr lang="ru-RU"/>
        </a:p>
      </dgm:t>
    </dgm:pt>
    <dgm:pt modelId="{EF5A72C8-5D9F-4DCF-B80F-3B2DE5845A49}" type="sibTrans" cxnId="{FF3FCE36-ACE3-40BE-9DCA-4E9CC7A914F0}">
      <dgm:prSet/>
      <dgm:spPr/>
      <dgm:t>
        <a:bodyPr/>
        <a:lstStyle/>
        <a:p>
          <a:endParaRPr lang="ru-RU" dirty="0"/>
        </a:p>
      </dgm:t>
    </dgm:pt>
    <dgm:pt modelId="{59B9B37C-6866-443A-81B0-F16BA7DA82A9}">
      <dgm:prSet phldrT="[Текст]"/>
      <dgm:spPr/>
      <dgm:t>
        <a:bodyPr/>
        <a:lstStyle/>
        <a:p>
          <a:r>
            <a:rPr lang="ru-RU" b="1" dirty="0" smtClean="0"/>
            <a:t>потребление</a:t>
          </a:r>
          <a:endParaRPr lang="ru-RU" b="1" dirty="0"/>
        </a:p>
      </dgm:t>
    </dgm:pt>
    <dgm:pt modelId="{80D0C6BF-03F1-4946-8CF0-2EEF5B0A1695}" type="parTrans" cxnId="{CD390D35-1EBE-46BE-BFF9-6E778CBAD3B7}">
      <dgm:prSet/>
      <dgm:spPr/>
      <dgm:t>
        <a:bodyPr/>
        <a:lstStyle/>
        <a:p>
          <a:endParaRPr lang="ru-RU"/>
        </a:p>
      </dgm:t>
    </dgm:pt>
    <dgm:pt modelId="{EE604E80-9A73-45C2-A34D-A42998E57B1B}" type="sibTrans" cxnId="{CD390D35-1EBE-46BE-BFF9-6E778CBAD3B7}">
      <dgm:prSet/>
      <dgm:spPr/>
      <dgm:t>
        <a:bodyPr/>
        <a:lstStyle/>
        <a:p>
          <a:endParaRPr lang="ru-RU" dirty="0"/>
        </a:p>
      </dgm:t>
    </dgm:pt>
    <dgm:pt modelId="{BE9560FB-171F-4CA8-B1F4-3D2BEE5001F5}" type="pres">
      <dgm:prSet presAssocID="{C144A4A0-EBDC-45B2-A1ED-EEB070380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23F19-6955-4DEF-893D-6ADEBE100533}" type="pres">
      <dgm:prSet presAssocID="{AA9E7DB7-A59D-4390-8D17-937FD8008316}" presName="node" presStyleLbl="node1" presStyleIdx="0" presStyleCnt="4" custScaleX="175193" custRadScaleRad="100359" custRadScaleInc="-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DFAC-D8F2-41ED-9C59-1C2CDE1C7D0B}" type="pres">
      <dgm:prSet presAssocID="{EF0F1143-2B9A-40AF-AD23-9D20192A03F0}" presName="sibTrans" presStyleLbl="sibTrans2D1" presStyleIdx="0" presStyleCnt="4" custLinFactNeighborX="82435"/>
      <dgm:spPr/>
      <dgm:t>
        <a:bodyPr/>
        <a:lstStyle/>
        <a:p>
          <a:endParaRPr lang="ru-RU"/>
        </a:p>
      </dgm:t>
    </dgm:pt>
    <dgm:pt modelId="{43747919-79D1-451F-84B8-B4E66580629F}" type="pres">
      <dgm:prSet presAssocID="{EF0F1143-2B9A-40AF-AD23-9D20192A03F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DBDF88B-55FF-458C-9E8E-A5AD885EBC8E}" type="pres">
      <dgm:prSet presAssocID="{3761D6FF-BFA8-442B-8826-4A5C462AA9DE}" presName="node" presStyleLbl="node1" presStyleIdx="1" presStyleCnt="4" custScaleX="191299" custRadScaleRad="12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563F-F078-4BFB-9942-A91A8765687D}" type="pres">
      <dgm:prSet presAssocID="{6D8117FC-0E73-4D10-9B44-37FC038A3B41}" presName="sibTrans" presStyleLbl="sibTrans2D1" presStyleIdx="1" presStyleCnt="4" custLinFactNeighborX="67447"/>
      <dgm:spPr/>
      <dgm:t>
        <a:bodyPr/>
        <a:lstStyle/>
        <a:p>
          <a:endParaRPr lang="ru-RU"/>
        </a:p>
      </dgm:t>
    </dgm:pt>
    <dgm:pt modelId="{9E710467-BBAB-49BC-9565-95F7F3A08F63}" type="pres">
      <dgm:prSet presAssocID="{6D8117FC-0E73-4D10-9B44-37FC038A3B4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4EB5007-B159-4715-BDF2-7FB384EFB0BB}" type="pres">
      <dgm:prSet presAssocID="{194D7B1E-CB9E-4873-8F93-679795B30F52}" presName="node" presStyleLbl="node1" presStyleIdx="2" presStyleCnt="4" custScaleX="176376" custRadScaleRad="100052" custRadScaleInc="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4B3CD-EF92-4870-B822-88DC33AA7367}" type="pres">
      <dgm:prSet presAssocID="{EF5A72C8-5D9F-4DCF-B80F-3B2DE5845A49}" presName="sibTrans" presStyleLbl="sibTrans2D1" presStyleIdx="2" presStyleCnt="4" custLinFactNeighborX="-72899"/>
      <dgm:spPr/>
      <dgm:t>
        <a:bodyPr/>
        <a:lstStyle/>
        <a:p>
          <a:endParaRPr lang="ru-RU"/>
        </a:p>
      </dgm:t>
    </dgm:pt>
    <dgm:pt modelId="{78B134EE-8888-48DB-9BDB-C1F03618B2B1}" type="pres">
      <dgm:prSet presAssocID="{EF5A72C8-5D9F-4DCF-B80F-3B2DE5845A4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A7C735-0154-41A0-A78C-4424DBB9785A}" type="pres">
      <dgm:prSet presAssocID="{59B9B37C-6866-443A-81B0-F16BA7DA82A9}" presName="node" presStyleLbl="node1" presStyleIdx="3" presStyleCnt="4" custScaleX="185998" custRadScaleRad="13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95CA3-55BB-4817-806A-46714A4C08AD}" type="pres">
      <dgm:prSet presAssocID="{EE604E80-9A73-45C2-A34D-A42998E57B1B}" presName="sibTrans" presStyleLbl="sibTrans2D1" presStyleIdx="3" presStyleCnt="4" custLinFactNeighborX="-79496"/>
      <dgm:spPr/>
      <dgm:t>
        <a:bodyPr/>
        <a:lstStyle/>
        <a:p>
          <a:endParaRPr lang="ru-RU"/>
        </a:p>
      </dgm:t>
    </dgm:pt>
    <dgm:pt modelId="{2D45A106-5BD6-4016-9B4C-9CD3CD9B1E81}" type="pres">
      <dgm:prSet presAssocID="{EE604E80-9A73-45C2-A34D-A42998E57B1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1C789F-5474-4ADD-A7E3-4290393A6403}" type="presOf" srcId="{3761D6FF-BFA8-442B-8826-4A5C462AA9DE}" destId="{EDBDF88B-55FF-458C-9E8E-A5AD885EBC8E}" srcOrd="0" destOrd="0" presId="urn:microsoft.com/office/officeart/2005/8/layout/cycle7"/>
    <dgm:cxn modelId="{A592B617-16EC-4C6D-9A47-AFA0333F131B}" type="presOf" srcId="{EF5A72C8-5D9F-4DCF-B80F-3B2DE5845A49}" destId="{C0B4B3CD-EF92-4870-B822-88DC33AA7367}" srcOrd="0" destOrd="0" presId="urn:microsoft.com/office/officeart/2005/8/layout/cycle7"/>
    <dgm:cxn modelId="{CD390D35-1EBE-46BE-BFF9-6E778CBAD3B7}" srcId="{C144A4A0-EBDC-45B2-A1ED-EEB07038059F}" destId="{59B9B37C-6866-443A-81B0-F16BA7DA82A9}" srcOrd="3" destOrd="0" parTransId="{80D0C6BF-03F1-4946-8CF0-2EEF5B0A1695}" sibTransId="{EE604E80-9A73-45C2-A34D-A42998E57B1B}"/>
    <dgm:cxn modelId="{3BCBD3AF-FC07-4086-8C6A-2C409CBB422B}" type="presOf" srcId="{EF0F1143-2B9A-40AF-AD23-9D20192A03F0}" destId="{43747919-79D1-451F-84B8-B4E66580629F}" srcOrd="1" destOrd="0" presId="urn:microsoft.com/office/officeart/2005/8/layout/cycle7"/>
    <dgm:cxn modelId="{4266FA96-F268-4D14-A90C-4D4FE08C68FF}" type="presOf" srcId="{6D8117FC-0E73-4D10-9B44-37FC038A3B41}" destId="{9E710467-BBAB-49BC-9565-95F7F3A08F63}" srcOrd="1" destOrd="0" presId="urn:microsoft.com/office/officeart/2005/8/layout/cycle7"/>
    <dgm:cxn modelId="{CD5524B9-6D79-450F-91DF-7B1BBBBC5544}" type="presOf" srcId="{EE604E80-9A73-45C2-A34D-A42998E57B1B}" destId="{5F495CA3-55BB-4817-806A-46714A4C08AD}" srcOrd="0" destOrd="0" presId="urn:microsoft.com/office/officeart/2005/8/layout/cycle7"/>
    <dgm:cxn modelId="{78A759A5-0BC0-4B0A-92A6-F90D9E645676}" type="presOf" srcId="{194D7B1E-CB9E-4873-8F93-679795B30F52}" destId="{24EB5007-B159-4715-BDF2-7FB384EFB0BB}" srcOrd="0" destOrd="0" presId="urn:microsoft.com/office/officeart/2005/8/layout/cycle7"/>
    <dgm:cxn modelId="{AA9792A0-1B23-4B3F-A333-2BFF204E692E}" type="presOf" srcId="{AA9E7DB7-A59D-4390-8D17-937FD8008316}" destId="{43623F19-6955-4DEF-893D-6ADEBE100533}" srcOrd="0" destOrd="0" presId="urn:microsoft.com/office/officeart/2005/8/layout/cycle7"/>
    <dgm:cxn modelId="{89E83625-7CA4-4876-B3D5-0F4C7D4C3132}" type="presOf" srcId="{59B9B37C-6866-443A-81B0-F16BA7DA82A9}" destId="{67A7C735-0154-41A0-A78C-4424DBB9785A}" srcOrd="0" destOrd="0" presId="urn:microsoft.com/office/officeart/2005/8/layout/cycle7"/>
    <dgm:cxn modelId="{15CC88D0-4845-400B-8AB7-FCD83BEA909F}" srcId="{C144A4A0-EBDC-45B2-A1ED-EEB07038059F}" destId="{AA9E7DB7-A59D-4390-8D17-937FD8008316}" srcOrd="0" destOrd="0" parTransId="{D46B22A8-E89C-4809-A818-14E8D608DE65}" sibTransId="{EF0F1143-2B9A-40AF-AD23-9D20192A03F0}"/>
    <dgm:cxn modelId="{B1A4DC6D-DC33-48D9-B107-F00EE39479D3}" type="presOf" srcId="{EF5A72C8-5D9F-4DCF-B80F-3B2DE5845A49}" destId="{78B134EE-8888-48DB-9BDB-C1F03618B2B1}" srcOrd="1" destOrd="0" presId="urn:microsoft.com/office/officeart/2005/8/layout/cycle7"/>
    <dgm:cxn modelId="{973E8F10-EB8E-4CBC-BB81-F5B39DE431DC}" type="presOf" srcId="{EF0F1143-2B9A-40AF-AD23-9D20192A03F0}" destId="{585DDFAC-D8F2-41ED-9C59-1C2CDE1C7D0B}" srcOrd="0" destOrd="0" presId="urn:microsoft.com/office/officeart/2005/8/layout/cycle7"/>
    <dgm:cxn modelId="{041A39CB-BCAE-443E-9C4D-3A8C0BB4DF59}" type="presOf" srcId="{C144A4A0-EBDC-45B2-A1ED-EEB07038059F}" destId="{BE9560FB-171F-4CA8-B1F4-3D2BEE5001F5}" srcOrd="0" destOrd="0" presId="urn:microsoft.com/office/officeart/2005/8/layout/cycle7"/>
    <dgm:cxn modelId="{FF3FCE36-ACE3-40BE-9DCA-4E9CC7A914F0}" srcId="{C144A4A0-EBDC-45B2-A1ED-EEB07038059F}" destId="{194D7B1E-CB9E-4873-8F93-679795B30F52}" srcOrd="2" destOrd="0" parTransId="{8C30A043-442F-4D19-9C4A-F7AD1A973D5B}" sibTransId="{EF5A72C8-5D9F-4DCF-B80F-3B2DE5845A49}"/>
    <dgm:cxn modelId="{D2F4E192-77FF-42BE-8CF5-7C16E4204EFB}" type="presOf" srcId="{6D8117FC-0E73-4D10-9B44-37FC038A3B41}" destId="{60BB563F-F078-4BFB-9942-A91A8765687D}" srcOrd="0" destOrd="0" presId="urn:microsoft.com/office/officeart/2005/8/layout/cycle7"/>
    <dgm:cxn modelId="{C975232A-8AE0-40A5-8EA0-97258D1A5473}" srcId="{C144A4A0-EBDC-45B2-A1ED-EEB07038059F}" destId="{3761D6FF-BFA8-442B-8826-4A5C462AA9DE}" srcOrd="1" destOrd="0" parTransId="{B10D144A-A0E9-4CB3-AED6-6174AF2992BD}" sibTransId="{6D8117FC-0E73-4D10-9B44-37FC038A3B41}"/>
    <dgm:cxn modelId="{4A1DED28-FD4C-4098-89B9-CF77BDDA4589}" type="presOf" srcId="{EE604E80-9A73-45C2-A34D-A42998E57B1B}" destId="{2D45A106-5BD6-4016-9B4C-9CD3CD9B1E81}" srcOrd="1" destOrd="0" presId="urn:microsoft.com/office/officeart/2005/8/layout/cycle7"/>
    <dgm:cxn modelId="{8447FE21-130C-4059-A49E-E685C93C8FC3}" type="presParOf" srcId="{BE9560FB-171F-4CA8-B1F4-3D2BEE5001F5}" destId="{43623F19-6955-4DEF-893D-6ADEBE100533}" srcOrd="0" destOrd="0" presId="urn:microsoft.com/office/officeart/2005/8/layout/cycle7"/>
    <dgm:cxn modelId="{18504B5F-872F-4EB7-90FA-DC2C0CD5B669}" type="presParOf" srcId="{BE9560FB-171F-4CA8-B1F4-3D2BEE5001F5}" destId="{585DDFAC-D8F2-41ED-9C59-1C2CDE1C7D0B}" srcOrd="1" destOrd="0" presId="urn:microsoft.com/office/officeart/2005/8/layout/cycle7"/>
    <dgm:cxn modelId="{C3B338BF-0C44-4E7D-AE3C-8F1A034D5690}" type="presParOf" srcId="{585DDFAC-D8F2-41ED-9C59-1C2CDE1C7D0B}" destId="{43747919-79D1-451F-84B8-B4E66580629F}" srcOrd="0" destOrd="0" presId="urn:microsoft.com/office/officeart/2005/8/layout/cycle7"/>
    <dgm:cxn modelId="{67E636FB-C066-4CC5-8404-B7004A439F02}" type="presParOf" srcId="{BE9560FB-171F-4CA8-B1F4-3D2BEE5001F5}" destId="{EDBDF88B-55FF-458C-9E8E-A5AD885EBC8E}" srcOrd="2" destOrd="0" presId="urn:microsoft.com/office/officeart/2005/8/layout/cycle7"/>
    <dgm:cxn modelId="{8C6A1A2F-E3E0-4CE9-9798-06B7CCBA9479}" type="presParOf" srcId="{BE9560FB-171F-4CA8-B1F4-3D2BEE5001F5}" destId="{60BB563F-F078-4BFB-9942-A91A8765687D}" srcOrd="3" destOrd="0" presId="urn:microsoft.com/office/officeart/2005/8/layout/cycle7"/>
    <dgm:cxn modelId="{E217050A-B245-45BE-B4DF-CD52BC46865A}" type="presParOf" srcId="{60BB563F-F078-4BFB-9942-A91A8765687D}" destId="{9E710467-BBAB-49BC-9565-95F7F3A08F63}" srcOrd="0" destOrd="0" presId="urn:microsoft.com/office/officeart/2005/8/layout/cycle7"/>
    <dgm:cxn modelId="{1AF7BF2D-4901-4D9A-A2A1-6478F2D628F2}" type="presParOf" srcId="{BE9560FB-171F-4CA8-B1F4-3D2BEE5001F5}" destId="{24EB5007-B159-4715-BDF2-7FB384EFB0BB}" srcOrd="4" destOrd="0" presId="urn:microsoft.com/office/officeart/2005/8/layout/cycle7"/>
    <dgm:cxn modelId="{DCCF4F2A-9746-49E9-81AE-67BFE2BE405C}" type="presParOf" srcId="{BE9560FB-171F-4CA8-B1F4-3D2BEE5001F5}" destId="{C0B4B3CD-EF92-4870-B822-88DC33AA7367}" srcOrd="5" destOrd="0" presId="urn:microsoft.com/office/officeart/2005/8/layout/cycle7"/>
    <dgm:cxn modelId="{1C906367-EC7A-447E-9569-ECC49711096D}" type="presParOf" srcId="{C0B4B3CD-EF92-4870-B822-88DC33AA7367}" destId="{78B134EE-8888-48DB-9BDB-C1F03618B2B1}" srcOrd="0" destOrd="0" presId="urn:microsoft.com/office/officeart/2005/8/layout/cycle7"/>
    <dgm:cxn modelId="{B3CD4B96-BEB9-45EE-90EB-0BEDED5F9A5A}" type="presParOf" srcId="{BE9560FB-171F-4CA8-B1F4-3D2BEE5001F5}" destId="{67A7C735-0154-41A0-A78C-4424DBB9785A}" srcOrd="6" destOrd="0" presId="urn:microsoft.com/office/officeart/2005/8/layout/cycle7"/>
    <dgm:cxn modelId="{39C5DF1F-7DA4-4E42-A0BD-017710F22EB4}" type="presParOf" srcId="{BE9560FB-171F-4CA8-B1F4-3D2BEE5001F5}" destId="{5F495CA3-55BB-4817-806A-46714A4C08AD}" srcOrd="7" destOrd="0" presId="urn:microsoft.com/office/officeart/2005/8/layout/cycle7"/>
    <dgm:cxn modelId="{EB18A72E-65CC-4F60-93F3-68B1E5FB4543}" type="presParOf" srcId="{5F495CA3-55BB-4817-806A-46714A4C08AD}" destId="{2D45A106-5BD6-4016-9B4C-9CD3CD9B1E8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36EFC-931C-48E2-B77A-663243D378A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D74A858-0210-4EE4-8C26-BBCF062A496A}">
      <dgm:prSet phldrT="[Текст]"/>
      <dgm:spPr/>
      <dgm:t>
        <a:bodyPr/>
        <a:lstStyle/>
        <a:p>
          <a:r>
            <a:rPr lang="ru-RU" dirty="0" smtClean="0"/>
            <a:t>Продукты питания 50%</a:t>
          </a:r>
          <a:endParaRPr lang="ru-RU" dirty="0"/>
        </a:p>
      </dgm:t>
    </dgm:pt>
    <dgm:pt modelId="{3D9769B5-D34F-4DB5-B261-C64127DE2881}" type="parTrans" cxnId="{028BD7F5-691C-4A62-AAFD-01003A18EDCA}">
      <dgm:prSet/>
      <dgm:spPr/>
      <dgm:t>
        <a:bodyPr/>
        <a:lstStyle/>
        <a:p>
          <a:endParaRPr lang="ru-RU"/>
        </a:p>
      </dgm:t>
    </dgm:pt>
    <dgm:pt modelId="{AA0B32E2-7D7F-472C-BE35-8D07D5256DE6}" type="sibTrans" cxnId="{028BD7F5-691C-4A62-AAFD-01003A18EDCA}">
      <dgm:prSet/>
      <dgm:spPr/>
      <dgm:t>
        <a:bodyPr/>
        <a:lstStyle/>
        <a:p>
          <a:endParaRPr lang="ru-RU"/>
        </a:p>
      </dgm:t>
    </dgm:pt>
    <dgm:pt modelId="{1DC3FD28-B9E8-448E-B30C-F9396AD29CAE}">
      <dgm:prSet phldrT="[Текст]"/>
      <dgm:spPr/>
      <dgm:t>
        <a:bodyPr/>
        <a:lstStyle/>
        <a:p>
          <a:r>
            <a:rPr lang="ru-RU" dirty="0" smtClean="0"/>
            <a:t>Одежда, обувь, бельё, лекарства</a:t>
          </a:r>
          <a:endParaRPr lang="ru-RU" dirty="0"/>
        </a:p>
      </dgm:t>
    </dgm:pt>
    <dgm:pt modelId="{2226154B-C005-4920-82AF-8161E7F504FA}" type="parTrans" cxnId="{187CD4DE-CC53-4644-B5B6-7F572ED38E59}">
      <dgm:prSet/>
      <dgm:spPr/>
      <dgm:t>
        <a:bodyPr/>
        <a:lstStyle/>
        <a:p>
          <a:endParaRPr lang="ru-RU"/>
        </a:p>
      </dgm:t>
    </dgm:pt>
    <dgm:pt modelId="{6D0637B4-AE1C-4360-9F9E-F2919B3FBC0C}" type="sibTrans" cxnId="{187CD4DE-CC53-4644-B5B6-7F572ED38E59}">
      <dgm:prSet/>
      <dgm:spPr/>
      <dgm:t>
        <a:bodyPr/>
        <a:lstStyle/>
        <a:p>
          <a:endParaRPr lang="ru-RU"/>
        </a:p>
      </dgm:t>
    </dgm:pt>
    <dgm:pt modelId="{C3A4DB98-A800-4B5B-AC21-EDEB545FCE54}">
      <dgm:prSet phldrT="[Текст]"/>
      <dgm:spPr/>
      <dgm:t>
        <a:bodyPr/>
        <a:lstStyle/>
        <a:p>
          <a:r>
            <a:rPr lang="ru-RU" dirty="0" smtClean="0"/>
            <a:t>Услуги</a:t>
          </a:r>
          <a:endParaRPr lang="ru-RU" dirty="0"/>
        </a:p>
      </dgm:t>
    </dgm:pt>
    <dgm:pt modelId="{5583C0AE-ADAA-4B3A-A0C7-EF632FAEE3A9}" type="parTrans" cxnId="{24941D71-AE30-49F0-AA77-0B6A77FDFAFF}">
      <dgm:prSet/>
      <dgm:spPr/>
      <dgm:t>
        <a:bodyPr/>
        <a:lstStyle/>
        <a:p>
          <a:endParaRPr lang="ru-RU"/>
        </a:p>
      </dgm:t>
    </dgm:pt>
    <dgm:pt modelId="{E99BD5D2-CC3A-4069-B0AF-110CC5B4E501}" type="sibTrans" cxnId="{24941D71-AE30-49F0-AA77-0B6A77FDFAFF}">
      <dgm:prSet/>
      <dgm:spPr/>
      <dgm:t>
        <a:bodyPr/>
        <a:lstStyle/>
        <a:p>
          <a:endParaRPr lang="ru-RU"/>
        </a:p>
      </dgm:t>
    </dgm:pt>
    <dgm:pt modelId="{4899C757-869B-4AD6-9700-4BF4DFDEC47B}" type="pres">
      <dgm:prSet presAssocID="{A1736EFC-931C-48E2-B77A-663243D378AB}" presName="Name0" presStyleCnt="0">
        <dgm:presLayoutVars>
          <dgm:dir/>
          <dgm:resizeHandles val="exact"/>
        </dgm:presLayoutVars>
      </dgm:prSet>
      <dgm:spPr/>
    </dgm:pt>
    <dgm:pt modelId="{FBA919DD-C260-492F-91AC-6D4A5F478604}" type="pres">
      <dgm:prSet presAssocID="{A1736EFC-931C-48E2-B77A-663243D378AB}" presName="bkgdShp" presStyleLbl="alignAccFollowNode1" presStyleIdx="0" presStyleCnt="1" custScaleY="123155"/>
      <dgm:spPr/>
    </dgm:pt>
    <dgm:pt modelId="{A320C9F1-E45D-4D58-8A65-ADCED713185F}" type="pres">
      <dgm:prSet presAssocID="{A1736EFC-931C-48E2-B77A-663243D378AB}" presName="linComp" presStyleCnt="0"/>
      <dgm:spPr/>
    </dgm:pt>
    <dgm:pt modelId="{77E96413-8BB3-428B-B884-3CBAFD1580B6}" type="pres">
      <dgm:prSet presAssocID="{AD74A858-0210-4EE4-8C26-BBCF062A496A}" presName="compNode" presStyleCnt="0"/>
      <dgm:spPr/>
    </dgm:pt>
    <dgm:pt modelId="{159E0B77-1459-47FC-90CD-38C19D14D44B}" type="pres">
      <dgm:prSet presAssocID="{AD74A858-0210-4EE4-8C26-BBCF062A496A}" presName="node" presStyleLbl="node1" presStyleIdx="0" presStyleCnt="3" custScaleY="9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6B791-7EEC-418F-8087-E3E35D3492B4}" type="pres">
      <dgm:prSet presAssocID="{AD74A858-0210-4EE4-8C26-BBCF062A496A}" presName="invisiNode" presStyleLbl="node1" presStyleIdx="0" presStyleCnt="3"/>
      <dgm:spPr/>
    </dgm:pt>
    <dgm:pt modelId="{7031FD88-6A14-4953-BD01-6381EF5C05DC}" type="pres">
      <dgm:prSet presAssocID="{AD74A858-0210-4EE4-8C26-BBCF062A496A}" presName="imagNode" presStyleLbl="fgImgPlace1" presStyleIdx="0" presStyleCnt="3" custScaleY="132677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8AEE517E-7265-4D9C-95D8-8E7F06CB3FFD}" type="pres">
      <dgm:prSet presAssocID="{AA0B32E2-7D7F-472C-BE35-8D07D5256D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50C391-E669-4206-B8EC-E8925857C990}" type="pres">
      <dgm:prSet presAssocID="{1DC3FD28-B9E8-448E-B30C-F9396AD29CAE}" presName="compNode" presStyleCnt="0"/>
      <dgm:spPr/>
    </dgm:pt>
    <dgm:pt modelId="{C62C5EE1-86AE-4AF4-88CD-8447E2360D3D}" type="pres">
      <dgm:prSet presAssocID="{1DC3FD28-B9E8-448E-B30C-F9396AD29CAE}" presName="node" presStyleLbl="node1" presStyleIdx="1" presStyleCnt="3" custScaleY="8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80318-6037-4313-85A9-A83A936B356C}" type="pres">
      <dgm:prSet presAssocID="{1DC3FD28-B9E8-448E-B30C-F9396AD29CAE}" presName="invisiNode" presStyleLbl="node1" presStyleIdx="1" presStyleCnt="3"/>
      <dgm:spPr/>
    </dgm:pt>
    <dgm:pt modelId="{31E2398F-4D87-402B-9E91-91E4706BB994}" type="pres">
      <dgm:prSet presAssocID="{1DC3FD28-B9E8-448E-B30C-F9396AD29CAE}" presName="imagNode" presStyleLbl="fgImgPlace1" presStyleIdx="1" presStyleCnt="3" custScaleX="93867" custScaleY="1325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662ED9E-BC6D-4108-9BB3-949C51F0B721}" type="pres">
      <dgm:prSet presAssocID="{6D0637B4-AE1C-4360-9F9E-F2919B3FBC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80BD7D-FEF7-46F4-9A5C-E3E91A9CAB0D}" type="pres">
      <dgm:prSet presAssocID="{C3A4DB98-A800-4B5B-AC21-EDEB545FCE54}" presName="compNode" presStyleCnt="0"/>
      <dgm:spPr/>
    </dgm:pt>
    <dgm:pt modelId="{57AB27B3-8C31-4984-B44A-D7B2263E6A66}" type="pres">
      <dgm:prSet presAssocID="{C3A4DB98-A800-4B5B-AC21-EDEB545FCE54}" presName="node" presStyleLbl="node1" presStyleIdx="2" presStyleCnt="3" custScaleY="8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FE54A-63B5-4D2F-98F0-E4E4622BECFE}" type="pres">
      <dgm:prSet presAssocID="{C3A4DB98-A800-4B5B-AC21-EDEB545FCE54}" presName="invisiNode" presStyleLbl="node1" presStyleIdx="2" presStyleCnt="3"/>
      <dgm:spPr/>
    </dgm:pt>
    <dgm:pt modelId="{DC331411-E355-4B9D-A60B-F7B37E4C9655}" type="pres">
      <dgm:prSet presAssocID="{C3A4DB98-A800-4B5B-AC21-EDEB545FCE54}" presName="imagNode" presStyleLbl="fgImgPlace1" presStyleIdx="2" presStyleCnt="3" custScaleY="13251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8689295D-C06E-46C3-BEDA-565FC29E128A}" type="presOf" srcId="{6D0637B4-AE1C-4360-9F9E-F2919B3FBC0C}" destId="{6662ED9E-BC6D-4108-9BB3-949C51F0B721}" srcOrd="0" destOrd="0" presId="urn:microsoft.com/office/officeart/2005/8/layout/pList2"/>
    <dgm:cxn modelId="{1F341D3C-7912-41EF-BD1B-B515B4EB4EC4}" type="presOf" srcId="{AD74A858-0210-4EE4-8C26-BBCF062A496A}" destId="{159E0B77-1459-47FC-90CD-38C19D14D44B}" srcOrd="0" destOrd="0" presId="urn:microsoft.com/office/officeart/2005/8/layout/pList2"/>
    <dgm:cxn modelId="{028BD7F5-691C-4A62-AAFD-01003A18EDCA}" srcId="{A1736EFC-931C-48E2-B77A-663243D378AB}" destId="{AD74A858-0210-4EE4-8C26-BBCF062A496A}" srcOrd="0" destOrd="0" parTransId="{3D9769B5-D34F-4DB5-B261-C64127DE2881}" sibTransId="{AA0B32E2-7D7F-472C-BE35-8D07D5256DE6}"/>
    <dgm:cxn modelId="{BE55F689-5723-4FE8-92BD-2DBDDC440F23}" type="presOf" srcId="{1DC3FD28-B9E8-448E-B30C-F9396AD29CAE}" destId="{C62C5EE1-86AE-4AF4-88CD-8447E2360D3D}" srcOrd="0" destOrd="0" presId="urn:microsoft.com/office/officeart/2005/8/layout/pList2"/>
    <dgm:cxn modelId="{24941D71-AE30-49F0-AA77-0B6A77FDFAFF}" srcId="{A1736EFC-931C-48E2-B77A-663243D378AB}" destId="{C3A4DB98-A800-4B5B-AC21-EDEB545FCE54}" srcOrd="2" destOrd="0" parTransId="{5583C0AE-ADAA-4B3A-A0C7-EF632FAEE3A9}" sibTransId="{E99BD5D2-CC3A-4069-B0AF-110CC5B4E501}"/>
    <dgm:cxn modelId="{187CD4DE-CC53-4644-B5B6-7F572ED38E59}" srcId="{A1736EFC-931C-48E2-B77A-663243D378AB}" destId="{1DC3FD28-B9E8-448E-B30C-F9396AD29CAE}" srcOrd="1" destOrd="0" parTransId="{2226154B-C005-4920-82AF-8161E7F504FA}" sibTransId="{6D0637B4-AE1C-4360-9F9E-F2919B3FBC0C}"/>
    <dgm:cxn modelId="{E135A2FB-B6D9-4C09-ACEA-8705A8292D4C}" type="presOf" srcId="{A1736EFC-931C-48E2-B77A-663243D378AB}" destId="{4899C757-869B-4AD6-9700-4BF4DFDEC47B}" srcOrd="0" destOrd="0" presId="urn:microsoft.com/office/officeart/2005/8/layout/pList2"/>
    <dgm:cxn modelId="{604B52B0-C277-432F-8DA5-2E38C0971078}" type="presOf" srcId="{C3A4DB98-A800-4B5B-AC21-EDEB545FCE54}" destId="{57AB27B3-8C31-4984-B44A-D7B2263E6A66}" srcOrd="0" destOrd="0" presId="urn:microsoft.com/office/officeart/2005/8/layout/pList2"/>
    <dgm:cxn modelId="{E8250E0E-7C83-46DF-BACA-5984723CDE88}" type="presOf" srcId="{AA0B32E2-7D7F-472C-BE35-8D07D5256DE6}" destId="{8AEE517E-7265-4D9C-95D8-8E7F06CB3FFD}" srcOrd="0" destOrd="0" presId="urn:microsoft.com/office/officeart/2005/8/layout/pList2"/>
    <dgm:cxn modelId="{41DBB807-0469-4F8A-A0E6-6B39020565EA}" type="presParOf" srcId="{4899C757-869B-4AD6-9700-4BF4DFDEC47B}" destId="{FBA919DD-C260-492F-91AC-6D4A5F478604}" srcOrd="0" destOrd="0" presId="urn:microsoft.com/office/officeart/2005/8/layout/pList2"/>
    <dgm:cxn modelId="{6A6C1DC1-8718-48FC-BB52-450B52009AF1}" type="presParOf" srcId="{4899C757-869B-4AD6-9700-4BF4DFDEC47B}" destId="{A320C9F1-E45D-4D58-8A65-ADCED713185F}" srcOrd="1" destOrd="0" presId="urn:microsoft.com/office/officeart/2005/8/layout/pList2"/>
    <dgm:cxn modelId="{3F0AFE81-AA65-4F0B-B090-C3C3B46CD951}" type="presParOf" srcId="{A320C9F1-E45D-4D58-8A65-ADCED713185F}" destId="{77E96413-8BB3-428B-B884-3CBAFD1580B6}" srcOrd="0" destOrd="0" presId="urn:microsoft.com/office/officeart/2005/8/layout/pList2"/>
    <dgm:cxn modelId="{FE3631EE-1CFE-48C5-83B6-B3053C0DBE3F}" type="presParOf" srcId="{77E96413-8BB3-428B-B884-3CBAFD1580B6}" destId="{159E0B77-1459-47FC-90CD-38C19D14D44B}" srcOrd="0" destOrd="0" presId="urn:microsoft.com/office/officeart/2005/8/layout/pList2"/>
    <dgm:cxn modelId="{43382165-9ECC-481D-857D-6909833DD406}" type="presParOf" srcId="{77E96413-8BB3-428B-B884-3CBAFD1580B6}" destId="{2F46B791-7EEC-418F-8087-E3E35D3492B4}" srcOrd="1" destOrd="0" presId="urn:microsoft.com/office/officeart/2005/8/layout/pList2"/>
    <dgm:cxn modelId="{9EF4770B-DDE8-45EE-BAD7-13AB16664989}" type="presParOf" srcId="{77E96413-8BB3-428B-B884-3CBAFD1580B6}" destId="{7031FD88-6A14-4953-BD01-6381EF5C05DC}" srcOrd="2" destOrd="0" presId="urn:microsoft.com/office/officeart/2005/8/layout/pList2"/>
    <dgm:cxn modelId="{7348D50F-D5E1-4561-9CF7-3858EF425089}" type="presParOf" srcId="{A320C9F1-E45D-4D58-8A65-ADCED713185F}" destId="{8AEE517E-7265-4D9C-95D8-8E7F06CB3FFD}" srcOrd="1" destOrd="0" presId="urn:microsoft.com/office/officeart/2005/8/layout/pList2"/>
    <dgm:cxn modelId="{0543E298-4287-4C50-A8CB-98A228F8FFD0}" type="presParOf" srcId="{A320C9F1-E45D-4D58-8A65-ADCED713185F}" destId="{9550C391-E669-4206-B8EC-E8925857C990}" srcOrd="2" destOrd="0" presId="urn:microsoft.com/office/officeart/2005/8/layout/pList2"/>
    <dgm:cxn modelId="{05410B0E-9145-4B62-B5B2-45655C01B0B1}" type="presParOf" srcId="{9550C391-E669-4206-B8EC-E8925857C990}" destId="{C62C5EE1-86AE-4AF4-88CD-8447E2360D3D}" srcOrd="0" destOrd="0" presId="urn:microsoft.com/office/officeart/2005/8/layout/pList2"/>
    <dgm:cxn modelId="{A3FF9BDE-1BE4-4E67-BB03-B20AB8C839BA}" type="presParOf" srcId="{9550C391-E669-4206-B8EC-E8925857C990}" destId="{25380318-6037-4313-85A9-A83A936B356C}" srcOrd="1" destOrd="0" presId="urn:microsoft.com/office/officeart/2005/8/layout/pList2"/>
    <dgm:cxn modelId="{ED49376E-F66B-43B7-A587-DCB9C4C68CC5}" type="presParOf" srcId="{9550C391-E669-4206-B8EC-E8925857C990}" destId="{31E2398F-4D87-402B-9E91-91E4706BB994}" srcOrd="2" destOrd="0" presId="urn:microsoft.com/office/officeart/2005/8/layout/pList2"/>
    <dgm:cxn modelId="{F15AA3C4-7190-4787-BF75-5B76F89CD84A}" type="presParOf" srcId="{A320C9F1-E45D-4D58-8A65-ADCED713185F}" destId="{6662ED9E-BC6D-4108-9BB3-949C51F0B721}" srcOrd="3" destOrd="0" presId="urn:microsoft.com/office/officeart/2005/8/layout/pList2"/>
    <dgm:cxn modelId="{643DFB0C-8BA0-4C79-9D4B-B79F03FED3A6}" type="presParOf" srcId="{A320C9F1-E45D-4D58-8A65-ADCED713185F}" destId="{F480BD7D-FEF7-46F4-9A5C-E3E91A9CAB0D}" srcOrd="4" destOrd="0" presId="urn:microsoft.com/office/officeart/2005/8/layout/pList2"/>
    <dgm:cxn modelId="{3FB21825-8F9F-4210-A281-61DC90643447}" type="presParOf" srcId="{F480BD7D-FEF7-46F4-9A5C-E3E91A9CAB0D}" destId="{57AB27B3-8C31-4984-B44A-D7B2263E6A66}" srcOrd="0" destOrd="0" presId="urn:microsoft.com/office/officeart/2005/8/layout/pList2"/>
    <dgm:cxn modelId="{797E9FF5-BD22-460E-A0AC-B06C8C27C9EE}" type="presParOf" srcId="{F480BD7D-FEF7-46F4-9A5C-E3E91A9CAB0D}" destId="{EAEFE54A-63B5-4D2F-98F0-E4E4622BECFE}" srcOrd="1" destOrd="0" presId="urn:microsoft.com/office/officeart/2005/8/layout/pList2"/>
    <dgm:cxn modelId="{B7511441-088E-4E36-BD40-E4A0376D33B0}" type="presParOf" srcId="{F480BD7D-FEF7-46F4-9A5C-E3E91A9CAB0D}" destId="{DC331411-E355-4B9D-A60B-F7B37E4C96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3F19-6955-4DEF-893D-6ADEBE100533}">
      <dsp:nvSpPr>
        <dsp:cNvPr id="0" name=""/>
        <dsp:cNvSpPr/>
      </dsp:nvSpPr>
      <dsp:spPr>
        <a:xfrm>
          <a:off x="1589563" y="0"/>
          <a:ext cx="2301737" cy="6569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производство</a:t>
          </a:r>
          <a:endParaRPr lang="ru-RU" sz="2600" b="1" kern="1200" dirty="0"/>
        </a:p>
      </dsp:txBody>
      <dsp:txXfrm>
        <a:off x="1608803" y="19240"/>
        <a:ext cx="2263257" cy="618434"/>
      </dsp:txXfrm>
    </dsp:sp>
    <dsp:sp modelId="{585DDFAC-D8F2-41ED-9C59-1C2CDE1C7D0B}">
      <dsp:nvSpPr>
        <dsp:cNvPr id="0" name=""/>
        <dsp:cNvSpPr/>
      </dsp:nvSpPr>
      <dsp:spPr>
        <a:xfrm rot="2295193">
          <a:off x="3787899" y="845300"/>
          <a:ext cx="758812" cy="2299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856875" y="891284"/>
        <a:ext cx="620860" cy="137952"/>
      </dsp:txXfrm>
    </dsp:sp>
    <dsp:sp modelId="{EDBDF88B-55FF-458C-9E8E-A5AD885EBC8E}">
      <dsp:nvSpPr>
        <dsp:cNvPr id="0" name=""/>
        <dsp:cNvSpPr/>
      </dsp:nvSpPr>
      <dsp:spPr>
        <a:xfrm>
          <a:off x="3086453" y="1263606"/>
          <a:ext cx="2513342" cy="6569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распределение</a:t>
          </a:r>
          <a:endParaRPr lang="ru-RU" sz="2600" b="1" kern="1200" dirty="0"/>
        </a:p>
      </dsp:txBody>
      <dsp:txXfrm>
        <a:off x="3105693" y="1282846"/>
        <a:ext cx="2474862" cy="618434"/>
      </dsp:txXfrm>
    </dsp:sp>
    <dsp:sp modelId="{60BB563F-F078-4BFB-9942-A91A8765687D}">
      <dsp:nvSpPr>
        <dsp:cNvPr id="0" name=""/>
        <dsp:cNvSpPr/>
      </dsp:nvSpPr>
      <dsp:spPr>
        <a:xfrm rot="8458198">
          <a:off x="3696975" y="2108228"/>
          <a:ext cx="758812" cy="2299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3765951" y="2154212"/>
        <a:ext cx="620860" cy="137952"/>
      </dsp:txXfrm>
    </dsp:sp>
    <dsp:sp modelId="{24EB5007-B159-4715-BDF2-7FB384EFB0BB}">
      <dsp:nvSpPr>
        <dsp:cNvPr id="0" name=""/>
        <dsp:cNvSpPr/>
      </dsp:nvSpPr>
      <dsp:spPr>
        <a:xfrm>
          <a:off x="1627405" y="2525856"/>
          <a:ext cx="2317280" cy="6569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обмен</a:t>
          </a:r>
          <a:endParaRPr lang="ru-RU" sz="2600" b="1" kern="1200" dirty="0"/>
        </a:p>
      </dsp:txBody>
      <dsp:txXfrm>
        <a:off x="1646645" y="2545096"/>
        <a:ext cx="2278800" cy="618434"/>
      </dsp:txXfrm>
    </dsp:sp>
    <dsp:sp modelId="{C0B4B3CD-EF92-4870-B822-88DC33AA7367}">
      <dsp:nvSpPr>
        <dsp:cNvPr id="0" name=""/>
        <dsp:cNvSpPr/>
      </dsp:nvSpPr>
      <dsp:spPr>
        <a:xfrm rot="13134135">
          <a:off x="1071374" y="2108228"/>
          <a:ext cx="758812" cy="2299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1140350" y="2154212"/>
        <a:ext cx="620860" cy="137952"/>
      </dsp:txXfrm>
    </dsp:sp>
    <dsp:sp modelId="{67A7C735-0154-41A0-A78C-4424DBB9785A}">
      <dsp:nvSpPr>
        <dsp:cNvPr id="0" name=""/>
        <dsp:cNvSpPr/>
      </dsp:nvSpPr>
      <dsp:spPr>
        <a:xfrm>
          <a:off x="0" y="1263606"/>
          <a:ext cx="2443696" cy="6569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потребление</a:t>
          </a:r>
          <a:endParaRPr lang="ru-RU" sz="2600" b="1" kern="1200" dirty="0"/>
        </a:p>
      </dsp:txBody>
      <dsp:txXfrm>
        <a:off x="19240" y="1282846"/>
        <a:ext cx="2405216" cy="618434"/>
      </dsp:txXfrm>
    </dsp:sp>
    <dsp:sp modelId="{5F495CA3-55BB-4817-806A-46714A4C08AD}">
      <dsp:nvSpPr>
        <dsp:cNvPr id="0" name=""/>
        <dsp:cNvSpPr/>
      </dsp:nvSpPr>
      <dsp:spPr>
        <a:xfrm rot="19214179">
          <a:off x="998508" y="845300"/>
          <a:ext cx="758812" cy="2299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067484" y="891284"/>
        <a:ext cx="620860" cy="137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919DD-C260-492F-91AC-6D4A5F478604}">
      <dsp:nvSpPr>
        <dsp:cNvPr id="0" name=""/>
        <dsp:cNvSpPr/>
      </dsp:nvSpPr>
      <dsp:spPr>
        <a:xfrm>
          <a:off x="0" y="-73209"/>
          <a:ext cx="5904655" cy="21150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1FD88-6A14-4953-BD01-6381EF5C05DC}">
      <dsp:nvSpPr>
        <dsp:cNvPr id="0" name=""/>
        <dsp:cNvSpPr/>
      </dsp:nvSpPr>
      <dsp:spPr>
        <a:xfrm>
          <a:off x="177139" y="201249"/>
          <a:ext cx="1734492" cy="16709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E0B77-1459-47FC-90CD-38C19D14D44B}">
      <dsp:nvSpPr>
        <dsp:cNvPr id="0" name=""/>
        <dsp:cNvSpPr/>
      </dsp:nvSpPr>
      <dsp:spPr>
        <a:xfrm rot="10800000">
          <a:off x="177139" y="2000251"/>
          <a:ext cx="1734492" cy="1889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Продукты питания 50%</a:t>
          </a:r>
          <a:endParaRPr lang="ru-RU" sz="2300" kern="1200" dirty="0"/>
        </a:p>
      </dsp:txBody>
      <dsp:txXfrm rot="10800000">
        <a:off x="230481" y="2000251"/>
        <a:ext cx="1627808" cy="1836039"/>
      </dsp:txXfrm>
    </dsp:sp>
    <dsp:sp modelId="{31E2398F-4D87-402B-9E91-91E4706BB994}">
      <dsp:nvSpPr>
        <dsp:cNvPr id="0" name=""/>
        <dsp:cNvSpPr/>
      </dsp:nvSpPr>
      <dsp:spPr>
        <a:xfrm>
          <a:off x="2138269" y="203064"/>
          <a:ext cx="1628116" cy="16691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C5EE1-86AE-4AF4-88CD-8447E2360D3D}">
      <dsp:nvSpPr>
        <dsp:cNvPr id="0" name=""/>
        <dsp:cNvSpPr/>
      </dsp:nvSpPr>
      <dsp:spPr>
        <a:xfrm rot="10800000">
          <a:off x="2085081" y="2002974"/>
          <a:ext cx="1734492" cy="18857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Одежда, обувь, бельё, лекарства</a:t>
          </a:r>
          <a:endParaRPr lang="ru-RU" sz="2300" kern="1200" dirty="0"/>
        </a:p>
      </dsp:txBody>
      <dsp:txXfrm rot="10800000">
        <a:off x="2138423" y="2002974"/>
        <a:ext cx="1627808" cy="1832408"/>
      </dsp:txXfrm>
    </dsp:sp>
    <dsp:sp modelId="{DC331411-E355-4B9D-A60B-F7B37E4C9655}">
      <dsp:nvSpPr>
        <dsp:cNvPr id="0" name=""/>
        <dsp:cNvSpPr/>
      </dsp:nvSpPr>
      <dsp:spPr>
        <a:xfrm>
          <a:off x="3993023" y="203288"/>
          <a:ext cx="1734492" cy="16689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B27B3-8C31-4984-B44A-D7B2263E6A66}">
      <dsp:nvSpPr>
        <dsp:cNvPr id="0" name=""/>
        <dsp:cNvSpPr/>
      </dsp:nvSpPr>
      <dsp:spPr>
        <a:xfrm rot="10800000">
          <a:off x="3993023" y="2003305"/>
          <a:ext cx="1734492" cy="18853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Услуги</a:t>
          </a:r>
          <a:endParaRPr lang="ru-RU" sz="2300" kern="1200" dirty="0"/>
        </a:p>
      </dsp:txBody>
      <dsp:txXfrm rot="10800000">
        <a:off x="4046365" y="2003305"/>
        <a:ext cx="1627808" cy="1831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2457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7782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853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088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081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9659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943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668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407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494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015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58E9-8939-402B-BE53-035FE1A0DD0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B105A-299E-4ACD-9EC9-EABB5D8A2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0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4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microsoft.com/office/2007/relationships/hdphoto" Target="../media/hdphoto17.wdp"/><Relationship Id="rId10" Type="http://schemas.microsoft.com/office/2007/relationships/hdphoto" Target="../media/hdphoto19.wdp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491630"/>
            <a:ext cx="4392488" cy="198204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153E"/>
                </a:solidFill>
              </a:rPr>
              <a:t>Распределение доходов</a:t>
            </a:r>
            <a:endParaRPr lang="ru-RU" sz="4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7711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0381" y="2306039"/>
            <a:ext cx="4248473" cy="2247041"/>
            <a:chOff x="4541561" y="2211710"/>
            <a:chExt cx="4474077" cy="224704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724128" y="2548597"/>
              <a:ext cx="2412268" cy="1728192"/>
              <a:chOff x="971600" y="1131590"/>
              <a:chExt cx="2808312" cy="2880320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971600" y="1131590"/>
                <a:ext cx="0" cy="288032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971600" y="4011910"/>
                <a:ext cx="2808312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4541561" y="2571750"/>
              <a:ext cx="11559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/>
                <a:t>% ставка </a:t>
              </a:r>
              <a:r>
                <a:rPr lang="ru-RU" sz="1400" b="1" dirty="0" err="1" smtClean="0"/>
                <a:t>налого</a:t>
              </a:r>
              <a:r>
                <a:rPr lang="ru-RU" sz="1400" b="1" dirty="0" smtClean="0"/>
                <a:t>-обложения</a:t>
              </a:r>
              <a:endParaRPr lang="ru-RU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36396" y="3935531"/>
              <a:ext cx="87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размер дохода</a:t>
              </a:r>
              <a:endParaRPr lang="ru-RU" sz="1400" b="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5994158" y="3075806"/>
              <a:ext cx="1872208" cy="8837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Выноска 2 6"/>
            <p:cNvSpPr/>
            <p:nvPr/>
          </p:nvSpPr>
          <p:spPr>
            <a:xfrm>
              <a:off x="7120884" y="2211710"/>
              <a:ext cx="1780597" cy="648072"/>
            </a:xfrm>
            <a:prstGeom prst="borderCallout2">
              <a:avLst>
                <a:gd name="adj1" fmla="val 46675"/>
                <a:gd name="adj2" fmla="val -2984"/>
                <a:gd name="adj3" fmla="val 45206"/>
                <a:gd name="adj4" fmla="val -24615"/>
                <a:gd name="adj5" fmla="val 171289"/>
                <a:gd name="adj6" fmla="val -7064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 Франции – от 5,5 до 45%</a:t>
              </a:r>
              <a:endParaRPr lang="ru-R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Перераспределение доходов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101973"/>
            <a:ext cx="30243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Прогрессивное налогообложение </a:t>
            </a:r>
            <a:endParaRPr lang="ru-RU" sz="2400" dirty="0"/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5004048" y="1705812"/>
            <a:ext cx="3564784" cy="79393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Богатые платят больше, </a:t>
            </a:r>
            <a:endParaRPr lang="ru-RU" sz="2000" dirty="0" smtClean="0"/>
          </a:p>
          <a:p>
            <a:pPr algn="ctr"/>
            <a:r>
              <a:rPr lang="ru-RU" sz="2000" dirty="0" smtClean="0"/>
              <a:t>чем </a:t>
            </a:r>
            <a:r>
              <a:rPr lang="ru-RU" sz="2000" dirty="0"/>
              <a:t>бедные.</a:t>
            </a: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5004048" y="2945356"/>
            <a:ext cx="3564784" cy="79393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Нет смысла увеличивать свои доходы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635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2302535"/>
            <a:ext cx="4398590" cy="2160587"/>
            <a:chOff x="179512" y="2302535"/>
            <a:chExt cx="4398590" cy="216058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331640" y="2571750"/>
              <a:ext cx="2412268" cy="1728192"/>
              <a:chOff x="971600" y="1131590"/>
              <a:chExt cx="2808312" cy="2880320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971600" y="1131590"/>
                <a:ext cx="0" cy="288032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971600" y="4011910"/>
                <a:ext cx="2808312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179512" y="2571750"/>
              <a:ext cx="1080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/>
                <a:t>% ставка </a:t>
              </a:r>
              <a:r>
                <a:rPr lang="ru-RU" sz="1400" b="1" dirty="0" err="1" smtClean="0"/>
                <a:t>налого</a:t>
              </a:r>
              <a:r>
                <a:rPr lang="ru-RU" sz="1400" b="1" dirty="0" smtClean="0"/>
                <a:t>-обложения</a:t>
              </a:r>
              <a:endParaRPr lang="ru-RU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017" y="3939902"/>
              <a:ext cx="765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размер дохода</a:t>
              </a:r>
              <a:endParaRPr lang="ru-RU" sz="1400" b="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691680" y="3795886"/>
              <a:ext cx="187220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Выноска 2 6"/>
            <p:cNvSpPr/>
            <p:nvPr/>
          </p:nvSpPr>
          <p:spPr>
            <a:xfrm>
              <a:off x="2610272" y="2302535"/>
              <a:ext cx="1780597" cy="648072"/>
            </a:xfrm>
            <a:prstGeom prst="borderCallout2">
              <a:avLst>
                <a:gd name="adj1" fmla="val 46675"/>
                <a:gd name="adj2" fmla="val -2984"/>
                <a:gd name="adj3" fmla="val 45206"/>
                <a:gd name="adj4" fmla="val -24615"/>
                <a:gd name="adj5" fmla="val 209503"/>
                <a:gd name="adj6" fmla="val -1080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 РФ с 2001 г. – 13%</a:t>
              </a:r>
              <a:endParaRPr lang="ru-R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Перераспределение доходов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164689"/>
            <a:ext cx="30243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Пропорциональное налогообложение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1707654"/>
            <a:ext cx="35283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13 % от 100 000 = 13 000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2735163"/>
            <a:ext cx="35283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13 % от 10 000 = 1 300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5469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Перераспределение доходов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877" y="1707654"/>
            <a:ext cx="230425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Поддержка малоимущих </a:t>
            </a:r>
          </a:p>
          <a:p>
            <a:pPr algn="ctr"/>
            <a:r>
              <a:rPr lang="ru-RU" sz="2400" dirty="0" smtClean="0"/>
              <a:t>слоёв населения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43758"/>
            <a:ext cx="1736525" cy="1515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2204" y="973631"/>
            <a:ext cx="1852204" cy="1397124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 rot="20756621" flipH="1">
            <a:off x="3235632" y="1869298"/>
            <a:ext cx="2999662" cy="31125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Потребительская корзина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688791" flipH="1">
            <a:off x="3238181" y="2877363"/>
            <a:ext cx="3062238" cy="355636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Прожиточный минимум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081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7607926"/>
              </p:ext>
            </p:extLst>
          </p:nvPr>
        </p:nvGraphicFramePr>
        <p:xfrm>
          <a:off x="467544" y="555526"/>
          <a:ext cx="59046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13262"/>
            <a:ext cx="1149409" cy="888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2" y="470990"/>
            <a:ext cx="762570" cy="788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0990"/>
            <a:ext cx="525303" cy="820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771550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Потребительская корзина</a:t>
            </a:r>
            <a:r>
              <a:rPr lang="ru-RU" sz="2000" dirty="0" smtClean="0"/>
              <a:t> – </a:t>
            </a:r>
            <a:r>
              <a:rPr lang="ru-RU" sz="1900" dirty="0" smtClean="0"/>
              <a:t>сбалансированный набор товаров и услуг, с помощью которого можно удовлетворить важнейшие потребности человека.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497760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919DD-C260-492F-91AC-6D4A5F478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FBA919DD-C260-492F-91AC-6D4A5F478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1FD88-6A14-4953-BD01-6381EF5C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7031FD88-6A14-4953-BD01-6381EF5C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E0B77-1459-47FC-90CD-38C19D14D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59E0B77-1459-47FC-90CD-38C19D14D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2398F-4D87-402B-9E91-91E4706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31E2398F-4D87-402B-9E91-91E4706B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2C5EE1-86AE-4AF4-88CD-8447E2360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C62C5EE1-86AE-4AF4-88CD-8447E2360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331411-E355-4B9D-A60B-F7B37E4C9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C331411-E355-4B9D-A60B-F7B37E4C9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AB27B3-8C31-4984-B44A-D7B2263E6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57AB27B3-8C31-4984-B44A-D7B2263E6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33023"/>
            <a:ext cx="3129801" cy="269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4007" y="915566"/>
            <a:ext cx="439248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Прожиточный минимум </a:t>
            </a:r>
            <a:r>
              <a:rPr lang="ru-RU" sz="2000" dirty="0" smtClean="0"/>
              <a:t>- минимальный </a:t>
            </a:r>
            <a:r>
              <a:rPr lang="ru-RU" sz="2000" dirty="0"/>
              <a:t>уровень дохода, который считается необходимым для обеспечения определённого уровня жизни в определённой </a:t>
            </a:r>
            <a:r>
              <a:rPr lang="ru-RU" sz="2000" dirty="0" smtClean="0"/>
              <a:t>стране.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66049" y="2996247"/>
            <a:ext cx="439248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доходы человека ниже прожиточного минимума, его относят к бедным.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897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политика государства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62" y="1419622"/>
            <a:ext cx="2198151" cy="267441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212874" y="2211710"/>
            <a:ext cx="1674419" cy="1465835"/>
            <a:chOff x="1212874" y="2042455"/>
            <a:chExt cx="1674419" cy="14658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874" y="2042455"/>
              <a:ext cx="1428750" cy="7143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543" y="2346641"/>
              <a:ext cx="1428750" cy="71437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473" y="2717715"/>
              <a:ext cx="1428750" cy="790575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7189">
            <a:off x="4964948" y="1961685"/>
            <a:ext cx="3295518" cy="1352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60562"/>
            <a:ext cx="2876434" cy="38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5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61" y="1211079"/>
            <a:ext cx="2073019" cy="12438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19461" y="2211710"/>
            <a:ext cx="936104" cy="24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26749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политика государства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1943708" y="684733"/>
            <a:ext cx="360040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0028"/>
            <a:ext cx="2410046" cy="1952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5200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Повышение доходов малообеспеченных.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86" y="1225143"/>
            <a:ext cx="997166" cy="1007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48" y="2321965"/>
            <a:ext cx="1278276" cy="1128453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 rot="5400000">
            <a:off x="6336196" y="684733"/>
            <a:ext cx="360040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83" r="12850" b="11907"/>
          <a:stretch/>
        </p:blipFill>
        <p:spPr>
          <a:xfrm>
            <a:off x="6696236" y="2139702"/>
            <a:ext cx="1440069" cy="1308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48" y="35200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Ликвидация причин бедности.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363838"/>
            <a:ext cx="180020" cy="104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6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56" y="555526"/>
            <a:ext cx="229331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6074" y="314781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7550"/>
            <a:r>
              <a:rPr lang="ru-RU" sz="2000" b="1" dirty="0" smtClean="0"/>
              <a:t>«Когда справедливость </a:t>
            </a:r>
            <a:r>
              <a:rPr lang="ru-RU" sz="2000" b="1" dirty="0" smtClean="0"/>
              <a:t>исчезает</a:t>
            </a:r>
            <a:r>
              <a:rPr lang="ru-RU" sz="2000" b="1" dirty="0" smtClean="0"/>
              <a:t>, то не </a:t>
            </a:r>
            <a:r>
              <a:rPr lang="ru-RU" sz="2000" b="1" dirty="0" smtClean="0"/>
              <a:t>остаётся </a:t>
            </a:r>
            <a:r>
              <a:rPr lang="ru-RU" sz="2000" b="1" dirty="0" smtClean="0"/>
              <a:t>ничего, что могло бы придать ценность жизни людей».</a:t>
            </a:r>
          </a:p>
          <a:p>
            <a:pPr algn="r"/>
            <a:r>
              <a:rPr lang="ru-RU" sz="2000" b="1" dirty="0" err="1" smtClean="0"/>
              <a:t>Иммануил</a:t>
            </a:r>
            <a:r>
              <a:rPr lang="ru-RU" sz="2000" b="1" dirty="0" smtClean="0"/>
              <a:t> Кант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8" y="447513"/>
            <a:ext cx="2128408" cy="1438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283"/>
            <a:ext cx="2448272" cy="22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05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0445648"/>
              </p:ext>
            </p:extLst>
          </p:nvPr>
        </p:nvGraphicFramePr>
        <p:xfrm>
          <a:off x="467544" y="1331838"/>
          <a:ext cx="5688632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Экономический цикл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95" y="1203599"/>
            <a:ext cx="1521312" cy="936103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 rot="16200000" flipH="1" flipV="1">
            <a:off x="7095510" y="2290916"/>
            <a:ext cx="720081" cy="417651"/>
          </a:xfrm>
          <a:prstGeom prst="stripedRightArrow">
            <a:avLst>
              <a:gd name="adj1" fmla="val 50000"/>
              <a:gd name="adj2" fmla="val 936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22" y="2931790"/>
            <a:ext cx="1236456" cy="14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1151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Доход</a:t>
            </a:r>
            <a:r>
              <a:rPr lang="ru-RU" sz="2400" dirty="0" smtClean="0">
                <a:solidFill>
                  <a:srgbClr val="00153E"/>
                </a:solidFill>
              </a:rPr>
              <a:t> </a:t>
            </a:r>
            <a:r>
              <a:rPr lang="ru-RU" sz="2400" dirty="0" smtClean="0"/>
              <a:t>– любой приток денежных средств или получение каких-либо материальных благ.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6" y="1626290"/>
            <a:ext cx="1540772" cy="1540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9061"/>
          <a:stretch/>
        </p:blipFill>
        <p:spPr>
          <a:xfrm>
            <a:off x="4047601" y="3651870"/>
            <a:ext cx="1048797" cy="1211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47" y="3435846"/>
            <a:ext cx="1524000" cy="1011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3" y="2864618"/>
            <a:ext cx="1644924" cy="1707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68976"/>
            <a:ext cx="1936264" cy="1629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75" y="1382645"/>
            <a:ext cx="1044284" cy="1408361"/>
          </a:xfrm>
          <a:prstGeom prst="rect">
            <a:avLst/>
          </a:prstGeom>
        </p:spPr>
      </p:pic>
      <p:sp>
        <p:nvSpPr>
          <p:cNvPr id="12" name="Штриховая стрелка вправо 11"/>
          <p:cNvSpPr/>
          <p:nvPr/>
        </p:nvSpPr>
        <p:spPr>
          <a:xfrm rot="9172591">
            <a:off x="2745337" y="2075700"/>
            <a:ext cx="864096" cy="369396"/>
          </a:xfrm>
          <a:prstGeom prst="stripedRightArrow">
            <a:avLst>
              <a:gd name="adj1" fmla="val 50000"/>
              <a:gd name="adj2" fmla="val 112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231740" y="2995635"/>
            <a:ext cx="670954" cy="369396"/>
          </a:xfrm>
          <a:prstGeom prst="stripedRightArrow">
            <a:avLst>
              <a:gd name="adj1" fmla="val 50000"/>
              <a:gd name="adj2" fmla="val 112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12427409" flipH="1">
            <a:off x="5328772" y="2075700"/>
            <a:ext cx="864096" cy="369396"/>
          </a:xfrm>
          <a:prstGeom prst="stripedRightArrow">
            <a:avLst>
              <a:gd name="adj1" fmla="val 50000"/>
              <a:gd name="adj2" fmla="val 112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17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749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Доходы – плата владельцу тех или иных ресурсов за их использование.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" y="1203598"/>
            <a:ext cx="1002866" cy="1002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1" y="2355726"/>
            <a:ext cx="1377777" cy="112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8" y="3712931"/>
            <a:ext cx="1185862" cy="947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131590"/>
            <a:ext cx="64087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Зарплата</a:t>
            </a:r>
            <a:r>
              <a:rPr lang="ru-RU" sz="2000" dirty="0" smtClean="0"/>
              <a:t> – цена рабочей силы.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635646"/>
            <a:ext cx="30963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Повременная – за отработанное время.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635646"/>
            <a:ext cx="30963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Сдельная – за количество изготовленной продукции.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64087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Прибыль </a:t>
            </a:r>
            <a:r>
              <a:rPr lang="ru-RU" sz="2000" dirty="0" smtClean="0"/>
              <a:t>– доход владельцев средства производства.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003798"/>
            <a:ext cx="64087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Прибыль = выручка - затраты.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5657" y="3579862"/>
            <a:ext cx="64087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Рента </a:t>
            </a:r>
            <a:r>
              <a:rPr lang="ru-RU" sz="2000" dirty="0" smtClean="0"/>
              <a:t>– доход владельцев ресурсов.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083918"/>
            <a:ext cx="64087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Процент дохода от использования ресурсов.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4759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505562"/>
            <a:ext cx="135870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ДОХОДЫ</a:t>
            </a:r>
            <a:endParaRPr lang="ru-RU" sz="2400" dirty="0"/>
          </a:p>
        </p:txBody>
      </p:sp>
      <p:sp>
        <p:nvSpPr>
          <p:cNvPr id="3" name="Штриховая стрелка вправо 2"/>
          <p:cNvSpPr/>
          <p:nvPr/>
        </p:nvSpPr>
        <p:spPr>
          <a:xfrm rot="8291732">
            <a:off x="2691999" y="1198673"/>
            <a:ext cx="1028463" cy="369396"/>
          </a:xfrm>
          <a:prstGeom prst="stripedRightArrow">
            <a:avLst>
              <a:gd name="adj1" fmla="val 50000"/>
              <a:gd name="adj2" fmla="val 112463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308268" flipH="1">
            <a:off x="4880118" y="1195125"/>
            <a:ext cx="991057" cy="369396"/>
          </a:xfrm>
          <a:prstGeom prst="stripedRightArrow">
            <a:avLst>
              <a:gd name="adj1" fmla="val 50000"/>
              <a:gd name="adj2" fmla="val 112463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33892"/>
            <a:ext cx="230425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Результат прямого или косвенного участия в какой-либо деятельности в сфере производства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1863832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ПЕРВИЧНЫЕ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874393"/>
            <a:ext cx="237626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ВТОРИЧНЫЕ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251368"/>
            <a:ext cx="237626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dirty="0" smtClean="0"/>
          </a:p>
          <a:p>
            <a:pPr algn="ctr"/>
            <a:r>
              <a:rPr lang="ru-RU" sz="2000" dirty="0" smtClean="0"/>
              <a:t>Результат перераспределения первичных доходов (через систему налогообложения)</a:t>
            </a:r>
          </a:p>
          <a:p>
            <a:pPr algn="ctr"/>
            <a:endParaRPr lang="ru-RU" sz="1000" dirty="0" smtClean="0"/>
          </a:p>
        </p:txBody>
      </p:sp>
      <p:sp>
        <p:nvSpPr>
          <p:cNvPr id="10" name="Пятиугольник 9"/>
          <p:cNvSpPr/>
          <p:nvPr/>
        </p:nvSpPr>
        <p:spPr>
          <a:xfrm>
            <a:off x="395536" y="2048498"/>
            <a:ext cx="1296144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ЗАРПЛАТА</a:t>
            </a:r>
            <a:endParaRPr lang="ru-RU" sz="16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95536" y="2840586"/>
            <a:ext cx="1296144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ПРИБЫЛЬ</a:t>
            </a:r>
            <a:endParaRPr lang="ru-RU" sz="16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95536" y="3632674"/>
            <a:ext cx="1296144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РЕНТА</a:t>
            </a:r>
            <a:endParaRPr lang="ru-RU" sz="1600" dirty="0"/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7020272" y="1878763"/>
            <a:ext cx="1728190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ПЕНСИЯ</a:t>
            </a:r>
            <a:endParaRPr lang="ru-RU" sz="1600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020272" y="2499742"/>
            <a:ext cx="1728191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ПОСОБИЕ</a:t>
            </a:r>
            <a:endParaRPr lang="ru-RU" sz="1600" dirty="0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7020272" y="3147814"/>
            <a:ext cx="1728192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СТИПЕНДИЯ</a:t>
            </a:r>
            <a:endParaRPr lang="ru-RU" sz="1600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020272" y="3739116"/>
            <a:ext cx="1728192" cy="451244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КОМПЕНСАЦИЯ</a:t>
            </a:r>
            <a:endParaRPr lang="ru-RU" sz="1600" dirty="0"/>
          </a:p>
        </p:txBody>
      </p:sp>
      <p:sp>
        <p:nvSpPr>
          <p:cNvPr id="17" name="Выноска-облако 16"/>
          <p:cNvSpPr/>
          <p:nvPr/>
        </p:nvSpPr>
        <p:spPr>
          <a:xfrm rot="21253306">
            <a:off x="5748375" y="404503"/>
            <a:ext cx="2208001" cy="1087128"/>
          </a:xfrm>
          <a:prstGeom prst="cloudCallout">
            <a:avLst>
              <a:gd name="adj1" fmla="val -76267"/>
              <a:gd name="adj2" fmla="val -35727"/>
            </a:avLst>
          </a:prstGeom>
          <a:gradFill flip="none" rotWithShape="1">
            <a:gsLst>
              <a:gs pos="0">
                <a:srgbClr val="E6DCAC">
                  <a:lumMod val="100000"/>
                  <a:alpha val="28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ВЫИГРЫШИ</a:t>
            </a:r>
          </a:p>
          <a:p>
            <a:pPr algn="ctr"/>
            <a:r>
              <a:rPr lang="ru-RU" b="1" dirty="0" smtClean="0"/>
              <a:t>ПОДАРКИ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148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0988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Доходы  отличаются не только по их видам, но и по размерам.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569367"/>
            <a:ext cx="21602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ИМУЩЕСТВЕННАЯ ДИФФЕРЕНЦИАЦИЯ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1" b="100000" l="5000" r="5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32340" y="1635646"/>
            <a:ext cx="828092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8182" l="55455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27"/>
          <a:stretch/>
        </p:blipFill>
        <p:spPr>
          <a:xfrm flipH="1">
            <a:off x="2195736" y="771550"/>
            <a:ext cx="782761" cy="1752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67" y="915567"/>
            <a:ext cx="1086129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563638"/>
            <a:ext cx="1512168" cy="17142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3047790"/>
            <a:ext cx="503464" cy="23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1720" y="249974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Причины: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л</a:t>
            </a:r>
            <a:r>
              <a:rPr lang="ru-RU" dirty="0" smtClean="0"/>
              <a:t>юди рождаются с неравными способностями и возможностями;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у</a:t>
            </a:r>
            <a:r>
              <a:rPr lang="ru-RU" dirty="0" smtClean="0"/>
              <a:t> людей разные стартовые возможности;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л</a:t>
            </a:r>
            <a:r>
              <a:rPr lang="ru-RU" dirty="0" smtClean="0"/>
              <a:t>юди работоспособны и настойчивы в разной степени;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н</a:t>
            </a:r>
            <a:r>
              <a:rPr lang="ru-RU" dirty="0" smtClean="0"/>
              <a:t>а имущественное положение влияют случайные факторы.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28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1151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Уровень имущественной дифференциации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539552" y="1275606"/>
            <a:ext cx="1800200" cy="1872208"/>
          </a:xfrm>
          <a:prstGeom prst="teardrop">
            <a:avLst>
              <a:gd name="adj" fmla="val 114835"/>
            </a:avLst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10% самых богатых</a:t>
            </a:r>
            <a:endParaRPr lang="ru-RU" sz="2400" b="1" dirty="0"/>
          </a:p>
        </p:txBody>
      </p:sp>
      <p:sp>
        <p:nvSpPr>
          <p:cNvPr id="4" name="Капля 3"/>
          <p:cNvSpPr/>
          <p:nvPr/>
        </p:nvSpPr>
        <p:spPr>
          <a:xfrm flipH="1">
            <a:off x="6804248" y="1275606"/>
            <a:ext cx="1800200" cy="1872208"/>
          </a:xfrm>
          <a:prstGeom prst="teardrop">
            <a:avLst>
              <a:gd name="adj" fmla="val 11483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10% самых бедных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800" y="1621954"/>
            <a:ext cx="36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1840" y="105958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Разрыв в доходах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4924" r="2705" b="4935"/>
          <a:stretch/>
        </p:blipFill>
        <p:spPr>
          <a:xfrm>
            <a:off x="2848408" y="1851670"/>
            <a:ext cx="1219536" cy="798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20200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 – 7 </a:t>
            </a:r>
            <a:r>
              <a:rPr lang="ru-RU" sz="2400" dirty="0" smtClean="0"/>
              <a:t>раз</a:t>
            </a:r>
            <a:endParaRPr lang="ru-RU" sz="2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848408" y="2784989"/>
            <a:ext cx="1219536" cy="866881"/>
            <a:chOff x="2699793" y="2919936"/>
            <a:chExt cx="1219536" cy="8668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99793" y="2919936"/>
              <a:ext cx="1219536" cy="832117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3" y="2954700"/>
              <a:ext cx="1219536" cy="83211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355976" y="300497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 раз (2012 г.)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08" y="3795886"/>
            <a:ext cx="1219536" cy="853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55976" y="39918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39 раз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0240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11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4355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Большая имущественная дифференциация угрожает стабильности общества.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93" y="195486"/>
            <a:ext cx="2352155" cy="2702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3" y="1858381"/>
            <a:ext cx="1722823" cy="2153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3178468"/>
            <a:ext cx="615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«Пролетариям нечего терять, кроме своих цепей, приобретут же они весь мир!»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5278" y="4011910"/>
            <a:ext cx="189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</a:rPr>
              <a:t>КАРЛ МАРКС</a:t>
            </a:r>
            <a:endParaRPr lang="ru-RU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39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7"/>
          <a:stretch/>
        </p:blipFill>
        <p:spPr>
          <a:xfrm flipH="1">
            <a:off x="899590" y="987574"/>
            <a:ext cx="2391939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Перераспределение доходов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95805"/>
            <a:ext cx="2792325" cy="2812682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>
            <a:off x="3995936" y="2283718"/>
            <a:ext cx="1080120" cy="136815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93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374</Words>
  <Application>Microsoft Office PowerPoint</Application>
  <PresentationFormat>Экран (16:9)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Распределение доходов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доходов</dc:title>
  <dc:creator>user</dc:creator>
  <cp:lastModifiedBy>user</cp:lastModifiedBy>
  <cp:revision>34</cp:revision>
  <dcterms:created xsi:type="dcterms:W3CDTF">2013-11-11T14:58:08Z</dcterms:created>
  <dcterms:modified xsi:type="dcterms:W3CDTF">2014-01-20T17:01:11Z</dcterms:modified>
</cp:coreProperties>
</file>