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71" r:id="rId14"/>
    <p:sldId id="270" r:id="rId15"/>
    <p:sldId id="272" r:id="rId16"/>
    <p:sldId id="273" r:id="rId17"/>
    <p:sldId id="274" r:id="rId18"/>
    <p:sldId id="275" r:id="rId19"/>
    <p:sldId id="276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53E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582" y="-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2003</c:v>
                </c:pt>
                <c:pt idx="1">
                  <c:v>2012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9254</c:v>
                </c:pt>
                <c:pt idx="1">
                  <c:v>23549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40192"/>
        <c:axId val="22441984"/>
      </c:barChart>
      <c:catAx>
        <c:axId val="22440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441984"/>
        <c:crosses val="autoZero"/>
        <c:auto val="1"/>
        <c:lblAlgn val="ctr"/>
        <c:lblOffset val="100"/>
        <c:noMultiLvlLbl val="0"/>
      </c:catAx>
      <c:valAx>
        <c:axId val="224419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2440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970667238084101"/>
          <c:y val="9.6009534294169335E-2"/>
          <c:w val="0.43228811559947966"/>
          <c:h val="0.864405505082501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1"/>
              <c:layout>
                <c:manualLayout>
                  <c:x val="9.0067915343640489E-2"/>
                  <c:y val="0.1601527610540388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Налоги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0.84</c:v>
                </c:pt>
                <c:pt idx="1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7.4052669969632626E-2"/>
          <c:y val="0.83120122668362517"/>
          <c:w val="0.89999978355400012"/>
          <c:h val="0.1299506948945215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925A4-5E67-4E55-A8B4-83913D79C265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992C5-A9CF-4EF5-AD65-4F1D17931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814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992C5-A9CF-4EF5-AD65-4F1D17931CF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590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992C5-A9CF-4EF5-AD65-4F1D17931CF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590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8F44-AE95-4C6C-8875-B898EE4C675A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F2B5-E77B-442B-96D9-0C2D13C3A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53996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8F44-AE95-4C6C-8875-B898EE4C675A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F2B5-E77B-442B-96D9-0C2D13C3A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1609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8F44-AE95-4C6C-8875-B898EE4C675A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F2B5-E77B-442B-96D9-0C2D13C3A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11521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8F44-AE95-4C6C-8875-B898EE4C675A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F2B5-E77B-442B-96D9-0C2D13C3A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0649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8F44-AE95-4C6C-8875-B898EE4C675A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F2B5-E77B-442B-96D9-0C2D13C3A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57601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8F44-AE95-4C6C-8875-B898EE4C675A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F2B5-E77B-442B-96D9-0C2D13C3A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33501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8F44-AE95-4C6C-8875-B898EE4C675A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F2B5-E77B-442B-96D9-0C2D13C3A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69288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8F44-AE95-4C6C-8875-B898EE4C675A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F2B5-E77B-442B-96D9-0C2D13C3A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93292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8F44-AE95-4C6C-8875-B898EE4C675A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F2B5-E77B-442B-96D9-0C2D13C3A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9493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8F44-AE95-4C6C-8875-B898EE4C675A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F2B5-E77B-442B-96D9-0C2D13C3A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39408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8F44-AE95-4C6C-8875-B898EE4C675A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F2B5-E77B-442B-96D9-0C2D13C3A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84926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68F44-AE95-4C6C-8875-B898EE4C675A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7F2B5-E77B-442B-96D9-0C2D13C3A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62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jpg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153E"/>
                </a:solidFill>
              </a:rPr>
              <a:t>Роль государства в экономике</a:t>
            </a:r>
            <a:endParaRPr lang="ru-RU" b="1" dirty="0">
              <a:solidFill>
                <a:srgbClr val="0015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6867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20338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Методы государственного регулирования экономики</a:t>
            </a:r>
          </a:p>
        </p:txBody>
      </p:sp>
      <p:sp>
        <p:nvSpPr>
          <p:cNvPr id="3" name="Стрелка вправо с вырезом 2"/>
          <p:cNvSpPr/>
          <p:nvPr/>
        </p:nvSpPr>
        <p:spPr>
          <a:xfrm rot="5400000">
            <a:off x="1812268" y="676114"/>
            <a:ext cx="406896" cy="792088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с вырезом 3"/>
          <p:cNvSpPr/>
          <p:nvPr/>
        </p:nvSpPr>
        <p:spPr>
          <a:xfrm rot="5400000">
            <a:off x="6924836" y="676114"/>
            <a:ext cx="406896" cy="792088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55576" y="1419622"/>
            <a:ext cx="252028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ПРЯМЫЕ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868144" y="1419622"/>
            <a:ext cx="252028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КОСВЕННЫЕ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995686"/>
            <a:ext cx="360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sz="2000" dirty="0" smtClean="0"/>
              <a:t>государственные предприятия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 smtClean="0"/>
              <a:t>финансирование науки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 smtClean="0"/>
              <a:t>государственные заказы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 smtClean="0"/>
              <a:t>подготовка работников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 smtClean="0"/>
              <a:t>поддержка отечественных производителей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292080" y="1995686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sz="2000" dirty="0" smtClean="0"/>
              <a:t>налоговая политика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 smtClean="0"/>
              <a:t>регулирование денежного обращения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24" y="1995686"/>
            <a:ext cx="1501899" cy="15018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878868"/>
            <a:ext cx="1050801" cy="158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048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" t="1836" r="2099" b="1836"/>
          <a:stretch/>
        </p:blipFill>
        <p:spPr>
          <a:xfrm>
            <a:off x="611560" y="555526"/>
            <a:ext cx="2882636" cy="35067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4155926"/>
            <a:ext cx="2882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153E"/>
                </a:solidFill>
              </a:rPr>
              <a:t>БЕНДЖАМИН ФРАНКЛИН</a:t>
            </a:r>
            <a:endParaRPr lang="ru-RU" dirty="0">
              <a:solidFill>
                <a:srgbClr val="00153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699542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/>
            <a:r>
              <a:rPr lang="ru-RU" sz="2400" dirty="0" smtClean="0"/>
              <a:t>« В этом мире неизбежны только смерть и налоги».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23928" y="2094695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53E"/>
                </a:solidFill>
              </a:rPr>
              <a:t>Налоги</a:t>
            </a:r>
            <a:r>
              <a:rPr lang="ru-RU" sz="2400" dirty="0" smtClean="0">
                <a:solidFill>
                  <a:srgbClr val="00153E"/>
                </a:solidFill>
              </a:rPr>
              <a:t> </a:t>
            </a:r>
            <a:r>
              <a:rPr lang="ru-RU" sz="2400" dirty="0" smtClean="0"/>
              <a:t>– обязательные платежи отдельных граждан и предприятий, которые взимает государство для выполнения своих функций.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700689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411510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Налоги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3" name="Штриховая стрелка вправо 2"/>
          <p:cNvSpPr/>
          <p:nvPr/>
        </p:nvSpPr>
        <p:spPr>
          <a:xfrm rot="8622020">
            <a:off x="2987823" y="924121"/>
            <a:ext cx="936104" cy="268868"/>
          </a:xfrm>
          <a:prstGeom prst="stripedRightArrow">
            <a:avLst>
              <a:gd name="adj1" fmla="val 50000"/>
              <a:gd name="adj2" fmla="val 14210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Штриховая стрелка вправо 3"/>
          <p:cNvSpPr/>
          <p:nvPr/>
        </p:nvSpPr>
        <p:spPr>
          <a:xfrm rot="12977980" flipH="1">
            <a:off x="5231319" y="950544"/>
            <a:ext cx="936104" cy="268868"/>
          </a:xfrm>
          <a:prstGeom prst="stripedRightArrow">
            <a:avLst>
              <a:gd name="adj1" fmla="val 50000"/>
              <a:gd name="adj2" fmla="val 14210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51720" y="134761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Прямые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1317997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Косвенные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809279"/>
            <a:ext cx="4032448" cy="25249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69665" y="1817862"/>
            <a:ext cx="3816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Уплачиваются в государственный бюджет со всех видов доходов, </a:t>
            </a:r>
            <a:endParaRPr lang="ru-RU" sz="2000" dirty="0" smtClean="0"/>
          </a:p>
          <a:p>
            <a:r>
              <a:rPr lang="ru-RU" sz="2000" dirty="0" smtClean="0"/>
              <a:t>кроме</a:t>
            </a:r>
            <a:r>
              <a:rPr lang="ru-RU" sz="2000" dirty="0" smtClean="0"/>
              <a:t>: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 smtClean="0"/>
              <a:t>пособий,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 smtClean="0"/>
              <a:t>пенсий,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 smtClean="0"/>
              <a:t>стипендий,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 smtClean="0"/>
              <a:t>призов спортсменов,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 smtClean="0"/>
              <a:t>доходов от вкладов в банке.</a:t>
            </a:r>
          </a:p>
        </p:txBody>
      </p:sp>
    </p:spTree>
    <p:extLst>
      <p:ext uri="{BB962C8B-B14F-4D97-AF65-F5344CB8AC3E}">
        <p14:creationId xmlns:p14="http://schemas.microsoft.com/office/powerpoint/2010/main" val="17422026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339502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Подоходный налог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3" name="Штриховая стрелка вправо 2"/>
          <p:cNvSpPr/>
          <p:nvPr/>
        </p:nvSpPr>
        <p:spPr>
          <a:xfrm rot="8622020">
            <a:off x="2256497" y="1022552"/>
            <a:ext cx="936104" cy="268868"/>
          </a:xfrm>
          <a:prstGeom prst="stripedRightArrow">
            <a:avLst>
              <a:gd name="adj1" fmla="val 50000"/>
              <a:gd name="adj2" fmla="val 14210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Штриховая стрелка вправо 3"/>
          <p:cNvSpPr/>
          <p:nvPr/>
        </p:nvSpPr>
        <p:spPr>
          <a:xfrm rot="12977980" flipH="1">
            <a:off x="5879391" y="1022552"/>
            <a:ext cx="936104" cy="268868"/>
          </a:xfrm>
          <a:prstGeom prst="stripedRightArrow">
            <a:avLst>
              <a:gd name="adj1" fmla="val 50000"/>
              <a:gd name="adj2" fmla="val 14210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27584" y="1563638"/>
            <a:ext cx="302433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Пропорциональный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292080" y="1563638"/>
            <a:ext cx="302433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Прогрессивный </a:t>
            </a:r>
            <a:endParaRPr lang="ru-RU" sz="24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1331640" y="2571750"/>
            <a:ext cx="2412268" cy="1728192"/>
            <a:chOff x="971600" y="1131590"/>
            <a:chExt cx="2808312" cy="2880320"/>
          </a:xfrm>
        </p:grpSpPr>
        <p:cxnSp>
          <p:nvCxnSpPr>
            <p:cNvPr id="13" name="Прямая со стрелкой 12"/>
            <p:cNvCxnSpPr/>
            <p:nvPr/>
          </p:nvCxnSpPr>
          <p:spPr>
            <a:xfrm flipV="1">
              <a:off x="971600" y="1131590"/>
              <a:ext cx="0" cy="2880320"/>
            </a:xfrm>
            <a:prstGeom prst="straightConnector1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>
              <a:off x="971600" y="4011910"/>
              <a:ext cx="2808312" cy="0"/>
            </a:xfrm>
            <a:prstGeom prst="straightConnector1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79512" y="2571750"/>
            <a:ext cx="1080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% ставка </a:t>
            </a:r>
            <a:r>
              <a:rPr lang="ru-RU" sz="1400" b="1" dirty="0" err="1" smtClean="0"/>
              <a:t>налого</a:t>
            </a:r>
            <a:r>
              <a:rPr lang="ru-RU" sz="1400" b="1" dirty="0" smtClean="0"/>
              <a:t>-обложения</a:t>
            </a:r>
            <a:endParaRPr lang="ru-RU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13017" y="3939902"/>
            <a:ext cx="765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размер дохода</a:t>
            </a:r>
            <a:endParaRPr lang="ru-RU" sz="1400" b="1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691680" y="3795886"/>
            <a:ext cx="187220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Выноска 2 20"/>
          <p:cNvSpPr/>
          <p:nvPr/>
        </p:nvSpPr>
        <p:spPr>
          <a:xfrm>
            <a:off x="2610272" y="2302535"/>
            <a:ext cx="1780597" cy="648072"/>
          </a:xfrm>
          <a:prstGeom prst="borderCallout2">
            <a:avLst>
              <a:gd name="adj1" fmla="val 46675"/>
              <a:gd name="adj2" fmla="val -2984"/>
              <a:gd name="adj3" fmla="val 45206"/>
              <a:gd name="adj4" fmla="val -24615"/>
              <a:gd name="adj5" fmla="val 209503"/>
              <a:gd name="adj6" fmla="val -1080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РФ с 2001 г. – 13%</a:t>
            </a:r>
            <a:endParaRPr lang="ru-RU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5724128" y="2548597"/>
            <a:ext cx="2412268" cy="1728192"/>
            <a:chOff x="971600" y="1131590"/>
            <a:chExt cx="2808312" cy="2880320"/>
          </a:xfrm>
        </p:grpSpPr>
        <p:cxnSp>
          <p:nvCxnSpPr>
            <p:cNvPr id="23" name="Прямая со стрелкой 22"/>
            <p:cNvCxnSpPr/>
            <p:nvPr/>
          </p:nvCxnSpPr>
          <p:spPr>
            <a:xfrm flipV="1">
              <a:off x="971600" y="1131590"/>
              <a:ext cx="0" cy="2880320"/>
            </a:xfrm>
            <a:prstGeom prst="straightConnector1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>
              <a:off x="971600" y="4011910"/>
              <a:ext cx="2808312" cy="0"/>
            </a:xfrm>
            <a:prstGeom prst="straightConnector1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4617393" y="2571750"/>
            <a:ext cx="1080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% ставка </a:t>
            </a:r>
            <a:r>
              <a:rPr lang="ru-RU" sz="1400" b="1" dirty="0" err="1" smtClean="0"/>
              <a:t>налого</a:t>
            </a:r>
            <a:r>
              <a:rPr lang="ru-RU" sz="1400" b="1" dirty="0" smtClean="0"/>
              <a:t>-обложения</a:t>
            </a:r>
            <a:endParaRPr lang="ru-RU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136396" y="3935531"/>
            <a:ext cx="765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размер дохода</a:t>
            </a:r>
            <a:endParaRPr lang="ru-RU" sz="1400" b="1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5994158" y="3075806"/>
            <a:ext cx="1872208" cy="88371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Выноска 2 28"/>
          <p:cNvSpPr/>
          <p:nvPr/>
        </p:nvSpPr>
        <p:spPr>
          <a:xfrm>
            <a:off x="7120884" y="2211710"/>
            <a:ext cx="1780597" cy="648072"/>
          </a:xfrm>
          <a:prstGeom prst="borderCallout2">
            <a:avLst>
              <a:gd name="adj1" fmla="val 46675"/>
              <a:gd name="adj2" fmla="val -2984"/>
              <a:gd name="adj3" fmla="val 45206"/>
              <a:gd name="adj4" fmla="val -24615"/>
              <a:gd name="adj5" fmla="val 171289"/>
              <a:gd name="adj6" fmla="val -706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 Франции – от 5,5 до 45%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4247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9" grpId="0" animBg="1"/>
      <p:bldP spid="10" grpId="0" animBg="1"/>
      <p:bldP spid="15" grpId="0"/>
      <p:bldP spid="16" grpId="0"/>
      <p:bldP spid="21" grpId="0" animBg="1"/>
      <p:bldP spid="25" grpId="0"/>
      <p:bldP spid="26" grpId="0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411510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Налоги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3" name="Штриховая стрелка вправо 2"/>
          <p:cNvSpPr/>
          <p:nvPr/>
        </p:nvSpPr>
        <p:spPr>
          <a:xfrm rot="8622020">
            <a:off x="2987823" y="924121"/>
            <a:ext cx="936104" cy="268868"/>
          </a:xfrm>
          <a:prstGeom prst="stripedRightArrow">
            <a:avLst>
              <a:gd name="adj1" fmla="val 50000"/>
              <a:gd name="adj2" fmla="val 14210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Штриховая стрелка вправо 3"/>
          <p:cNvSpPr/>
          <p:nvPr/>
        </p:nvSpPr>
        <p:spPr>
          <a:xfrm rot="12977980" flipH="1">
            <a:off x="5231319" y="950544"/>
            <a:ext cx="936104" cy="268868"/>
          </a:xfrm>
          <a:prstGeom prst="stripedRightArrow">
            <a:avLst>
              <a:gd name="adj1" fmla="val 50000"/>
              <a:gd name="adj2" fmla="val 14210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51720" y="134761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Прямые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1317997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Косвенные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809279"/>
            <a:ext cx="3846537" cy="25249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69665" y="1817862"/>
            <a:ext cx="3816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Уплачиваются в государственный бюджет со всех видов доходов, </a:t>
            </a:r>
          </a:p>
          <a:p>
            <a:r>
              <a:rPr lang="ru-RU" sz="2000" dirty="0" smtClean="0"/>
              <a:t>кроме: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 smtClean="0"/>
              <a:t>пособий,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 smtClean="0"/>
              <a:t>пенсий,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 smtClean="0"/>
              <a:t>стипендий,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 smtClean="0"/>
              <a:t>призов спортсменов,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 smtClean="0"/>
              <a:t>доходов от вкладов в банке.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20964" y="1809279"/>
            <a:ext cx="3822551" cy="25249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827091" y="1817862"/>
            <a:ext cx="3816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Взимаются автоматически при покупке товара, поскольку включены в его стоимость: 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 smtClean="0"/>
              <a:t>акцизы, 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 smtClean="0"/>
              <a:t>таможенные пошлины,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 smtClean="0"/>
              <a:t>налог на добавленную стоимость (НДС).</a:t>
            </a:r>
          </a:p>
        </p:txBody>
      </p:sp>
    </p:spTree>
    <p:extLst>
      <p:ext uri="{BB962C8B-B14F-4D97-AF65-F5344CB8AC3E}">
        <p14:creationId xmlns:p14="http://schemas.microsoft.com/office/powerpoint/2010/main" val="10584476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3568" y="555526"/>
            <a:ext cx="2460994" cy="35859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422793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153E"/>
                </a:solidFill>
              </a:rPr>
              <a:t>КАРЛ МАРКС</a:t>
            </a:r>
            <a:endParaRPr lang="ru-RU" dirty="0">
              <a:solidFill>
                <a:srgbClr val="00153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555526"/>
            <a:ext cx="525658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/>
            <a:r>
              <a:rPr lang="ru-RU" sz="2200" dirty="0"/>
              <a:t>«Косвенные налоги скрывают от каждого отдельного лица сумму, которую оно платит государству, тогда как прямой налог ничем не замаскирован, взимается открыто и не вводит в заблуждение даже самого тёмного человека. </a:t>
            </a:r>
            <a:endParaRPr lang="ru-RU" sz="2200" dirty="0" smtClean="0"/>
          </a:p>
          <a:p>
            <a:pPr indent="542925"/>
            <a:r>
              <a:rPr lang="ru-RU" sz="2200" dirty="0" smtClean="0"/>
              <a:t>Прямые </a:t>
            </a:r>
            <a:r>
              <a:rPr lang="ru-RU" sz="2200" dirty="0"/>
              <a:t>налоги, следовательно, побуждают каждого контролировать правительство, тогда как косвенные налоги подавляют всякое стремление к самоуправлению</a:t>
            </a:r>
            <a:r>
              <a:rPr lang="ru-RU" sz="2200" dirty="0" smtClean="0"/>
              <a:t>».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5298832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783532" y="229364"/>
            <a:ext cx="4536504" cy="4464496"/>
            <a:chOff x="1956470" y="123478"/>
            <a:chExt cx="4740692" cy="4740692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6470" y="123478"/>
              <a:ext cx="4740692" cy="4740692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 rot="20849017">
              <a:off x="3640449" y="2490374"/>
              <a:ext cx="1656184" cy="1217017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БЮДЖЕТ</a:t>
              </a:r>
              <a:endParaRPr lang="ru-RU" sz="2800" b="1" dirty="0"/>
            </a:p>
          </p:txBody>
        </p:sp>
      </p:grpSp>
      <p:sp>
        <p:nvSpPr>
          <p:cNvPr id="5" name="Пятиугольник 4"/>
          <p:cNvSpPr/>
          <p:nvPr/>
        </p:nvSpPr>
        <p:spPr>
          <a:xfrm>
            <a:off x="611560" y="2224492"/>
            <a:ext cx="2016224" cy="1152128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НАЛОГИ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97224" y="555526"/>
            <a:ext cx="2735216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Госаппарат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797223" y="1131590"/>
            <a:ext cx="2735217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Армия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797223" y="1707654"/>
            <a:ext cx="2735217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Правоохранительные органы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797223" y="2643758"/>
            <a:ext cx="2735217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Образование, наука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797223" y="3291830"/>
            <a:ext cx="2735217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Культура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797223" y="3872393"/>
            <a:ext cx="2735217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Здравоохранение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903233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67494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Государственный бюджет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771550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От </a:t>
            </a:r>
            <a:r>
              <a:rPr lang="ru-RU" sz="2400" dirty="0" err="1" smtClean="0"/>
              <a:t>старонормандского</a:t>
            </a:r>
            <a:r>
              <a:rPr lang="ru-RU" sz="2400" dirty="0" smtClean="0"/>
              <a:t> «</a:t>
            </a:r>
            <a:r>
              <a:rPr lang="de-DE" sz="2400" i="1" dirty="0" err="1" smtClean="0"/>
              <a:t>bougette</a:t>
            </a:r>
            <a:r>
              <a:rPr lang="ru-RU" sz="2400" i="1" dirty="0" smtClean="0"/>
              <a:t>» - </a:t>
            </a:r>
            <a:r>
              <a:rPr lang="ru-RU" sz="2400" dirty="0" smtClean="0"/>
              <a:t>кошелёк</a:t>
            </a:r>
            <a:r>
              <a:rPr lang="ru-RU" sz="2400" smtClean="0"/>
              <a:t>, </a:t>
            </a:r>
            <a:r>
              <a:rPr lang="ru-RU" sz="2400" smtClean="0"/>
              <a:t>мешок с </a:t>
            </a:r>
            <a:r>
              <a:rPr lang="ru-RU" sz="2400" dirty="0" smtClean="0"/>
              <a:t>деньгами.</a:t>
            </a:r>
            <a:endParaRPr lang="ru-RU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72766" y="1203598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53E"/>
                </a:solidFill>
              </a:rPr>
              <a:t>Государственный бюджет </a:t>
            </a:r>
            <a:r>
              <a:rPr lang="ru-RU" sz="2400" dirty="0" smtClean="0"/>
              <a:t>– сводный финансовый план государства. </a:t>
            </a:r>
          </a:p>
          <a:p>
            <a:r>
              <a:rPr lang="ru-RU" sz="2400" dirty="0" smtClean="0"/>
              <a:t>Состоит из доходной и расходной частей.</a:t>
            </a:r>
            <a:endParaRPr lang="ru-RU" sz="24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06035429"/>
              </p:ext>
            </p:extLst>
          </p:nvPr>
        </p:nvGraphicFramePr>
        <p:xfrm>
          <a:off x="179512" y="2133114"/>
          <a:ext cx="3696072" cy="2712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257175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Федеральный бюджет РФ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67944" y="2787774"/>
            <a:ext cx="117489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доходы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3579862"/>
            <a:ext cx="115212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расходы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067944" y="3579862"/>
            <a:ext cx="117489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доходы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08304" y="3579862"/>
            <a:ext cx="131891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профицит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308304" y="2787774"/>
            <a:ext cx="131891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дефицит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652120" y="2787774"/>
            <a:ext cx="115212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расходы</a:t>
            </a:r>
            <a:endParaRPr lang="ru-RU" sz="2000" b="1" dirty="0"/>
          </a:p>
        </p:txBody>
      </p:sp>
      <p:sp>
        <p:nvSpPr>
          <p:cNvPr id="13" name="Нашивка 12"/>
          <p:cNvSpPr/>
          <p:nvPr/>
        </p:nvSpPr>
        <p:spPr>
          <a:xfrm>
            <a:off x="5364088" y="3653130"/>
            <a:ext cx="216024" cy="253574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Равно 13"/>
          <p:cNvSpPr/>
          <p:nvPr/>
        </p:nvSpPr>
        <p:spPr>
          <a:xfrm>
            <a:off x="6864982" y="3617126"/>
            <a:ext cx="360040" cy="325581"/>
          </a:xfrm>
          <a:prstGeom prst="mathEqual">
            <a:avLst>
              <a:gd name="adj1" fmla="val 20479"/>
              <a:gd name="adj2" fmla="val 1785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Равно 15"/>
          <p:cNvSpPr/>
          <p:nvPr/>
        </p:nvSpPr>
        <p:spPr>
          <a:xfrm>
            <a:off x="6876256" y="2835672"/>
            <a:ext cx="360040" cy="325581"/>
          </a:xfrm>
          <a:prstGeom prst="mathEqual">
            <a:avLst>
              <a:gd name="adj1" fmla="val 17554"/>
              <a:gd name="adj2" fmla="val 1200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 flipH="1">
            <a:off x="5364088" y="2871675"/>
            <a:ext cx="216024" cy="253574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033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P spid="7" grpId="0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11510"/>
            <a:ext cx="856895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Основные </a:t>
            </a:r>
            <a:r>
              <a:rPr lang="ru-RU" sz="2200" b="1" dirty="0" smtClean="0"/>
              <a:t>цели</a:t>
            </a:r>
            <a:r>
              <a:rPr lang="ru-RU" sz="2200" dirty="0" smtClean="0"/>
              <a:t> экономической политики государства:</a:t>
            </a:r>
          </a:p>
          <a:p>
            <a:pPr marL="704850" indent="-342900">
              <a:buBlip>
                <a:blip r:embed="rId2"/>
              </a:buBlip>
            </a:pPr>
            <a:r>
              <a:rPr lang="ru-RU" sz="2200" dirty="0" smtClean="0"/>
              <a:t>обеспечение экономического роста и стабильности экономики, </a:t>
            </a:r>
          </a:p>
          <a:p>
            <a:pPr marL="704850" indent="-342900">
              <a:buBlip>
                <a:blip r:embed="rId2"/>
              </a:buBlip>
            </a:pPr>
            <a:r>
              <a:rPr lang="ru-RU" sz="2200" dirty="0" smtClean="0"/>
              <a:t>социальная поддержка нуждающихся, </a:t>
            </a:r>
          </a:p>
          <a:p>
            <a:pPr marL="704850" indent="-342900">
              <a:buBlip>
                <a:blip r:embed="rId2"/>
              </a:buBlip>
            </a:pPr>
            <a:r>
              <a:rPr lang="ru-RU" sz="2200" dirty="0" smtClean="0"/>
              <a:t>обеспечение производства общественных благ.</a:t>
            </a:r>
          </a:p>
          <a:p>
            <a:endParaRPr lang="ru-RU" sz="1000" dirty="0"/>
          </a:p>
          <a:p>
            <a:r>
              <a:rPr lang="ru-RU" sz="2200" dirty="0" smtClean="0"/>
              <a:t>Государство использует прямые и косвенные </a:t>
            </a:r>
            <a:r>
              <a:rPr lang="ru-RU" sz="2200" b="1" dirty="0" smtClean="0"/>
              <a:t>методы</a:t>
            </a:r>
            <a:r>
              <a:rPr lang="ru-RU" sz="2200" dirty="0" smtClean="0"/>
              <a:t> регулирования экономики.</a:t>
            </a:r>
          </a:p>
          <a:p>
            <a:endParaRPr lang="ru-RU" sz="1000" dirty="0"/>
          </a:p>
          <a:p>
            <a:r>
              <a:rPr lang="ru-RU" sz="2200" b="1" dirty="0" smtClean="0"/>
              <a:t>Налоги</a:t>
            </a:r>
            <a:r>
              <a:rPr lang="ru-RU" sz="2200" dirty="0" smtClean="0"/>
              <a:t> – обязательные платежи отдельных граждан и предприятий, которые взимает государство для выполнения своих функций.</a:t>
            </a:r>
          </a:p>
          <a:p>
            <a:endParaRPr lang="ru-RU" sz="1000" dirty="0"/>
          </a:p>
          <a:p>
            <a:r>
              <a:rPr lang="ru-RU" sz="2200" dirty="0" smtClean="0"/>
              <a:t>Налоги бывают прямыми и косвенными, налогообложение – пропорциональным и прогрессивным.</a:t>
            </a:r>
          </a:p>
        </p:txBody>
      </p:sp>
    </p:spTree>
    <p:extLst>
      <p:ext uri="{BB962C8B-B14F-4D97-AF65-F5344CB8AC3E}">
        <p14:creationId xmlns:p14="http://schemas.microsoft.com/office/powerpoint/2010/main" val="42114653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11510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Государственный бюджет </a:t>
            </a:r>
            <a:r>
              <a:rPr lang="ru-RU" sz="2200" dirty="0" smtClean="0"/>
              <a:t>– сводный финансовый план государства. Главный источник доходов бюджета – налоговые поступления.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2283"/>
            <a:ext cx="2165172" cy="24096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4155926"/>
            <a:ext cx="216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153E"/>
                </a:solidFill>
              </a:rPr>
              <a:t>НИКОЛАЙ БЕРДЯЕВ</a:t>
            </a:r>
            <a:endParaRPr lang="ru-RU" dirty="0">
              <a:solidFill>
                <a:srgbClr val="00153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2022266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/>
            <a:r>
              <a:rPr lang="ru-RU" sz="2400" dirty="0" smtClean="0"/>
              <a:t>«Государство существует не для того, чтобы превращать земную жизнь в рай, а для того, чтобы помешать ей окончательно превратиться в ад».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38268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41151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Нужно ли государство экономике?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1590"/>
            <a:ext cx="1881685" cy="28083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0075" y="4011910"/>
            <a:ext cx="1881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153E"/>
                </a:solidFill>
              </a:rPr>
              <a:t>АДАМ СМИТ</a:t>
            </a:r>
            <a:endParaRPr lang="ru-RU" dirty="0">
              <a:solidFill>
                <a:srgbClr val="00153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126631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ГОСУДАРСТВО</a:t>
            </a:r>
            <a:endParaRPr lang="ru-RU" b="1" dirty="0"/>
          </a:p>
        </p:txBody>
      </p:sp>
      <p:sp>
        <p:nvSpPr>
          <p:cNvPr id="8" name="Штриховая стрелка вправо 7"/>
          <p:cNvSpPr/>
          <p:nvPr/>
        </p:nvSpPr>
        <p:spPr>
          <a:xfrm rot="8383639">
            <a:off x="3852695" y="1701799"/>
            <a:ext cx="792088" cy="288032"/>
          </a:xfrm>
          <a:prstGeom prst="stripedRightArrow">
            <a:avLst>
              <a:gd name="adj1" fmla="val 50000"/>
              <a:gd name="adj2" fmla="val 10340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триховая стрелка вправо 8"/>
          <p:cNvSpPr/>
          <p:nvPr/>
        </p:nvSpPr>
        <p:spPr>
          <a:xfrm rot="13216361" flipH="1">
            <a:off x="6731465" y="1701799"/>
            <a:ext cx="792088" cy="288032"/>
          </a:xfrm>
          <a:prstGeom prst="stripedRightArrow">
            <a:avLst>
              <a:gd name="adj1" fmla="val 50000"/>
              <a:gd name="adj2" fmla="val 10340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915816" y="2236678"/>
            <a:ext cx="1872208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/>
              <a:t>Должно:</a:t>
            </a:r>
            <a:r>
              <a:rPr lang="ru-RU" sz="2000" dirty="0" smtClean="0"/>
              <a:t> обеспечивать безопасность жизни и собственности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730689" y="2308686"/>
            <a:ext cx="1872208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/>
              <a:t>Не должно: </a:t>
            </a:r>
            <a:r>
              <a:rPr lang="ru-RU" sz="2000" dirty="0" smtClean="0"/>
              <a:t>вмешиваться </a:t>
            </a:r>
          </a:p>
          <a:p>
            <a:pPr algn="ctr"/>
            <a:r>
              <a:rPr lang="ru-RU" sz="2000" dirty="0" smtClean="0"/>
              <a:t>в экономические отношения</a:t>
            </a:r>
            <a:endParaRPr lang="ru-RU" sz="20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38914"/>
            <a:ext cx="1702248" cy="141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899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1151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Рыночная система не идеальна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467544" y="1131590"/>
            <a:ext cx="4392488" cy="864096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Не может обеспечить производство некоторых благ.</a:t>
            </a:r>
            <a:endParaRPr lang="ru-RU" sz="24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443753" y="2427734"/>
            <a:ext cx="4320480" cy="864096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Может наносить вред отдельным людям или всем.</a:t>
            </a:r>
            <a:endParaRPr lang="ru-RU" sz="2400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467543" y="3651870"/>
            <a:ext cx="4296689" cy="864096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Усугубляет социальное неравенство.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608" y="1087867"/>
            <a:ext cx="1576549" cy="12678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682559" y="934730"/>
            <a:ext cx="710498" cy="13877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114" y="2654860"/>
            <a:ext cx="1653126" cy="18611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674002"/>
            <a:ext cx="1747040" cy="177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150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1151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Нужно ли государство экономике?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552" y="1131590"/>
            <a:ext cx="2304257" cy="26642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3939902"/>
            <a:ext cx="230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153E"/>
                </a:solidFill>
              </a:rPr>
              <a:t>ДЖОН КЕЙНС</a:t>
            </a:r>
            <a:endParaRPr lang="ru-RU" dirty="0">
              <a:solidFill>
                <a:srgbClr val="00153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956795"/>
            <a:ext cx="2625275" cy="1968956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6156176" y="2571750"/>
            <a:ext cx="2631112" cy="1874667"/>
            <a:chOff x="6156176" y="2462194"/>
            <a:chExt cx="2631112" cy="1874667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2462194"/>
              <a:ext cx="2631112" cy="187466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20893350">
              <a:off x="6299498" y="2892525"/>
              <a:ext cx="786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Спрос</a:t>
              </a:r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 rot="21349164">
              <a:off x="7013935" y="2552474"/>
              <a:ext cx="786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Спрос</a:t>
              </a:r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 rot="21414038">
              <a:off x="7876495" y="2752951"/>
              <a:ext cx="786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Спрос</a:t>
              </a:r>
              <a:endParaRPr lang="ru-RU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94770" y="1131590"/>
            <a:ext cx="302433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Рынок не может эффективно справляться с кризисами.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131840" y="3616736"/>
            <a:ext cx="356066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Государство должно обеспечивать повышение спроса.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5457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1573"/>
            <a:ext cx="2029169" cy="28503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9530" y="4083918"/>
            <a:ext cx="251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153E"/>
                </a:solidFill>
              </a:rPr>
              <a:t>ДУГЛАС НОРТ</a:t>
            </a:r>
            <a:endParaRPr lang="ru-RU" dirty="0">
              <a:solidFill>
                <a:srgbClr val="00153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41151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Нужно ли государство экономике?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1840" y="1635646"/>
            <a:ext cx="54726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8163"/>
            <a:r>
              <a:rPr lang="ru-RU" sz="2800" dirty="0" smtClean="0"/>
              <a:t>«По вопросу </a:t>
            </a:r>
            <a:r>
              <a:rPr lang="ru-RU" sz="2800" dirty="0" smtClean="0"/>
              <a:t>о необходимости </a:t>
            </a:r>
            <a:r>
              <a:rPr lang="ru-RU" sz="2800" dirty="0" smtClean="0"/>
              <a:t>государства для экономики суд удалился на совещание, и пока не вернулся».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557388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7494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Цели экономической политики государства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915566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ru-RU" sz="2400" dirty="0" smtClean="0"/>
              <a:t>Обеспечение экономического роста.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746" y="915566"/>
            <a:ext cx="2673377" cy="1782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419622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53E"/>
                </a:solidFill>
              </a:rPr>
              <a:t>Валовой внутренний продукт (ВВП) </a:t>
            </a:r>
            <a:r>
              <a:rPr lang="ru-RU" sz="2400" dirty="0" smtClean="0"/>
              <a:t>– стоимость всех конечных товаров и услуг, произведённых на территории страны в течение года, выраженная в рыночных ценах.</a:t>
            </a:r>
            <a:endParaRPr lang="ru-RU" sz="2400" dirty="0"/>
          </a:p>
        </p:txBody>
      </p:sp>
      <p:sp>
        <p:nvSpPr>
          <p:cNvPr id="6" name="Овал 5"/>
          <p:cNvSpPr/>
          <p:nvPr/>
        </p:nvSpPr>
        <p:spPr>
          <a:xfrm>
            <a:off x="2267744" y="3147814"/>
            <a:ext cx="1512168" cy="151216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004048" y="3147814"/>
            <a:ext cx="1512168" cy="151216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апля 40"/>
          <p:cNvSpPr/>
          <p:nvPr/>
        </p:nvSpPr>
        <p:spPr bwMode="auto">
          <a:xfrm rot="10502899">
            <a:off x="2497762" y="4111368"/>
            <a:ext cx="475456" cy="358974"/>
          </a:xfrm>
          <a:prstGeom prst="teardrop">
            <a:avLst>
              <a:gd name="adj" fmla="val 180886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ru-RU"/>
          </a:p>
        </p:txBody>
      </p:sp>
      <p:sp>
        <p:nvSpPr>
          <p:cNvPr id="42" name="Капля 41"/>
          <p:cNvSpPr/>
          <p:nvPr/>
        </p:nvSpPr>
        <p:spPr bwMode="auto">
          <a:xfrm rot="11097101" flipH="1">
            <a:off x="5883965" y="4018377"/>
            <a:ext cx="475456" cy="358974"/>
          </a:xfrm>
          <a:prstGeom prst="teardrop">
            <a:avLst>
              <a:gd name="adj" fmla="val 180886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1547664" y="3077915"/>
            <a:ext cx="864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</a:rPr>
              <a:t>мы</a:t>
            </a:r>
            <a:endParaRPr lang="ru-RU" sz="24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72200" y="3078648"/>
            <a:ext cx="864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CC0000"/>
                </a:solidFill>
                <a:latin typeface="Arial Black" pitchFamily="34" charset="0"/>
              </a:rPr>
              <a:t>они</a:t>
            </a:r>
            <a:endParaRPr lang="ru-RU" sz="2400" b="1" dirty="0">
              <a:solidFill>
                <a:srgbClr val="CC0000"/>
              </a:solidFill>
              <a:latin typeface="Arial Black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5576" y="415592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C00000"/>
                </a:solidFill>
              </a:rPr>
              <a:t>ИХ СОБСТВЕННОСТЬ У НАС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44208" y="4083918"/>
            <a:ext cx="184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НАША СОБСТВЕННОСТЬ У НИХ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267744" y="3147814"/>
            <a:ext cx="1512168" cy="1512168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760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7494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Цели экономической политики государства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915566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ru-RU" sz="2400" dirty="0" smtClean="0"/>
              <a:t>Обеспечение экономического роста.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746" y="915566"/>
            <a:ext cx="2673377" cy="1782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419622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53E"/>
                </a:solidFill>
              </a:rPr>
              <a:t>Валовой национальный продукт (ВНП) </a:t>
            </a:r>
            <a:r>
              <a:rPr lang="ru-RU" sz="2400" dirty="0" smtClean="0"/>
              <a:t>– стоимость всех конечных товаров и услуг, произведённых с помощью факторов производства, принадлежащих гражданам страны.</a:t>
            </a:r>
            <a:endParaRPr lang="ru-RU" sz="2400" dirty="0"/>
          </a:p>
        </p:txBody>
      </p:sp>
      <p:sp>
        <p:nvSpPr>
          <p:cNvPr id="6" name="Овал 5"/>
          <p:cNvSpPr/>
          <p:nvPr/>
        </p:nvSpPr>
        <p:spPr>
          <a:xfrm>
            <a:off x="2267744" y="3147814"/>
            <a:ext cx="1512168" cy="151216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004048" y="3147814"/>
            <a:ext cx="1512168" cy="151216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Капля 41"/>
          <p:cNvSpPr/>
          <p:nvPr/>
        </p:nvSpPr>
        <p:spPr bwMode="auto">
          <a:xfrm rot="11097101" flipH="1">
            <a:off x="5883965" y="4018377"/>
            <a:ext cx="475456" cy="358974"/>
          </a:xfrm>
          <a:prstGeom prst="teardrop">
            <a:avLst>
              <a:gd name="adj" fmla="val 180886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1547664" y="3077915"/>
            <a:ext cx="864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</a:rPr>
              <a:t>мы</a:t>
            </a:r>
            <a:endParaRPr lang="ru-RU" sz="24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72200" y="3078648"/>
            <a:ext cx="864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CC0000"/>
                </a:solidFill>
                <a:latin typeface="Arial Black" pitchFamily="34" charset="0"/>
              </a:rPr>
              <a:t>они</a:t>
            </a:r>
            <a:endParaRPr lang="ru-RU" sz="2400" b="1" dirty="0">
              <a:solidFill>
                <a:srgbClr val="CC0000"/>
              </a:solidFill>
              <a:latin typeface="Arial Black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5576" y="415592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C00000"/>
                </a:solidFill>
              </a:rPr>
              <a:t>ИХ СОБСТВЕННОСТЬ У НАС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44208" y="4083918"/>
            <a:ext cx="184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НАША СОБСТВЕННОСТЬ У НИХ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265950" y="3147814"/>
            <a:ext cx="1512168" cy="1512168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Капля 24"/>
          <p:cNvSpPr/>
          <p:nvPr/>
        </p:nvSpPr>
        <p:spPr bwMode="auto">
          <a:xfrm rot="11097101" flipH="1">
            <a:off x="5883965" y="4018376"/>
            <a:ext cx="475456" cy="358974"/>
          </a:xfrm>
          <a:prstGeom prst="teardrop">
            <a:avLst>
              <a:gd name="adj" fmla="val 180886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ru-RU"/>
          </a:p>
        </p:txBody>
      </p:sp>
      <p:sp>
        <p:nvSpPr>
          <p:cNvPr id="28" name="Капля 27"/>
          <p:cNvSpPr/>
          <p:nvPr/>
        </p:nvSpPr>
        <p:spPr bwMode="auto">
          <a:xfrm rot="11097101" flipH="1">
            <a:off x="5882139" y="4027891"/>
            <a:ext cx="475456" cy="358974"/>
          </a:xfrm>
          <a:prstGeom prst="teardrop">
            <a:avLst>
              <a:gd name="adj" fmla="val 180886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ru-RU"/>
          </a:p>
        </p:txBody>
      </p:sp>
      <p:sp>
        <p:nvSpPr>
          <p:cNvPr id="41" name="Капля 40"/>
          <p:cNvSpPr/>
          <p:nvPr/>
        </p:nvSpPr>
        <p:spPr bwMode="auto">
          <a:xfrm rot="10502899">
            <a:off x="2497238" y="4135262"/>
            <a:ext cx="475456" cy="358974"/>
          </a:xfrm>
          <a:prstGeom prst="teardrop">
            <a:avLst>
              <a:gd name="adj" fmla="val 180886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114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42" grpId="0" animBg="1"/>
      <p:bldP spid="43" grpId="0"/>
      <p:bldP spid="44" grpId="0"/>
      <p:bldP spid="45" grpId="0"/>
      <p:bldP spid="46" grpId="0"/>
      <p:bldP spid="8" grpId="0" animBg="1"/>
      <p:bldP spid="25" grpId="0" animBg="1"/>
      <p:bldP spid="28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75556" y="267633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Валовой внутренний продукт на душу населения</a:t>
            </a:r>
          </a:p>
          <a:p>
            <a:pPr algn="ctr"/>
            <a:r>
              <a:rPr lang="ru-RU" sz="2800" dirty="0" smtClean="0">
                <a:solidFill>
                  <a:srgbClr val="00153E"/>
                </a:solidFill>
              </a:rPr>
              <a:t>(в </a:t>
            </a:r>
            <a:r>
              <a:rPr lang="en-US" sz="2800" dirty="0" smtClean="0">
                <a:solidFill>
                  <a:srgbClr val="00153E"/>
                </a:solidFill>
              </a:rPr>
              <a:t>$</a:t>
            </a:r>
            <a:r>
              <a:rPr lang="ru-RU" sz="2800" dirty="0" smtClean="0">
                <a:solidFill>
                  <a:srgbClr val="00153E"/>
                </a:solidFill>
              </a:rPr>
              <a:t> США в сопоставимых ценах)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601155970"/>
              </p:ext>
            </p:extLst>
          </p:nvPr>
        </p:nvGraphicFramePr>
        <p:xfrm>
          <a:off x="395536" y="1203598"/>
          <a:ext cx="3240360" cy="368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884" y="2178149"/>
            <a:ext cx="3619500" cy="24098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539" y="1900343"/>
            <a:ext cx="1688163" cy="95943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738" y="2545293"/>
            <a:ext cx="811188" cy="81854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94198"/>
            <a:ext cx="852686" cy="8526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134488" y="1595576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Люксембург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073000" y="2171640"/>
            <a:ext cx="1027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Катар 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067944" y="2027624"/>
            <a:ext cx="1715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Норвегия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4077409"/>
            <a:ext cx="3475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43 </a:t>
            </a:r>
            <a:r>
              <a:rPr lang="ru-RU" sz="2800" dirty="0" smtClean="0"/>
              <a:t>- Россия</a:t>
            </a:r>
            <a:endParaRPr lang="ru-RU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361870" y="1405345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2012 г.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2843099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13" grpId="0">
        <p:bldAsOne/>
      </p:bldGraphic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7494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Цели экономической политики государства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915566"/>
            <a:ext cx="554461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2400" dirty="0" smtClean="0"/>
              <a:t>Обеспечение экономического роста.</a:t>
            </a:r>
          </a:p>
          <a:p>
            <a:endParaRPr lang="ru-RU" sz="800" dirty="0" smtClean="0"/>
          </a:p>
          <a:p>
            <a:pPr marL="285750" indent="-285750">
              <a:buBlip>
                <a:blip r:embed="rId2"/>
              </a:buBlip>
            </a:pPr>
            <a:r>
              <a:rPr lang="ru-RU" sz="2400" dirty="0" smtClean="0"/>
              <a:t>Поощрение конкуренции.</a:t>
            </a:r>
          </a:p>
          <a:p>
            <a:endParaRPr lang="ru-RU" sz="800" dirty="0" smtClean="0"/>
          </a:p>
          <a:p>
            <a:pPr marL="285750" indent="-285750">
              <a:buBlip>
                <a:blip r:embed="rId2"/>
              </a:buBlip>
            </a:pPr>
            <a:r>
              <a:rPr lang="ru-RU" sz="2400" dirty="0" smtClean="0"/>
              <a:t>Социальная защита нуждающихся:</a:t>
            </a:r>
          </a:p>
          <a:p>
            <a:pPr marL="628650" lvl="2" indent="-285750" defTabSz="714375">
              <a:buBlip>
                <a:blip r:embed="rId2"/>
              </a:buBlip>
            </a:pPr>
            <a:r>
              <a:rPr lang="ru-RU" sz="2400" dirty="0" smtClean="0"/>
              <a:t>программы, повышающие доходы малообеспеченных;</a:t>
            </a:r>
          </a:p>
          <a:p>
            <a:pPr marL="628650" lvl="2" indent="-285750" defTabSz="714375">
              <a:buBlip>
                <a:blip r:embed="rId2"/>
              </a:buBlip>
            </a:pPr>
            <a:r>
              <a:rPr lang="ru-RU" sz="2400" dirty="0" smtClean="0"/>
              <a:t>программы, ликвидирующие причины нищеты.	</a:t>
            </a:r>
          </a:p>
          <a:p>
            <a:pPr marL="0" lvl="2"/>
            <a:endParaRPr lang="ru-RU" sz="800" dirty="0" smtClean="0"/>
          </a:p>
          <a:p>
            <a:pPr marL="285750" indent="-285750">
              <a:buBlip>
                <a:blip r:embed="rId2"/>
              </a:buBlip>
            </a:pPr>
            <a:r>
              <a:rPr lang="ru-RU" sz="2400" dirty="0" smtClean="0"/>
              <a:t>Перераспределение доходов.</a:t>
            </a:r>
          </a:p>
          <a:p>
            <a:endParaRPr lang="ru-RU" sz="800" dirty="0" smtClean="0"/>
          </a:p>
          <a:p>
            <a:pPr marL="285750" indent="-285750">
              <a:buBlip>
                <a:blip r:embed="rId2"/>
              </a:buBlip>
            </a:pPr>
            <a:r>
              <a:rPr lang="ru-RU" sz="2400" dirty="0" smtClean="0"/>
              <a:t>Принятие экономических законов.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850673"/>
            <a:ext cx="2376263" cy="9289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332" y="1995686"/>
            <a:ext cx="1012932" cy="11306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948415"/>
            <a:ext cx="1128589" cy="114156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526348" y="3279464"/>
            <a:ext cx="1664308" cy="1216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219822"/>
            <a:ext cx="1647962" cy="128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3093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613</Words>
  <Application>Microsoft Office PowerPoint</Application>
  <PresentationFormat>Экран (16:9)</PresentationFormat>
  <Paragraphs>138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Роль государства в экономике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государства в экономике</dc:title>
  <dc:creator>user</dc:creator>
  <cp:lastModifiedBy>user</cp:lastModifiedBy>
  <cp:revision>29</cp:revision>
  <dcterms:created xsi:type="dcterms:W3CDTF">2013-11-09T11:41:30Z</dcterms:created>
  <dcterms:modified xsi:type="dcterms:W3CDTF">2013-11-11T14:04:03Z</dcterms:modified>
</cp:coreProperties>
</file>