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media/image33.jpg" ContentType="image/png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3" r:id="rId26"/>
    <p:sldId id="281" r:id="rId27"/>
    <p:sldId id="282" r:id="rId2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43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2" d="100"/>
          <a:sy n="112" d="100"/>
        </p:scale>
        <p:origin x="-600" y="-72"/>
      </p:cViewPr>
      <p:guideLst>
        <p:guide orient="horz" pos="15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Среднегодовой доход на душу населения в Западной Европе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1.13616750245294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4384436969110486E-3"/>
                  <c:y val="-3.052589811849701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384436969110486E-3"/>
                  <c:y val="-6.03084060776952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8.86041337183015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18386641677500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Лист1!$A$3:$A$7</c:f>
              <c:strCache>
                <c:ptCount val="5"/>
                <c:pt idx="0">
                  <c:v>1000 г.</c:v>
                </c:pt>
                <c:pt idx="1">
                  <c:v>1500 г.</c:v>
                </c:pt>
                <c:pt idx="2">
                  <c:v>1820 г.</c:v>
                </c:pt>
                <c:pt idx="3">
                  <c:v>1913 г.</c:v>
                </c:pt>
                <c:pt idx="4">
                  <c:v>2003 г.</c:v>
                </c:pt>
              </c:strCache>
            </c:strRef>
          </c:cat>
          <c:val>
            <c:numRef>
              <c:f>Лист1!$B$3:$B$7</c:f>
              <c:numCache>
                <c:formatCode>0%</c:formatCode>
                <c:ptCount val="5"/>
                <c:pt idx="0">
                  <c:v>1</c:v>
                </c:pt>
                <c:pt idx="1">
                  <c:v>1.81</c:v>
                </c:pt>
                <c:pt idx="2">
                  <c:v>2.79</c:v>
                </c:pt>
                <c:pt idx="3">
                  <c:v>9.27</c:v>
                </c:pt>
                <c:pt idx="4">
                  <c:v>46.63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40"/>
        <c:axId val="34435840"/>
        <c:axId val="34437376"/>
      </c:barChart>
      <c:catAx>
        <c:axId val="3443584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34437376"/>
        <c:crosses val="autoZero"/>
        <c:auto val="1"/>
        <c:lblAlgn val="ctr"/>
        <c:lblOffset val="100"/>
        <c:noMultiLvlLbl val="0"/>
      </c:catAx>
      <c:valAx>
        <c:axId val="3443737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txPr>
          <a:bodyPr/>
          <a:lstStyle/>
          <a:p>
            <a:pPr>
              <a:defRPr b="0"/>
            </a:pPr>
            <a:endParaRPr lang="ru-RU"/>
          </a:p>
        </c:txPr>
        <c:crossAx val="34435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Занятость населения по отраслям экономики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1.6167185127578417E-2"/>
          <c:y val="0.27378394366734726"/>
          <c:w val="0.96766562974484316"/>
          <c:h val="0.62048475278132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Весь мир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Сфера услуг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0.48</c:v>
                </c:pt>
                <c:pt idx="1">
                  <c:v>0.17</c:v>
                </c:pt>
                <c:pt idx="2">
                  <c:v>0.35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Развитые страны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Сфера услуг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0">
                  <c:v>7.0000000000000007E-2</c:v>
                </c:pt>
                <c:pt idx="1">
                  <c:v>0.26</c:v>
                </c:pt>
                <c:pt idx="2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Развивающиеся страны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Сфера услуг</c:v>
                </c:pt>
              </c:strCache>
            </c:strRef>
          </c:cat>
          <c:val>
            <c:numRef>
              <c:f>Лист1!$D$2:$D$4</c:f>
              <c:numCache>
                <c:formatCode>0%</c:formatCode>
                <c:ptCount val="3"/>
                <c:pt idx="0">
                  <c:v>0.55000000000000004</c:v>
                </c:pt>
                <c:pt idx="1">
                  <c:v>0.2</c:v>
                </c:pt>
                <c:pt idx="2">
                  <c:v>0.25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страны с переходной экономикой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Сельское хозяйство</c:v>
                </c:pt>
                <c:pt idx="1">
                  <c:v>Промышленность</c:v>
                </c:pt>
                <c:pt idx="2">
                  <c:v>Сфера услуг</c:v>
                </c:pt>
              </c:strCache>
            </c:strRef>
          </c:cat>
          <c:val>
            <c:numRef>
              <c:f>Лист1!$E$2:$E$4</c:f>
              <c:numCache>
                <c:formatCode>0%</c:formatCode>
                <c:ptCount val="3"/>
                <c:pt idx="0">
                  <c:v>0.2</c:v>
                </c:pt>
                <c:pt idx="1">
                  <c:v>0.35</c:v>
                </c:pt>
                <c:pt idx="2">
                  <c:v>0.45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4004352"/>
        <c:axId val="34006144"/>
      </c:barChart>
      <c:catAx>
        <c:axId val="34004352"/>
        <c:scaling>
          <c:orientation val="minMax"/>
        </c:scaling>
        <c:delete val="0"/>
        <c:axPos val="b"/>
        <c:majorTickMark val="none"/>
        <c:minorTickMark val="none"/>
        <c:tickLblPos val="nextTo"/>
        <c:crossAx val="34006144"/>
        <c:crosses val="autoZero"/>
        <c:auto val="1"/>
        <c:lblAlgn val="ctr"/>
        <c:lblOffset val="100"/>
        <c:noMultiLvlLbl val="0"/>
      </c:catAx>
      <c:valAx>
        <c:axId val="34006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00435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44A4A0-EBDC-45B2-A1ED-EEB07038059F}" type="doc">
      <dgm:prSet loTypeId="urn:microsoft.com/office/officeart/2005/8/layout/cycle7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A9E7DB7-A59D-4390-8D17-937FD8008316}">
      <dgm:prSet phldrT="[Текст]"/>
      <dgm:spPr/>
      <dgm:t>
        <a:bodyPr/>
        <a:lstStyle/>
        <a:p>
          <a:r>
            <a:rPr lang="ru-RU" b="1" dirty="0" smtClean="0"/>
            <a:t>производство</a:t>
          </a:r>
          <a:endParaRPr lang="ru-RU" b="1" dirty="0"/>
        </a:p>
      </dgm:t>
    </dgm:pt>
    <dgm:pt modelId="{D46B22A8-E89C-4809-A818-14E8D608DE65}" type="parTrans" cxnId="{15CC88D0-4845-400B-8AB7-FCD83BEA909F}">
      <dgm:prSet/>
      <dgm:spPr/>
      <dgm:t>
        <a:bodyPr/>
        <a:lstStyle/>
        <a:p>
          <a:endParaRPr lang="ru-RU"/>
        </a:p>
      </dgm:t>
    </dgm:pt>
    <dgm:pt modelId="{EF0F1143-2B9A-40AF-AD23-9D20192A03F0}" type="sibTrans" cxnId="{15CC88D0-4845-400B-8AB7-FCD83BEA909F}">
      <dgm:prSet/>
      <dgm:spPr/>
      <dgm:t>
        <a:bodyPr/>
        <a:lstStyle/>
        <a:p>
          <a:endParaRPr lang="ru-RU" dirty="0"/>
        </a:p>
      </dgm:t>
    </dgm:pt>
    <dgm:pt modelId="{3761D6FF-BFA8-442B-8826-4A5C462AA9DE}">
      <dgm:prSet phldrT="[Текст]"/>
      <dgm:spPr/>
      <dgm:t>
        <a:bodyPr/>
        <a:lstStyle/>
        <a:p>
          <a:r>
            <a:rPr lang="ru-RU" b="1" dirty="0" smtClean="0"/>
            <a:t>распределение</a:t>
          </a:r>
          <a:endParaRPr lang="ru-RU" b="1" dirty="0"/>
        </a:p>
      </dgm:t>
    </dgm:pt>
    <dgm:pt modelId="{B10D144A-A0E9-4CB3-AED6-6174AF2992BD}" type="parTrans" cxnId="{C975232A-8AE0-40A5-8EA0-97258D1A5473}">
      <dgm:prSet/>
      <dgm:spPr/>
      <dgm:t>
        <a:bodyPr/>
        <a:lstStyle/>
        <a:p>
          <a:endParaRPr lang="ru-RU"/>
        </a:p>
      </dgm:t>
    </dgm:pt>
    <dgm:pt modelId="{6D8117FC-0E73-4D10-9B44-37FC038A3B41}" type="sibTrans" cxnId="{C975232A-8AE0-40A5-8EA0-97258D1A5473}">
      <dgm:prSet/>
      <dgm:spPr/>
      <dgm:t>
        <a:bodyPr/>
        <a:lstStyle/>
        <a:p>
          <a:endParaRPr lang="ru-RU" dirty="0"/>
        </a:p>
      </dgm:t>
    </dgm:pt>
    <dgm:pt modelId="{194D7B1E-CB9E-4873-8F93-679795B30F52}">
      <dgm:prSet phldrT="[Текст]"/>
      <dgm:spPr/>
      <dgm:t>
        <a:bodyPr/>
        <a:lstStyle/>
        <a:p>
          <a:r>
            <a:rPr lang="ru-RU" b="1" dirty="0" smtClean="0"/>
            <a:t>обмен</a:t>
          </a:r>
          <a:endParaRPr lang="ru-RU" b="1" dirty="0"/>
        </a:p>
      </dgm:t>
    </dgm:pt>
    <dgm:pt modelId="{8C30A043-442F-4D19-9C4A-F7AD1A973D5B}" type="parTrans" cxnId="{FF3FCE36-ACE3-40BE-9DCA-4E9CC7A914F0}">
      <dgm:prSet/>
      <dgm:spPr/>
      <dgm:t>
        <a:bodyPr/>
        <a:lstStyle/>
        <a:p>
          <a:endParaRPr lang="ru-RU"/>
        </a:p>
      </dgm:t>
    </dgm:pt>
    <dgm:pt modelId="{EF5A72C8-5D9F-4DCF-B80F-3B2DE5845A49}" type="sibTrans" cxnId="{FF3FCE36-ACE3-40BE-9DCA-4E9CC7A914F0}">
      <dgm:prSet/>
      <dgm:spPr/>
      <dgm:t>
        <a:bodyPr/>
        <a:lstStyle/>
        <a:p>
          <a:endParaRPr lang="ru-RU" dirty="0"/>
        </a:p>
      </dgm:t>
    </dgm:pt>
    <dgm:pt modelId="{59B9B37C-6866-443A-81B0-F16BA7DA82A9}">
      <dgm:prSet phldrT="[Текст]"/>
      <dgm:spPr/>
      <dgm:t>
        <a:bodyPr/>
        <a:lstStyle/>
        <a:p>
          <a:r>
            <a:rPr lang="ru-RU" b="1" dirty="0" smtClean="0"/>
            <a:t>потребление</a:t>
          </a:r>
          <a:endParaRPr lang="ru-RU" b="1" dirty="0"/>
        </a:p>
      </dgm:t>
    </dgm:pt>
    <dgm:pt modelId="{80D0C6BF-03F1-4946-8CF0-2EEF5B0A1695}" type="parTrans" cxnId="{CD390D35-1EBE-46BE-BFF9-6E778CBAD3B7}">
      <dgm:prSet/>
      <dgm:spPr/>
      <dgm:t>
        <a:bodyPr/>
        <a:lstStyle/>
        <a:p>
          <a:endParaRPr lang="ru-RU"/>
        </a:p>
      </dgm:t>
    </dgm:pt>
    <dgm:pt modelId="{EE604E80-9A73-45C2-A34D-A42998E57B1B}" type="sibTrans" cxnId="{CD390D35-1EBE-46BE-BFF9-6E778CBAD3B7}">
      <dgm:prSet/>
      <dgm:spPr/>
      <dgm:t>
        <a:bodyPr/>
        <a:lstStyle/>
        <a:p>
          <a:endParaRPr lang="ru-RU" dirty="0"/>
        </a:p>
      </dgm:t>
    </dgm:pt>
    <dgm:pt modelId="{BE9560FB-171F-4CA8-B1F4-3D2BEE5001F5}" type="pres">
      <dgm:prSet presAssocID="{C144A4A0-EBDC-45B2-A1ED-EEB0703805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623F19-6955-4DEF-893D-6ADEBE100533}" type="pres">
      <dgm:prSet presAssocID="{AA9E7DB7-A59D-4390-8D17-937FD8008316}" presName="node" presStyleLbl="node1" presStyleIdx="0" presStyleCnt="4" custScaleX="175193" custRadScaleRad="100359" custRadScaleInc="-86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DDFAC-D8F2-41ED-9C59-1C2CDE1C7D0B}" type="pres">
      <dgm:prSet presAssocID="{EF0F1143-2B9A-40AF-AD23-9D20192A03F0}" presName="sibTrans" presStyleLbl="sibTrans2D1" presStyleIdx="0" presStyleCnt="4" custLinFactNeighborX="82435"/>
      <dgm:spPr/>
      <dgm:t>
        <a:bodyPr/>
        <a:lstStyle/>
        <a:p>
          <a:endParaRPr lang="ru-RU"/>
        </a:p>
      </dgm:t>
    </dgm:pt>
    <dgm:pt modelId="{43747919-79D1-451F-84B8-B4E66580629F}" type="pres">
      <dgm:prSet presAssocID="{EF0F1143-2B9A-40AF-AD23-9D20192A03F0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DBDF88B-55FF-458C-9E8E-A5AD885EBC8E}" type="pres">
      <dgm:prSet presAssocID="{3761D6FF-BFA8-442B-8826-4A5C462AA9DE}" presName="node" presStyleLbl="node1" presStyleIdx="1" presStyleCnt="4" custScaleX="191299" custRadScaleRad="120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BB563F-F078-4BFB-9942-A91A8765687D}" type="pres">
      <dgm:prSet presAssocID="{6D8117FC-0E73-4D10-9B44-37FC038A3B41}" presName="sibTrans" presStyleLbl="sibTrans2D1" presStyleIdx="1" presStyleCnt="4" custLinFactNeighborX="67447"/>
      <dgm:spPr/>
      <dgm:t>
        <a:bodyPr/>
        <a:lstStyle/>
        <a:p>
          <a:endParaRPr lang="ru-RU"/>
        </a:p>
      </dgm:t>
    </dgm:pt>
    <dgm:pt modelId="{9E710467-BBAB-49BC-9565-95F7F3A08F63}" type="pres">
      <dgm:prSet presAssocID="{6D8117FC-0E73-4D10-9B44-37FC038A3B41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24EB5007-B159-4715-BDF2-7FB384EFB0BB}" type="pres">
      <dgm:prSet presAssocID="{194D7B1E-CB9E-4873-8F93-679795B30F52}" presName="node" presStyleLbl="node1" presStyleIdx="2" presStyleCnt="4" custScaleX="176376" custRadScaleRad="100052" custRadScaleInc="4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B4B3CD-EF92-4870-B822-88DC33AA7367}" type="pres">
      <dgm:prSet presAssocID="{EF5A72C8-5D9F-4DCF-B80F-3B2DE5845A49}" presName="sibTrans" presStyleLbl="sibTrans2D1" presStyleIdx="2" presStyleCnt="4" custLinFactNeighborX="-72899"/>
      <dgm:spPr/>
      <dgm:t>
        <a:bodyPr/>
        <a:lstStyle/>
        <a:p>
          <a:endParaRPr lang="ru-RU"/>
        </a:p>
      </dgm:t>
    </dgm:pt>
    <dgm:pt modelId="{78B134EE-8888-48DB-9BDB-C1F03618B2B1}" type="pres">
      <dgm:prSet presAssocID="{EF5A72C8-5D9F-4DCF-B80F-3B2DE5845A49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7A7C735-0154-41A0-A78C-4424DBB9785A}" type="pres">
      <dgm:prSet presAssocID="{59B9B37C-6866-443A-81B0-F16BA7DA82A9}" presName="node" presStyleLbl="node1" presStyleIdx="3" presStyleCnt="4" custScaleX="185998" custRadScaleRad="1373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495CA3-55BB-4817-806A-46714A4C08AD}" type="pres">
      <dgm:prSet presAssocID="{EE604E80-9A73-45C2-A34D-A42998E57B1B}" presName="sibTrans" presStyleLbl="sibTrans2D1" presStyleIdx="3" presStyleCnt="4" custLinFactNeighborX="-79496"/>
      <dgm:spPr/>
      <dgm:t>
        <a:bodyPr/>
        <a:lstStyle/>
        <a:p>
          <a:endParaRPr lang="ru-RU"/>
        </a:p>
      </dgm:t>
    </dgm:pt>
    <dgm:pt modelId="{2D45A106-5BD6-4016-9B4C-9CD3CD9B1E81}" type="pres">
      <dgm:prSet presAssocID="{EE604E80-9A73-45C2-A34D-A42998E57B1B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3A8DFCBE-FEE9-4175-B6A1-B552614CB831}" type="presOf" srcId="{EE604E80-9A73-45C2-A34D-A42998E57B1B}" destId="{2D45A106-5BD6-4016-9B4C-9CD3CD9B1E81}" srcOrd="1" destOrd="0" presId="urn:microsoft.com/office/officeart/2005/8/layout/cycle7"/>
    <dgm:cxn modelId="{FF3FCE36-ACE3-40BE-9DCA-4E9CC7A914F0}" srcId="{C144A4A0-EBDC-45B2-A1ED-EEB07038059F}" destId="{194D7B1E-CB9E-4873-8F93-679795B30F52}" srcOrd="2" destOrd="0" parTransId="{8C30A043-442F-4D19-9C4A-F7AD1A973D5B}" sibTransId="{EF5A72C8-5D9F-4DCF-B80F-3B2DE5845A49}"/>
    <dgm:cxn modelId="{52E832DD-82C0-48EB-9617-527C55542279}" type="presOf" srcId="{194D7B1E-CB9E-4873-8F93-679795B30F52}" destId="{24EB5007-B159-4715-BDF2-7FB384EFB0BB}" srcOrd="0" destOrd="0" presId="urn:microsoft.com/office/officeart/2005/8/layout/cycle7"/>
    <dgm:cxn modelId="{0E363F1D-F777-404F-AF32-E6F183595A80}" type="presOf" srcId="{3761D6FF-BFA8-442B-8826-4A5C462AA9DE}" destId="{EDBDF88B-55FF-458C-9E8E-A5AD885EBC8E}" srcOrd="0" destOrd="0" presId="urn:microsoft.com/office/officeart/2005/8/layout/cycle7"/>
    <dgm:cxn modelId="{B6C789AA-371A-4AA6-A768-83637326F31C}" type="presOf" srcId="{EF0F1143-2B9A-40AF-AD23-9D20192A03F0}" destId="{585DDFAC-D8F2-41ED-9C59-1C2CDE1C7D0B}" srcOrd="0" destOrd="0" presId="urn:microsoft.com/office/officeart/2005/8/layout/cycle7"/>
    <dgm:cxn modelId="{62D608D8-7689-4081-AE83-217ABE744348}" type="presOf" srcId="{EF0F1143-2B9A-40AF-AD23-9D20192A03F0}" destId="{43747919-79D1-451F-84B8-B4E66580629F}" srcOrd="1" destOrd="0" presId="urn:microsoft.com/office/officeart/2005/8/layout/cycle7"/>
    <dgm:cxn modelId="{9B5F433E-9205-4F34-ADAF-AC9D89660FEC}" type="presOf" srcId="{C144A4A0-EBDC-45B2-A1ED-EEB07038059F}" destId="{BE9560FB-171F-4CA8-B1F4-3D2BEE5001F5}" srcOrd="0" destOrd="0" presId="urn:microsoft.com/office/officeart/2005/8/layout/cycle7"/>
    <dgm:cxn modelId="{402287E9-0E00-4DE0-BFD3-3AFEFA98189A}" type="presOf" srcId="{AA9E7DB7-A59D-4390-8D17-937FD8008316}" destId="{43623F19-6955-4DEF-893D-6ADEBE100533}" srcOrd="0" destOrd="0" presId="urn:microsoft.com/office/officeart/2005/8/layout/cycle7"/>
    <dgm:cxn modelId="{FAC17AF3-A73E-4583-BB0A-E8FD372063DF}" type="presOf" srcId="{6D8117FC-0E73-4D10-9B44-37FC038A3B41}" destId="{60BB563F-F078-4BFB-9942-A91A8765687D}" srcOrd="0" destOrd="0" presId="urn:microsoft.com/office/officeart/2005/8/layout/cycle7"/>
    <dgm:cxn modelId="{1748F0E1-7CCB-4BFC-828D-8C123100CCAD}" type="presOf" srcId="{6D8117FC-0E73-4D10-9B44-37FC038A3B41}" destId="{9E710467-BBAB-49BC-9565-95F7F3A08F63}" srcOrd="1" destOrd="0" presId="urn:microsoft.com/office/officeart/2005/8/layout/cycle7"/>
    <dgm:cxn modelId="{E7B934F5-6B6E-423A-8388-C9B90BD42615}" type="presOf" srcId="{59B9B37C-6866-443A-81B0-F16BA7DA82A9}" destId="{67A7C735-0154-41A0-A78C-4424DBB9785A}" srcOrd="0" destOrd="0" presId="urn:microsoft.com/office/officeart/2005/8/layout/cycle7"/>
    <dgm:cxn modelId="{AB3E0C86-C1DC-40B6-B9FD-143C9274E109}" type="presOf" srcId="{EF5A72C8-5D9F-4DCF-B80F-3B2DE5845A49}" destId="{C0B4B3CD-EF92-4870-B822-88DC33AA7367}" srcOrd="0" destOrd="0" presId="urn:microsoft.com/office/officeart/2005/8/layout/cycle7"/>
    <dgm:cxn modelId="{5D587938-30A9-432B-8298-8688AA20B439}" type="presOf" srcId="{EF5A72C8-5D9F-4DCF-B80F-3B2DE5845A49}" destId="{78B134EE-8888-48DB-9BDB-C1F03618B2B1}" srcOrd="1" destOrd="0" presId="urn:microsoft.com/office/officeart/2005/8/layout/cycle7"/>
    <dgm:cxn modelId="{15CC88D0-4845-400B-8AB7-FCD83BEA909F}" srcId="{C144A4A0-EBDC-45B2-A1ED-EEB07038059F}" destId="{AA9E7DB7-A59D-4390-8D17-937FD8008316}" srcOrd="0" destOrd="0" parTransId="{D46B22A8-E89C-4809-A818-14E8D608DE65}" sibTransId="{EF0F1143-2B9A-40AF-AD23-9D20192A03F0}"/>
    <dgm:cxn modelId="{EFB8C15A-3422-424E-8396-68E9FE47720C}" type="presOf" srcId="{EE604E80-9A73-45C2-A34D-A42998E57B1B}" destId="{5F495CA3-55BB-4817-806A-46714A4C08AD}" srcOrd="0" destOrd="0" presId="urn:microsoft.com/office/officeart/2005/8/layout/cycle7"/>
    <dgm:cxn modelId="{CD390D35-1EBE-46BE-BFF9-6E778CBAD3B7}" srcId="{C144A4A0-EBDC-45B2-A1ED-EEB07038059F}" destId="{59B9B37C-6866-443A-81B0-F16BA7DA82A9}" srcOrd="3" destOrd="0" parTransId="{80D0C6BF-03F1-4946-8CF0-2EEF5B0A1695}" sibTransId="{EE604E80-9A73-45C2-A34D-A42998E57B1B}"/>
    <dgm:cxn modelId="{C975232A-8AE0-40A5-8EA0-97258D1A5473}" srcId="{C144A4A0-EBDC-45B2-A1ED-EEB07038059F}" destId="{3761D6FF-BFA8-442B-8826-4A5C462AA9DE}" srcOrd="1" destOrd="0" parTransId="{B10D144A-A0E9-4CB3-AED6-6174AF2992BD}" sibTransId="{6D8117FC-0E73-4D10-9B44-37FC038A3B41}"/>
    <dgm:cxn modelId="{BD759C5B-A5EB-4363-941D-4DDF10056F95}" type="presParOf" srcId="{BE9560FB-171F-4CA8-B1F4-3D2BEE5001F5}" destId="{43623F19-6955-4DEF-893D-6ADEBE100533}" srcOrd="0" destOrd="0" presId="urn:microsoft.com/office/officeart/2005/8/layout/cycle7"/>
    <dgm:cxn modelId="{908E7553-71D5-4ED6-913C-A04F90B6EBCA}" type="presParOf" srcId="{BE9560FB-171F-4CA8-B1F4-3D2BEE5001F5}" destId="{585DDFAC-D8F2-41ED-9C59-1C2CDE1C7D0B}" srcOrd="1" destOrd="0" presId="urn:microsoft.com/office/officeart/2005/8/layout/cycle7"/>
    <dgm:cxn modelId="{7623AF87-91F6-44BC-A966-400EECA86BD8}" type="presParOf" srcId="{585DDFAC-D8F2-41ED-9C59-1C2CDE1C7D0B}" destId="{43747919-79D1-451F-84B8-B4E66580629F}" srcOrd="0" destOrd="0" presId="urn:microsoft.com/office/officeart/2005/8/layout/cycle7"/>
    <dgm:cxn modelId="{4EF424F3-9D20-4EAE-8885-A32B6E97E518}" type="presParOf" srcId="{BE9560FB-171F-4CA8-B1F4-3D2BEE5001F5}" destId="{EDBDF88B-55FF-458C-9E8E-A5AD885EBC8E}" srcOrd="2" destOrd="0" presId="urn:microsoft.com/office/officeart/2005/8/layout/cycle7"/>
    <dgm:cxn modelId="{4D3FD11D-3A85-403D-B7B6-64BC6192AB8A}" type="presParOf" srcId="{BE9560FB-171F-4CA8-B1F4-3D2BEE5001F5}" destId="{60BB563F-F078-4BFB-9942-A91A8765687D}" srcOrd="3" destOrd="0" presId="urn:microsoft.com/office/officeart/2005/8/layout/cycle7"/>
    <dgm:cxn modelId="{9027EF28-741C-4335-AB01-F8275B9DC4EA}" type="presParOf" srcId="{60BB563F-F078-4BFB-9942-A91A8765687D}" destId="{9E710467-BBAB-49BC-9565-95F7F3A08F63}" srcOrd="0" destOrd="0" presId="urn:microsoft.com/office/officeart/2005/8/layout/cycle7"/>
    <dgm:cxn modelId="{1B21A31D-362F-4F96-B47A-3F7D6B5DBA94}" type="presParOf" srcId="{BE9560FB-171F-4CA8-B1F4-3D2BEE5001F5}" destId="{24EB5007-B159-4715-BDF2-7FB384EFB0BB}" srcOrd="4" destOrd="0" presId="urn:microsoft.com/office/officeart/2005/8/layout/cycle7"/>
    <dgm:cxn modelId="{A049A0E0-6D44-4D25-A64E-CC2EAE6E6185}" type="presParOf" srcId="{BE9560FB-171F-4CA8-B1F4-3D2BEE5001F5}" destId="{C0B4B3CD-EF92-4870-B822-88DC33AA7367}" srcOrd="5" destOrd="0" presId="urn:microsoft.com/office/officeart/2005/8/layout/cycle7"/>
    <dgm:cxn modelId="{858586D1-1A45-481E-A165-8A274F3A69F2}" type="presParOf" srcId="{C0B4B3CD-EF92-4870-B822-88DC33AA7367}" destId="{78B134EE-8888-48DB-9BDB-C1F03618B2B1}" srcOrd="0" destOrd="0" presId="urn:microsoft.com/office/officeart/2005/8/layout/cycle7"/>
    <dgm:cxn modelId="{6D9F8F78-0902-4B8A-9595-32C8F0DC5990}" type="presParOf" srcId="{BE9560FB-171F-4CA8-B1F4-3D2BEE5001F5}" destId="{67A7C735-0154-41A0-A78C-4424DBB9785A}" srcOrd="6" destOrd="0" presId="urn:microsoft.com/office/officeart/2005/8/layout/cycle7"/>
    <dgm:cxn modelId="{358CBF4A-6925-46A7-86A1-1B13078FE26D}" type="presParOf" srcId="{BE9560FB-171F-4CA8-B1F4-3D2BEE5001F5}" destId="{5F495CA3-55BB-4817-806A-46714A4C08AD}" srcOrd="7" destOrd="0" presId="urn:microsoft.com/office/officeart/2005/8/layout/cycle7"/>
    <dgm:cxn modelId="{7B293DD1-85D0-4BCD-B4D8-1C2818BCD541}" type="presParOf" srcId="{5F495CA3-55BB-4817-806A-46714A4C08AD}" destId="{2D45A106-5BD6-4016-9B4C-9CD3CD9B1E81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623F19-6955-4DEF-893D-6ADEBE100533}">
      <dsp:nvSpPr>
        <dsp:cNvPr id="0" name=""/>
        <dsp:cNvSpPr/>
      </dsp:nvSpPr>
      <dsp:spPr>
        <a:xfrm>
          <a:off x="3065358" y="206"/>
          <a:ext cx="2302538" cy="6571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производство</a:t>
          </a:r>
          <a:endParaRPr lang="ru-RU" sz="2600" b="1" kern="1200" dirty="0"/>
        </a:p>
      </dsp:txBody>
      <dsp:txXfrm>
        <a:off x="3084605" y="19453"/>
        <a:ext cx="2264044" cy="618649"/>
      </dsp:txXfrm>
    </dsp:sp>
    <dsp:sp modelId="{585DDFAC-D8F2-41ED-9C59-1C2CDE1C7D0B}">
      <dsp:nvSpPr>
        <dsp:cNvPr id="0" name=""/>
        <dsp:cNvSpPr/>
      </dsp:nvSpPr>
      <dsp:spPr>
        <a:xfrm rot="2295490">
          <a:off x="5266738" y="845420"/>
          <a:ext cx="768029" cy="230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5335738" y="891420"/>
        <a:ext cx="630029" cy="138000"/>
      </dsp:txXfrm>
    </dsp:sp>
    <dsp:sp modelId="{EDBDF88B-55FF-458C-9E8E-A5AD885EBC8E}">
      <dsp:nvSpPr>
        <dsp:cNvPr id="0" name=""/>
        <dsp:cNvSpPr/>
      </dsp:nvSpPr>
      <dsp:spPr>
        <a:xfrm>
          <a:off x="4561519" y="1263492"/>
          <a:ext cx="2514217" cy="6571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распределение</a:t>
          </a:r>
          <a:endParaRPr lang="ru-RU" sz="2600" b="1" kern="1200" dirty="0"/>
        </a:p>
      </dsp:txBody>
      <dsp:txXfrm>
        <a:off x="4580766" y="1282739"/>
        <a:ext cx="2475723" cy="618649"/>
      </dsp:txXfrm>
    </dsp:sp>
    <dsp:sp modelId="{60BB563F-F078-4BFB-9942-A91A8765687D}">
      <dsp:nvSpPr>
        <dsp:cNvPr id="0" name=""/>
        <dsp:cNvSpPr/>
      </dsp:nvSpPr>
      <dsp:spPr>
        <a:xfrm rot="8458198">
          <a:off x="5174423" y="2107916"/>
          <a:ext cx="768029" cy="230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5243423" y="2153916"/>
        <a:ext cx="630029" cy="138000"/>
      </dsp:txXfrm>
    </dsp:sp>
    <dsp:sp modelId="{24EB5007-B159-4715-BDF2-7FB384EFB0BB}">
      <dsp:nvSpPr>
        <dsp:cNvPr id="0" name=""/>
        <dsp:cNvSpPr/>
      </dsp:nvSpPr>
      <dsp:spPr>
        <a:xfrm>
          <a:off x="3103178" y="2525197"/>
          <a:ext cx="2318086" cy="65714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обмен</a:t>
          </a:r>
          <a:endParaRPr lang="ru-RU" sz="2600" b="1" kern="1200" dirty="0"/>
        </a:p>
      </dsp:txBody>
      <dsp:txXfrm>
        <a:off x="3122425" y="2544444"/>
        <a:ext cx="2279592" cy="618649"/>
      </dsp:txXfrm>
    </dsp:sp>
    <dsp:sp modelId="{C0B4B3CD-EF92-4870-B822-88DC33AA7367}">
      <dsp:nvSpPr>
        <dsp:cNvPr id="0" name=""/>
        <dsp:cNvSpPr/>
      </dsp:nvSpPr>
      <dsp:spPr>
        <a:xfrm rot="13002316">
          <a:off x="2472129" y="2107916"/>
          <a:ext cx="768029" cy="230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 rot="10800000">
        <a:off x="2541129" y="2153916"/>
        <a:ext cx="630029" cy="138000"/>
      </dsp:txXfrm>
    </dsp:sp>
    <dsp:sp modelId="{67A7C735-0154-41A0-A78C-4424DBB9785A}">
      <dsp:nvSpPr>
        <dsp:cNvPr id="0" name=""/>
        <dsp:cNvSpPr/>
      </dsp:nvSpPr>
      <dsp:spPr>
        <a:xfrm>
          <a:off x="1347565" y="1263492"/>
          <a:ext cx="2444546" cy="6571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потребление</a:t>
          </a:r>
          <a:endParaRPr lang="ru-RU" sz="2600" b="1" kern="1200" dirty="0"/>
        </a:p>
      </dsp:txBody>
      <dsp:txXfrm>
        <a:off x="1366812" y="1282739"/>
        <a:ext cx="2406052" cy="618649"/>
      </dsp:txXfrm>
    </dsp:sp>
    <dsp:sp modelId="{5F495CA3-55BB-4817-806A-46714A4C08AD}">
      <dsp:nvSpPr>
        <dsp:cNvPr id="0" name=""/>
        <dsp:cNvSpPr/>
      </dsp:nvSpPr>
      <dsp:spPr>
        <a:xfrm rot="19350446">
          <a:off x="2398665" y="845420"/>
          <a:ext cx="768029" cy="23000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2467665" y="891420"/>
        <a:ext cx="630029" cy="138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43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19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37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716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228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5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574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246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7976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568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9559-05C0-47E7-95AA-21D1AFA45E11}" type="datetimeFigureOut">
              <a:rPr lang="ru-RU" smtClean="0"/>
              <a:t>25.07.2018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87521-F323-406F-9E67-8199087A62D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626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microsoft.com/office/2007/relationships/hdphoto" Target="../media/hdphoto3.wdp"/><Relationship Id="rId4" Type="http://schemas.openxmlformats.org/officeDocument/2006/relationships/image" Target="../media/image20.jpe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2020490"/>
            <a:ext cx="4390256" cy="1102519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1543"/>
                </a:solidFill>
              </a:rPr>
              <a:t>Производство</a:t>
            </a:r>
            <a:endParaRPr lang="ru-RU" sz="5400" b="1" dirty="0">
              <a:solidFill>
                <a:srgbClr val="00154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03598"/>
            <a:ext cx="2769539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0" y="1431816"/>
            <a:ext cx="237626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СРЕДСТВА </a:t>
            </a:r>
          </a:p>
          <a:p>
            <a:pPr algn="ctr"/>
            <a:r>
              <a:rPr lang="ru-RU" sz="2000" b="1" dirty="0" smtClean="0"/>
              <a:t>ПРОИЗВОДСТВА</a:t>
            </a:r>
            <a:endParaRPr lang="ru-RU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411510"/>
            <a:ext cx="439248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ПРОИЗВОДИТЕЛЬНЫЕ СИЛЫ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429494"/>
            <a:ext cx="2376264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ЧЕЛОВЕК</a:t>
            </a:r>
            <a:endParaRPr lang="ru-RU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2655952"/>
            <a:ext cx="1890275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ПРЕДМЕТЫ ТРУДА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900321" y="2655952"/>
            <a:ext cx="191203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СРЕДСТВА </a:t>
            </a:r>
          </a:p>
          <a:p>
            <a:pPr algn="ctr"/>
            <a:r>
              <a:rPr lang="ru-RU" sz="2000" b="1" dirty="0" smtClean="0"/>
              <a:t>ТРУДА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13773" y="3990959"/>
            <a:ext cx="246633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ОРУДИЯ ТРУДА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3966382"/>
            <a:ext cx="2466339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ИНФРАСТРУКТУРА</a:t>
            </a:r>
            <a:endParaRPr lang="ru-RU" sz="2000" b="1" dirty="0"/>
          </a:p>
        </p:txBody>
      </p:sp>
      <p:cxnSp>
        <p:nvCxnSpPr>
          <p:cNvPr id="11" name="Прямая со стрелкой 10"/>
          <p:cNvCxnSpPr>
            <a:stCxn id="2" idx="2"/>
            <a:endCxn id="3" idx="0"/>
          </p:cNvCxnSpPr>
          <p:nvPr/>
        </p:nvCxnSpPr>
        <p:spPr>
          <a:xfrm flipH="1">
            <a:off x="1943708" y="811620"/>
            <a:ext cx="1872208" cy="617874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  <a:endCxn id="4" idx="0"/>
          </p:cNvCxnSpPr>
          <p:nvPr/>
        </p:nvCxnSpPr>
        <p:spPr>
          <a:xfrm>
            <a:off x="3815916" y="811620"/>
            <a:ext cx="1944216" cy="620196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7" idx="0"/>
          </p:cNvCxnSpPr>
          <p:nvPr/>
        </p:nvCxnSpPr>
        <p:spPr>
          <a:xfrm>
            <a:off x="5760132" y="2139702"/>
            <a:ext cx="1096209" cy="51625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6" idx="0"/>
          </p:cNvCxnSpPr>
          <p:nvPr/>
        </p:nvCxnSpPr>
        <p:spPr>
          <a:xfrm flipH="1">
            <a:off x="2996858" y="2139702"/>
            <a:ext cx="2763274" cy="516250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9" idx="0"/>
          </p:cNvCxnSpPr>
          <p:nvPr/>
        </p:nvCxnSpPr>
        <p:spPr>
          <a:xfrm>
            <a:off x="6856341" y="3363838"/>
            <a:ext cx="460997" cy="602544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7" idx="2"/>
            <a:endCxn id="8" idx="0"/>
          </p:cNvCxnSpPr>
          <p:nvPr/>
        </p:nvCxnSpPr>
        <p:spPr>
          <a:xfrm flipH="1">
            <a:off x="4346943" y="3363838"/>
            <a:ext cx="2509398" cy="627121"/>
          </a:xfrm>
          <a:prstGeom prst="straightConnector1">
            <a:avLst/>
          </a:prstGeom>
          <a:ln w="317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671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411510"/>
            <a:ext cx="4320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Формы производства</a:t>
            </a:r>
            <a:endParaRPr lang="ru-RU" sz="3200" b="1" dirty="0">
              <a:solidFill>
                <a:srgbClr val="001543"/>
              </a:solidFill>
            </a:endParaRPr>
          </a:p>
        </p:txBody>
      </p:sp>
      <p:sp>
        <p:nvSpPr>
          <p:cNvPr id="3" name="Стрелка вправо с вырезом 2"/>
          <p:cNvSpPr/>
          <p:nvPr/>
        </p:nvSpPr>
        <p:spPr>
          <a:xfrm rot="7510484">
            <a:off x="1958657" y="1213349"/>
            <a:ext cx="906207" cy="431404"/>
          </a:xfrm>
          <a:prstGeom prst="notchedRightArrow">
            <a:avLst>
              <a:gd name="adj1" fmla="val 50000"/>
              <a:gd name="adj2" fmla="val 909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925641"/>
            <a:ext cx="3135607" cy="23517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588" y="2076479"/>
            <a:ext cx="2703876" cy="2050029"/>
          </a:xfrm>
          <a:prstGeom prst="rect">
            <a:avLst/>
          </a:prstGeom>
        </p:spPr>
      </p:pic>
      <p:sp>
        <p:nvSpPr>
          <p:cNvPr id="7" name="Стрелка вправо с вырезом 6"/>
          <p:cNvSpPr/>
          <p:nvPr/>
        </p:nvSpPr>
        <p:spPr>
          <a:xfrm rot="14296847" flipH="1">
            <a:off x="6279136" y="1208152"/>
            <a:ext cx="906207" cy="431404"/>
          </a:xfrm>
          <a:prstGeom prst="notchedRightArrow">
            <a:avLst>
              <a:gd name="adj1" fmla="val 50000"/>
              <a:gd name="adj2" fmla="val 909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3171103" y="2211710"/>
            <a:ext cx="2873485" cy="74576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Обособленность производителей</a:t>
            </a:r>
            <a:endParaRPr lang="ru-RU" sz="2200" b="1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171103" y="3338150"/>
            <a:ext cx="2873485" cy="74576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/>
              <a:t>Разделение труда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0050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11510"/>
            <a:ext cx="8496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43"/>
                </a:solidFill>
              </a:rPr>
              <a:t>Разделение труда </a:t>
            </a:r>
            <a:r>
              <a:rPr lang="ru-RU" sz="2800" dirty="0" smtClean="0"/>
              <a:t>– специализация на производстве того или иного вида продукции в масштабах общества.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51670"/>
            <a:ext cx="1437614" cy="24684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117" y="1851670"/>
            <a:ext cx="1110511" cy="2445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8" b="7333"/>
          <a:stretch/>
        </p:blipFill>
        <p:spPr>
          <a:xfrm>
            <a:off x="4107639" y="1995686"/>
            <a:ext cx="3079009" cy="230192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290" y="1851670"/>
            <a:ext cx="1759339" cy="246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5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2754981"/>
            <a:ext cx="1554578" cy="144683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71550"/>
            <a:ext cx="1656184" cy="1656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14" b="9743"/>
          <a:stretch/>
        </p:blipFill>
        <p:spPr>
          <a:xfrm>
            <a:off x="5844480" y="852850"/>
            <a:ext cx="1837080" cy="15748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606834"/>
            <a:ext cx="1825429" cy="13690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53" y="2489143"/>
            <a:ext cx="1666783" cy="1666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900">
            <a:off x="6028814" y="2688062"/>
            <a:ext cx="1343223" cy="14194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1431">
            <a:off x="4852353" y="2649715"/>
            <a:ext cx="1403625" cy="1477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91680" y="33950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43"/>
                </a:solidFill>
              </a:rPr>
              <a:t>Специализация производства</a:t>
            </a:r>
            <a:endParaRPr lang="ru-RU" sz="2800" b="1" dirty="0">
              <a:solidFill>
                <a:srgbClr val="001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55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33950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43"/>
                </a:solidFill>
              </a:rPr>
              <a:t>Разделение труда </a:t>
            </a:r>
            <a:r>
              <a:rPr lang="ru-RU" sz="2800" dirty="0" smtClean="0"/>
              <a:t>– деление процесса производства на отдельные операции.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29437"/>
            <a:ext cx="4320480" cy="32313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20072" y="2715766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Прядильная мануфактура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9937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2513"/>
            <a:ext cx="3988632" cy="4625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1140296"/>
            <a:ext cx="424847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Разделение труда на мельчайшие операции.</a:t>
            </a:r>
          </a:p>
          <a:p>
            <a:endParaRPr lang="ru-RU" sz="12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Непрерывность работы.</a:t>
            </a:r>
          </a:p>
          <a:p>
            <a:endParaRPr lang="ru-RU" sz="12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Постоянная скорость.</a:t>
            </a:r>
          </a:p>
          <a:p>
            <a:endParaRPr lang="ru-RU" sz="12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Соблюдение последовательности сборки или обработки.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0" y="55552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1543"/>
                </a:solidFill>
              </a:rPr>
              <a:t>Конвейер</a:t>
            </a:r>
            <a:endParaRPr lang="ru-RU" sz="2800" b="1" dirty="0">
              <a:solidFill>
                <a:srgbClr val="0015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2200" y="771550"/>
            <a:ext cx="2160240" cy="3029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381648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43"/>
                </a:solidFill>
              </a:rPr>
              <a:t>ГЕНРИ ФОРД</a:t>
            </a:r>
            <a:endParaRPr lang="ru-RU" sz="2000" dirty="0">
              <a:solidFill>
                <a:srgbClr val="00154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8607"/>
            <a:ext cx="5439552" cy="40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9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37889"/>
            <a:ext cx="5647161" cy="40677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72200" y="1602254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Автомобиль «Форд – Т» - машина средней американской семьи.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098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11510"/>
            <a:ext cx="8064896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Время на сборку автомобиля «Форд» сократилось в 8 раз.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9552" y="1596737"/>
            <a:ext cx="8064896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Производительность труда на заводе Форда </a:t>
            </a:r>
          </a:p>
          <a:p>
            <a:pPr algn="ctr"/>
            <a:r>
              <a:rPr lang="ru-RU" sz="2400" dirty="0" smtClean="0"/>
              <a:t>увеличилась в 8 раз.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770931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43"/>
                </a:solidFill>
              </a:rPr>
              <a:t>Производительность труда</a:t>
            </a:r>
            <a:r>
              <a:rPr lang="ru-RU" sz="2800" dirty="0" smtClean="0"/>
              <a:t> - количество </a:t>
            </a:r>
            <a:r>
              <a:rPr lang="ru-RU" sz="2800" dirty="0"/>
              <a:t>продукции или </a:t>
            </a:r>
            <a:r>
              <a:rPr lang="ru-RU" sz="2800" dirty="0" smtClean="0"/>
              <a:t>объём </a:t>
            </a:r>
            <a:r>
              <a:rPr lang="ru-RU" sz="2800" dirty="0"/>
              <a:t>работы, </a:t>
            </a:r>
            <a:r>
              <a:rPr lang="ru-RU" sz="2800" dirty="0" smtClean="0"/>
              <a:t>произведённый </a:t>
            </a:r>
            <a:r>
              <a:rPr lang="ru-RU" sz="2800" dirty="0"/>
              <a:t>работником за определённый период </a:t>
            </a:r>
            <a:r>
              <a:rPr lang="ru-RU" sz="2800" dirty="0" smtClean="0"/>
              <a:t>времени.</a:t>
            </a:r>
            <a:endParaRPr lang="ru-RU" sz="2800" dirty="0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4355976" y="760404"/>
            <a:ext cx="432048" cy="936104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236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55157251"/>
              </p:ext>
            </p:extLst>
          </p:nvPr>
        </p:nvGraphicFramePr>
        <p:xfrm>
          <a:off x="179512" y="195486"/>
          <a:ext cx="53285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08104" y="1099646"/>
            <a:ext cx="334417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Производительность труда зависит от технического прогресса.</a:t>
            </a:r>
          </a:p>
          <a:p>
            <a:endParaRPr lang="ru-RU" sz="12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Большую роль в её повышении играют ресурсосберегающие технологии.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591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Chart bld="category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7704"/>
            <a:ext cx="2677976" cy="33882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491880" y="915566"/>
            <a:ext cx="52565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Труд – «</a:t>
            </a:r>
            <a:r>
              <a:rPr lang="ru-RU" sz="2800" dirty="0"/>
              <a:t>первое основное условие всей человеческой жизни, и притом в такой степени, что мы в известном смысле должны сказать: труд создал самого человека». </a:t>
            </a:r>
            <a:endParaRPr lang="ru-RU" sz="2800" dirty="0" smtClean="0"/>
          </a:p>
          <a:p>
            <a:endParaRPr lang="ru-RU" sz="1000" dirty="0" smtClean="0"/>
          </a:p>
          <a:p>
            <a:pPr algn="r"/>
            <a:r>
              <a:rPr lang="ru-RU" sz="2800" dirty="0" smtClean="0"/>
              <a:t>Фридрих Энгельс 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8215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55526"/>
            <a:ext cx="8352928" cy="13849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43"/>
                </a:solidFill>
              </a:rPr>
              <a:t>Производительность труда</a:t>
            </a:r>
            <a:r>
              <a:rPr lang="ru-RU" sz="2800" dirty="0" smtClean="0"/>
              <a:t> - количество </a:t>
            </a:r>
            <a:r>
              <a:rPr lang="ru-RU" sz="2800" dirty="0"/>
              <a:t>продукции или </a:t>
            </a:r>
            <a:r>
              <a:rPr lang="ru-RU" sz="2800" dirty="0" smtClean="0"/>
              <a:t>объём </a:t>
            </a:r>
            <a:r>
              <a:rPr lang="ru-RU" sz="2800" dirty="0"/>
              <a:t>работы, </a:t>
            </a:r>
            <a:r>
              <a:rPr lang="ru-RU" sz="2800" dirty="0" smtClean="0"/>
              <a:t>произведённый </a:t>
            </a:r>
            <a:r>
              <a:rPr lang="ru-RU" sz="2800" dirty="0"/>
              <a:t>работником за определённый период </a:t>
            </a:r>
            <a:r>
              <a:rPr lang="ru-RU" sz="2800" dirty="0" smtClean="0"/>
              <a:t>времени.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770931"/>
            <a:ext cx="8352928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43"/>
                </a:solidFill>
              </a:rPr>
              <a:t>Производительность труда</a:t>
            </a:r>
            <a:r>
              <a:rPr lang="ru-RU" sz="2800" dirty="0" smtClean="0"/>
              <a:t> - количество продукции, произведённой на единицу израсходованных производственных ресурсов.</a:t>
            </a:r>
            <a:endParaRPr lang="ru-RU" sz="2800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4319972" y="1887674"/>
            <a:ext cx="432048" cy="936104"/>
          </a:xfrm>
          <a:prstGeom prst="notch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100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339502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43"/>
                </a:solidFill>
              </a:rPr>
              <a:t>Отрасль экономики </a:t>
            </a:r>
            <a:r>
              <a:rPr lang="ru-RU" sz="2800" dirty="0" smtClean="0"/>
              <a:t>– совокупность предприятий и организаций, производящих однородную продукцию или услуги.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23678"/>
            <a:ext cx="1980863" cy="2187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259872"/>
            <a:ext cx="18835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1543"/>
                </a:solidFill>
              </a:rPr>
              <a:t>КАРЛ ЛИННЕЙ</a:t>
            </a:r>
            <a:endParaRPr lang="ru-RU" sz="2000" dirty="0">
              <a:solidFill>
                <a:srgbClr val="00154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71800" y="1779662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Классификация живых организмов</a:t>
            </a:r>
            <a:endParaRPr lang="ru-RU" sz="2400" b="1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3059832" y="2283718"/>
            <a:ext cx="576064" cy="2376709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ВИД</a:t>
            </a:r>
            <a:endParaRPr lang="ru-RU" sz="1600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6948264" y="2283718"/>
            <a:ext cx="576064" cy="2376709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ЦАРСТВО</a:t>
            </a:r>
            <a:endParaRPr lang="ru-RU" sz="1600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4355976" y="2283718"/>
            <a:ext cx="576064" cy="2376709"/>
          </a:xfrm>
          <a:prstGeom prst="homePlate">
            <a:avLst>
              <a:gd name="adj" fmla="val 6930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С ЕМЕЙС Т ВО</a:t>
            </a:r>
            <a:endParaRPr lang="ru-RU" sz="1400" b="1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5004048" y="2283273"/>
            <a:ext cx="576064" cy="2376709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ОТРЯД</a:t>
            </a:r>
            <a:endParaRPr lang="ru-RU" sz="1600" b="1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5652120" y="2283718"/>
            <a:ext cx="576064" cy="2376709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КЛАСС</a:t>
            </a:r>
            <a:endParaRPr lang="ru-RU" sz="1600" b="1" dirty="0"/>
          </a:p>
        </p:txBody>
      </p:sp>
      <p:sp>
        <p:nvSpPr>
          <p:cNvPr id="17" name="Пятиугольник 16"/>
          <p:cNvSpPr/>
          <p:nvPr/>
        </p:nvSpPr>
        <p:spPr>
          <a:xfrm>
            <a:off x="6300192" y="2283718"/>
            <a:ext cx="576064" cy="2376709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ТИП</a:t>
            </a:r>
            <a:endParaRPr lang="ru-RU" sz="1600" b="1" dirty="0"/>
          </a:p>
        </p:txBody>
      </p:sp>
      <p:sp>
        <p:nvSpPr>
          <p:cNvPr id="18" name="Пятиугольник 17"/>
          <p:cNvSpPr/>
          <p:nvPr/>
        </p:nvSpPr>
        <p:spPr>
          <a:xfrm>
            <a:off x="3707904" y="2283718"/>
            <a:ext cx="576064" cy="2376709"/>
          </a:xfrm>
          <a:prstGeom prst="homePlate">
            <a:avLst>
              <a:gd name="adj" fmla="val 7145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РОД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5197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9045" flipH="1">
            <a:off x="5847993" y="740006"/>
            <a:ext cx="2902307" cy="33946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7275" y="415247"/>
            <a:ext cx="55446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Вид «производитель мороженого». </a:t>
            </a:r>
          </a:p>
          <a:p>
            <a:endParaRPr lang="ru-RU" sz="10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Род «кондитерская промышленность». </a:t>
            </a:r>
          </a:p>
          <a:p>
            <a:endParaRPr lang="ru-RU" sz="10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Семейство «пищевая промышленность». </a:t>
            </a:r>
          </a:p>
          <a:p>
            <a:endParaRPr lang="ru-RU" sz="10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Отряд «лёгкая промышленность». </a:t>
            </a:r>
          </a:p>
          <a:p>
            <a:endParaRPr lang="ru-RU" sz="10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Класс «обрабатывающая промышленность». </a:t>
            </a:r>
          </a:p>
          <a:p>
            <a:endParaRPr lang="ru-RU" sz="1000" dirty="0" smtClean="0"/>
          </a:p>
          <a:p>
            <a:pPr marL="342900" indent="-342900">
              <a:buBlip>
                <a:blip r:embed="rId3"/>
              </a:buBlip>
            </a:pPr>
            <a:r>
              <a:rPr lang="ru-RU" sz="2400" dirty="0" smtClean="0"/>
              <a:t>Тип «промышленность».</a:t>
            </a:r>
          </a:p>
        </p:txBody>
      </p:sp>
    </p:spTree>
    <p:extLst>
      <p:ext uri="{BB962C8B-B14F-4D97-AF65-F5344CB8AC3E}">
        <p14:creationId xmlns:p14="http://schemas.microsoft.com/office/powerpoint/2010/main" val="109485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339502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Группы отраслей экономики</a:t>
            </a:r>
            <a:endParaRPr lang="ru-RU" sz="3200" b="1" dirty="0">
              <a:solidFill>
                <a:srgbClr val="001543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38923"/>
              </p:ext>
            </p:extLst>
          </p:nvPr>
        </p:nvGraphicFramePr>
        <p:xfrm>
          <a:off x="467544" y="1216134"/>
          <a:ext cx="8280920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0460"/>
                <a:gridCol w="4140460"/>
              </a:tblGrid>
              <a:tr h="370840">
                <a:tc>
                  <a:txBody>
                    <a:bodyPr/>
                    <a:lstStyle/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dirty="0" smtClean="0"/>
                        <a:t>Сельское хозяйство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dirty="0" smtClean="0"/>
                        <a:t>Лесное хозяйство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dirty="0" smtClean="0"/>
                        <a:t>Добывающая промышленность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dirty="0" smtClean="0"/>
                        <a:t>Обрабатывающая промышленность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Строительство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Торговля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Электроснабжение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Водоснабжение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</a:p>
                    <a:p>
                      <a:pPr marL="342900" indent="-342900">
                        <a:buFontTx/>
                        <a:buBlip>
                          <a:blip r:embed="rId2"/>
                        </a:buBlip>
                      </a:pPr>
                      <a:r>
                        <a:rPr lang="ru-RU" sz="2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lang="ru-RU" sz="2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88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войная стрелка влево/вправо 1"/>
          <p:cNvSpPr/>
          <p:nvPr/>
        </p:nvSpPr>
        <p:spPr>
          <a:xfrm>
            <a:off x="3095836" y="483518"/>
            <a:ext cx="2952328" cy="1368152"/>
          </a:xfrm>
          <a:prstGeom prst="leftRightArrow">
            <a:avLst>
              <a:gd name="adj1" fmla="val 72523"/>
              <a:gd name="adj2" fmla="val 410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СФЕРЫ ЭКОНОМИКИ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771550"/>
            <a:ext cx="23402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производство товаров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191682" y="771550"/>
            <a:ext cx="23402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сфера </a:t>
            </a:r>
          </a:p>
          <a:p>
            <a:pPr algn="ctr"/>
            <a:r>
              <a:rPr lang="ru-RU" sz="2400" b="1" dirty="0" smtClean="0"/>
              <a:t>услуг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056" y="2211709"/>
            <a:ext cx="81369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543"/>
                </a:solidFill>
              </a:rPr>
              <a:t>Услуга </a:t>
            </a:r>
            <a:r>
              <a:rPr lang="ru-RU" sz="2800" dirty="0" smtClean="0"/>
              <a:t>– экономическая </a:t>
            </a:r>
            <a:r>
              <a:rPr lang="ru-RU" sz="2800" dirty="0"/>
              <a:t>деятельность, </a:t>
            </a:r>
            <a:r>
              <a:rPr lang="ru-RU" sz="2800" dirty="0" smtClean="0"/>
              <a:t>приносящая </a:t>
            </a:r>
            <a:r>
              <a:rPr lang="ru-RU" sz="2800" dirty="0"/>
              <a:t>удовлетворение личных потребностей населения и общества в целом.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3651870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Услуга не имеет вещественной формы.</a:t>
            </a:r>
          </a:p>
          <a:p>
            <a:pPr marL="342900" indent="-342900">
              <a:buBlip>
                <a:blip r:embed="rId2"/>
              </a:buBlip>
            </a:pPr>
            <a:r>
              <a:rPr lang="ru-RU" sz="2400" dirty="0" smtClean="0"/>
              <a:t>Услуга неотделима от процесса производства.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58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208" y="561160"/>
            <a:ext cx="2963058" cy="2494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561160"/>
            <a:ext cx="2232249" cy="2494156"/>
          </a:xfrm>
          <a:prstGeom prst="rect">
            <a:avLst/>
          </a:prstGeom>
        </p:spPr>
      </p:pic>
      <p:sp>
        <p:nvSpPr>
          <p:cNvPr id="4" name="Стрелка вправо с вырезом 3"/>
          <p:cNvSpPr/>
          <p:nvPr/>
        </p:nvSpPr>
        <p:spPr>
          <a:xfrm rot="5400000">
            <a:off x="2087724" y="2893310"/>
            <a:ext cx="432048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914329" y="36611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ТОВАР</a:t>
            </a:r>
            <a:endParaRPr lang="ru-RU" sz="2400" b="1" dirty="0"/>
          </a:p>
        </p:txBody>
      </p:sp>
      <p:sp>
        <p:nvSpPr>
          <p:cNvPr id="6" name="Стрелка вправо с вырезом 5"/>
          <p:cNvSpPr/>
          <p:nvPr/>
        </p:nvSpPr>
        <p:spPr>
          <a:xfrm rot="5400000">
            <a:off x="6480212" y="2907102"/>
            <a:ext cx="432048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3651870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УСЛУГА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68566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23833993"/>
              </p:ext>
            </p:extLst>
          </p:nvPr>
        </p:nvGraphicFramePr>
        <p:xfrm>
          <a:off x="251520" y="267494"/>
          <a:ext cx="8640960" cy="419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848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41151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600" b="1" dirty="0"/>
              <a:t>Производство</a:t>
            </a:r>
            <a:r>
              <a:rPr lang="ru-RU" sz="2600" dirty="0"/>
              <a:t> – процесс создания жизненных благ для удовлетворения потребностей людей</a:t>
            </a:r>
            <a:r>
              <a:rPr lang="ru-RU" sz="2600" dirty="0" smtClean="0"/>
              <a:t>.</a:t>
            </a:r>
          </a:p>
          <a:p>
            <a:pPr lvl="0"/>
            <a:endParaRPr lang="ru-RU" sz="1200" dirty="0"/>
          </a:p>
          <a:p>
            <a:pPr lvl="0"/>
            <a:r>
              <a:rPr lang="ru-RU" sz="2600" b="1" dirty="0" smtClean="0"/>
              <a:t>Производительность </a:t>
            </a:r>
            <a:r>
              <a:rPr lang="ru-RU" sz="2600" b="1" dirty="0"/>
              <a:t>труда </a:t>
            </a:r>
            <a:r>
              <a:rPr lang="ru-RU" sz="2600" dirty="0"/>
              <a:t>– </a:t>
            </a:r>
            <a:r>
              <a:rPr lang="ru-RU" sz="2600" dirty="0" smtClean="0"/>
              <a:t>количество </a:t>
            </a:r>
            <a:r>
              <a:rPr lang="ru-RU" sz="2600" dirty="0"/>
              <a:t>товаров и услуг, произведённых на единицу израсходованных производственных ресурсов</a:t>
            </a:r>
            <a:r>
              <a:rPr lang="ru-RU" sz="2600" dirty="0" smtClean="0"/>
              <a:t>.</a:t>
            </a:r>
          </a:p>
          <a:p>
            <a:pPr lvl="0"/>
            <a:endParaRPr lang="ru-RU" sz="1200" dirty="0"/>
          </a:p>
          <a:p>
            <a:pPr lvl="0"/>
            <a:r>
              <a:rPr lang="ru-RU" sz="2600" dirty="0"/>
              <a:t>Для современного производства характерно углубление </a:t>
            </a:r>
            <a:r>
              <a:rPr lang="ru-RU" sz="2600" b="1" dirty="0"/>
              <a:t>разделения труда </a:t>
            </a:r>
            <a:r>
              <a:rPr lang="ru-RU" sz="2600" dirty="0"/>
              <a:t>и специализации</a:t>
            </a:r>
            <a:r>
              <a:rPr lang="ru-RU" sz="2600" dirty="0" smtClean="0"/>
              <a:t>.</a:t>
            </a:r>
          </a:p>
          <a:p>
            <a:pPr lvl="0"/>
            <a:endParaRPr lang="ru-RU" sz="1200" dirty="0"/>
          </a:p>
          <a:p>
            <a:pPr lvl="0"/>
            <a:r>
              <a:rPr lang="ru-RU" sz="2600" dirty="0"/>
              <a:t>В современной экономике наиболее быстрыми темпами развивается </a:t>
            </a:r>
            <a:r>
              <a:rPr lang="ru-RU" sz="2600" b="1" dirty="0"/>
              <a:t>сфера услуг</a:t>
            </a:r>
            <a:r>
              <a:rPr lang="ru-RU" sz="26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18007"/>
            <a:ext cx="424847" cy="3600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9622"/>
            <a:ext cx="424847" cy="360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87774"/>
            <a:ext cx="424847" cy="360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95886"/>
            <a:ext cx="424847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155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14992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1543"/>
                </a:solidFill>
              </a:rPr>
              <a:t>Труд</a:t>
            </a:r>
            <a:r>
              <a:rPr lang="ru-RU" sz="2600" dirty="0">
                <a:solidFill>
                  <a:srgbClr val="001543"/>
                </a:solidFill>
              </a:rPr>
              <a:t> </a:t>
            </a:r>
            <a:r>
              <a:rPr lang="ru-RU" sz="2600" dirty="0"/>
              <a:t>– это осознанная целенаправленная деятельность человека по производству материальных и духовных ценностей.</a:t>
            </a:r>
          </a:p>
        </p:txBody>
      </p:sp>
      <p:sp>
        <p:nvSpPr>
          <p:cNvPr id="3" name="Стрелка вправо с вырезом 2"/>
          <p:cNvSpPr/>
          <p:nvPr/>
        </p:nvSpPr>
        <p:spPr>
          <a:xfrm rot="5400000">
            <a:off x="1511660" y="1491630"/>
            <a:ext cx="432048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трелка вправо с вырезом 3"/>
          <p:cNvSpPr/>
          <p:nvPr/>
        </p:nvSpPr>
        <p:spPr>
          <a:xfrm rot="5400000">
            <a:off x="4355976" y="1491630"/>
            <a:ext cx="432048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с вырезом 4"/>
          <p:cNvSpPr/>
          <p:nvPr/>
        </p:nvSpPr>
        <p:spPr>
          <a:xfrm rot="5400000">
            <a:off x="7128284" y="1491630"/>
            <a:ext cx="432048" cy="936104"/>
          </a:xfrm>
          <a:prstGeom prst="notch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34799" y="2355726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преобразование среды обитания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221171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изменение человека и общества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39852" y="221171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удовлетворение потребностей человека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34799" y="3623414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1543"/>
                </a:solidFill>
              </a:rPr>
              <a:t>Производство </a:t>
            </a:r>
            <a:r>
              <a:rPr lang="ru-RU" sz="2600" dirty="0" smtClean="0"/>
              <a:t>– процесс создания жизненных благ для удовлетворения потребностей людей 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34249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49697"/>
            <a:ext cx="4389721" cy="3294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4701" y="1851670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43"/>
                </a:solidFill>
              </a:rPr>
              <a:t>Производство </a:t>
            </a:r>
            <a:r>
              <a:rPr lang="ru-RU" sz="3200" dirty="0" smtClean="0"/>
              <a:t>– процесс создания полезного продукта.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1499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Экономический (производственный) цикл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93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30884" y="1491630"/>
            <a:ext cx="4032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43"/>
                </a:solidFill>
              </a:rPr>
              <a:t>Распределение </a:t>
            </a:r>
            <a:r>
              <a:rPr lang="ru-RU" sz="3200" dirty="0" smtClean="0"/>
              <a:t>– установление доли каждого работника в созданном богатстве.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1499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Экономический (производственный) цикл</a:t>
            </a:r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396044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20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1457365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43"/>
                </a:solidFill>
              </a:rPr>
              <a:t>Обмен </a:t>
            </a:r>
            <a:r>
              <a:rPr lang="ru-RU" sz="3200" dirty="0" smtClean="0"/>
              <a:t>– движение полученных при распределении продуктов от одного владельца к другому.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1499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Экономический (производственный) цикл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31590"/>
            <a:ext cx="424847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0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6016" y="1445751"/>
            <a:ext cx="40324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543"/>
                </a:solidFill>
              </a:rPr>
              <a:t>Потребление </a:t>
            </a:r>
            <a:r>
              <a:rPr lang="ru-RU" sz="3200" dirty="0" smtClean="0"/>
              <a:t>– использование полученных благ для удовлетворения потребностей.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41499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Экономический (производственный) цикл</a:t>
            </a:r>
            <a:endParaRPr 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5256" y="953015"/>
            <a:ext cx="3952727" cy="3540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5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3840325"/>
              </p:ext>
            </p:extLst>
          </p:nvPr>
        </p:nvGraphicFramePr>
        <p:xfrm>
          <a:off x="323528" y="1347614"/>
          <a:ext cx="8640960" cy="3184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41499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Общественное воспроизводство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390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623F19-6955-4DEF-893D-6ADEBE100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43623F19-6955-4DEF-893D-6ADEBE100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5DDFAC-D8F2-41ED-9C59-1C2CDE1C7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graphicEl>
                                              <a:dgm id="{585DDFAC-D8F2-41ED-9C59-1C2CDE1C7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DF88B-55FF-458C-9E8E-A5AD885EBC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EDBDF88B-55FF-458C-9E8E-A5AD885EBC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0BB563F-F078-4BFB-9942-A91A87656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60BB563F-F078-4BFB-9942-A91A87656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EB5007-B159-4715-BDF2-7FB384EFB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24EB5007-B159-4715-BDF2-7FB384EFB0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B4B3CD-EF92-4870-B822-88DC33AA7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graphicEl>
                                              <a:dgm id="{C0B4B3CD-EF92-4870-B822-88DC33AA7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7C735-0154-41A0-A78C-4424DBB978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67A7C735-0154-41A0-A78C-4424DBB978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F495CA3-55BB-4817-806A-46714A4C08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dgm id="{5F495CA3-55BB-4817-806A-46714A4C08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4"/>
          <a:stretch/>
        </p:blipFill>
        <p:spPr>
          <a:xfrm>
            <a:off x="222422" y="1275606"/>
            <a:ext cx="1685282" cy="190331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75606"/>
            <a:ext cx="1872208" cy="1872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275606"/>
            <a:ext cx="1226053" cy="190331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03599"/>
            <a:ext cx="1490390" cy="19145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275606"/>
            <a:ext cx="1844044" cy="1939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1760" y="41151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Виды ресурсов</a:t>
            </a:r>
            <a:endParaRPr lang="ru-RU" sz="3200" b="1" dirty="0">
              <a:solidFill>
                <a:srgbClr val="001543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75756" y="4011910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1543"/>
                </a:solidFill>
              </a:rPr>
              <a:t>Факторы производства</a:t>
            </a:r>
            <a:endParaRPr lang="ru-RU" sz="3200" b="1" dirty="0">
              <a:solidFill>
                <a:srgbClr val="00154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438" y="3363838"/>
            <a:ext cx="10372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ТРУД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3363838"/>
            <a:ext cx="11521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ЗЕМЛЯ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3363838"/>
            <a:ext cx="1226053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КАПИТАЛ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04048" y="3219822"/>
            <a:ext cx="187220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ПРЕДПРИНИМА-ТЕЛЬСТВО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3363838"/>
            <a:ext cx="1700027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ИНФОРМАЦИЯ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8592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483</Words>
  <Application>Microsoft Office PowerPoint</Application>
  <PresentationFormat>Экран (16:9)</PresentationFormat>
  <Paragraphs>119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Производство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</dc:title>
  <dc:creator>user</dc:creator>
  <cp:lastModifiedBy>Алексей</cp:lastModifiedBy>
  <cp:revision>36</cp:revision>
  <dcterms:created xsi:type="dcterms:W3CDTF">2013-11-02T09:56:13Z</dcterms:created>
  <dcterms:modified xsi:type="dcterms:W3CDTF">2018-07-25T11:21:03Z</dcterms:modified>
</cp:coreProperties>
</file>