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37B2F-7093-4B67-AD45-C082720A305D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2B794-C2AE-4FAF-9010-E25A7B43C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5884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8EC72-4B74-4736-BA4E-BF7A58A85BB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315-FBD6-4602-B459-1C76C984BEF2}" type="datetime1">
              <a:rPr lang="ru-RU" smtClean="0"/>
              <a:pPr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истории Вышинская О.А.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8457-98BB-45FD-87AC-881DBD2997C7}" type="datetime1">
              <a:rPr lang="ru-RU" smtClean="0"/>
              <a:pPr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истории Вышинская О.А.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0930-E395-43FF-B8FB-595969578916}" type="datetime1">
              <a:rPr lang="ru-RU" smtClean="0"/>
              <a:pPr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истории Вышинская О.А.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A03B7-435F-435D-BAB9-28711FB85AD1}" type="datetime1">
              <a:rPr lang="ru-RU" smtClean="0"/>
              <a:pPr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истории Вышинская О.А.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5E76-C42D-4DB0-9C83-F3CEAD05094C}" type="datetime1">
              <a:rPr lang="ru-RU" smtClean="0"/>
              <a:pPr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истории Вышинская О.А.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0EED-418D-4327-8F7D-F1F357354229}" type="datetime1">
              <a:rPr lang="ru-RU" smtClean="0"/>
              <a:pPr/>
              <a:t>07.03.2016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истории Вышинская О.А.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CA6C-4DBB-413D-90D1-1D20B0B47DE6}" type="datetime1">
              <a:rPr lang="ru-RU" smtClean="0"/>
              <a:pPr/>
              <a:t>07.03.2016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истории Вышинская О.А.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640A8-BB4B-46E3-AD47-D2CBF11D6971}" type="datetime1">
              <a:rPr lang="ru-RU" smtClean="0"/>
              <a:pPr/>
              <a:t>07.03.2016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истории Вышинская О.А.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E9270-5D41-4B5D-B415-32298EAD719D}" type="datetime1">
              <a:rPr lang="ru-RU" smtClean="0"/>
              <a:pPr/>
              <a:t>07.03.2016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истории Вышинская О.А.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1E25-5250-4838-B436-305FDE18CDC7}" type="datetime1">
              <a:rPr lang="ru-RU" smtClean="0"/>
              <a:pPr/>
              <a:t>07.03.2016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истории Вышинская О.А.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A8EC-B115-4CA4-9A05-90BF1F0E6CB8}" type="datetime1">
              <a:rPr lang="ru-RU" smtClean="0"/>
              <a:pPr/>
              <a:t>07.03.2016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истории Вышинская О.А.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B255E-4084-4772-8CA0-160221CCA4B0}" type="datetime1">
              <a:rPr lang="ru-RU" smtClean="0"/>
              <a:pPr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Учитель истории Вышинская О.А.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hyperlink" Target="VTS_02_2.VOB" TargetMode="External"/><Relationship Id="rId7" Type="http://schemas.openxmlformats.org/officeDocument/2006/relationships/image" Target="../media/image4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hyperlink" Target="&#1095;&#1077;&#1095;&#1085;&#1103;/&#1057;&#1087;&#1088;&#1072;&#1074;&#1086;&#1095;&#1085;&#1080;&#1082;&#1043;&#1088;&#1091;&#1087;&#1087;&#1099;%20&#1088;&#1091;&#1089;&#1089;&#1082;&#1086;&#1075;&#1086;%20&#1103;&#1079;&#1099;&#1095;&#1077;&#1089;&#1090;&#1074;&#1072;%20&#1080;%20&#1091;&#1083;&#1100;&#1090;&#1088;&#1072;&#1087;&#1088;&#1072;&#1074;&#1099;&#1077;%20&#1086;&#1088;&#1075;&#1072;&#1085;&#1080;&#1079;&#1072;&#1094;&#1080;&#1080;.htm" TargetMode="External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VTS_02_0.BU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25 Россия после 1991 г у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 r="1962" b="2859"/>
          <a:stretch>
            <a:fillRect/>
          </a:stretch>
        </p:blipFill>
        <p:spPr bwMode="auto">
          <a:xfrm>
            <a:off x="0" y="0"/>
            <a:ext cx="9136092" cy="6858000"/>
          </a:xfrm>
          <a:prstGeom prst="rect">
            <a:avLst/>
          </a:prstGeom>
          <a:noFill/>
        </p:spPr>
      </p:pic>
      <p:pic>
        <p:nvPicPr>
          <p:cNvPr id="5" name="Picture 39" descr="ЕБН и Клинтон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4E3A22"/>
              </a:clrFrom>
              <a:clrTo>
                <a:srgbClr val="4E3A22">
                  <a:alpha val="0"/>
                </a:srgbClr>
              </a:clrTo>
            </a:clrChange>
            <a:lum contrast="12000"/>
          </a:blip>
          <a:srcRect/>
          <a:stretch>
            <a:fillRect/>
          </a:stretch>
        </p:blipFill>
        <p:spPr bwMode="auto">
          <a:xfrm>
            <a:off x="1116013" y="3130550"/>
            <a:ext cx="7058025" cy="372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90114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solidFill>
                  <a:srgbClr val="FF0000"/>
                </a:solidFill>
              </a:rPr>
              <a:t>Внешняя политика России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(1991-2000 гг.)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Рисунок 61" descr="http://upload.wikimedia.org/wikipedia/commons/thumb/9/9a/Erioll_world.svg/18px-Erioll_world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3071810"/>
            <a:ext cx="4889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0" y="22731"/>
            <a:ext cx="3563888" cy="365125"/>
          </a:xfrm>
        </p:spPr>
        <p:txBody>
          <a:bodyPr/>
          <a:lstStyle/>
          <a:p>
            <a:pPr algn="l"/>
            <a:r>
              <a:rPr lang="ru-RU" b="1" i="1" dirty="0" smtClean="0"/>
              <a:t>Подготовила:  Учитель истории Вышинская О.А.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217464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14"/>
          <a:stretch/>
        </p:blipFill>
        <p:spPr>
          <a:xfrm>
            <a:off x="0" y="9956"/>
            <a:ext cx="9144000" cy="678147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85852" y="3643314"/>
            <a:ext cx="6122189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Россия</a:t>
            </a:r>
            <a:endParaRPr lang="ru-RU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8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Большая восьмерка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Серия встреч </a:t>
            </a:r>
            <a:r>
              <a:rPr lang="ru-RU" sz="2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«без галстуков»</a:t>
            </a:r>
          </a:p>
          <a:p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Нормализация</a:t>
            </a:r>
          </a:p>
          <a:p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международной обстановки</a:t>
            </a:r>
            <a:endParaRPr lang="ru-RU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428604"/>
            <a:ext cx="4885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G7 </a:t>
            </a:r>
            <a:r>
              <a:rPr lang="ru-RU" sz="28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«Большая семерка»</a:t>
            </a:r>
            <a:endParaRPr lang="ru-RU" sz="2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285860"/>
            <a:ext cx="80724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объединение семи ведущих экономически развитых стран, в которое входят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bg1"/>
                </a:solidFill>
              </a:rPr>
              <a:t>США, Германия, Япония. Великобритания, Франция, Италия и Канада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Группа оформилась в 1976. С тех пор главы этих государств встречаются ежегодно для решения важнейших международных вопросов в области экономической политики. На заседания Большой семерки приглашаются и представители других стран.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428604"/>
            <a:ext cx="1811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Group of Seven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5500694" y="3571876"/>
            <a:ext cx="1000132" cy="1357322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с вырезом 7"/>
          <p:cNvSpPr/>
          <p:nvPr/>
        </p:nvSpPr>
        <p:spPr>
          <a:xfrm>
            <a:off x="500034" y="5572140"/>
            <a:ext cx="642942" cy="357190"/>
          </a:xfrm>
          <a:prstGeom prst="notch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7" descr="D:\Склад\Рабочая\рабочие картинки\Новая папка (2)\Animated\j028667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143248"/>
            <a:ext cx="1643074" cy="237552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57224" y="3214686"/>
            <a:ext cx="4850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 второй половине 1990-х, расширилась до</a:t>
            </a:r>
          </a:p>
          <a:p>
            <a:r>
              <a:rPr lang="ru-RU" dirty="0" smtClean="0"/>
              <a:t>«восьмерки» – в нее была принята Россия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Учитель истории Вышинская О.А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804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939" y="1027566"/>
            <a:ext cx="8828821" cy="54671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</a:t>
            </a:r>
          </a:p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cap="none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«Господин «НЕТ» 			    «Господин «ДА»</a:t>
            </a:r>
          </a:p>
          <a:p>
            <a:r>
              <a:rPr lang="ru-RU" sz="2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Конфронтация			    Уступчивость и</a:t>
            </a:r>
          </a:p>
          <a:p>
            <a:r>
              <a:rPr lang="ru-RU" sz="2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		    компромиссы</a:t>
            </a:r>
            <a:endParaRPr lang="ru-RU" sz="2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928670"/>
            <a:ext cx="12735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СССР</a:t>
            </a:r>
            <a:endParaRPr lang="ru-RU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72264" y="928670"/>
            <a:ext cx="8467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РФ</a:t>
            </a:r>
            <a:endParaRPr lang="ru-RU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3643314"/>
            <a:ext cx="25003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А.А. Громыко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(1957-1985 </a:t>
            </a:r>
            <a:r>
              <a:rPr lang="ru-RU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гг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ru-RU" sz="2400" b="1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3643314"/>
            <a:ext cx="25003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А.В. Козырев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(1990-1996 </a:t>
            </a:r>
            <a:r>
              <a:rPr lang="ru-RU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гг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ru-RU" sz="2400" b="1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59" y="19835"/>
            <a:ext cx="9114619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Министры иностранных дел</a:t>
            </a:r>
            <a:endParaRPr lang="ru-RU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5" descr="Флаг РФ совр"/>
          <p:cNvPicPr>
            <a:picLocks noChangeAspect="1" noChangeArrowheads="1"/>
          </p:cNvPicPr>
          <p:nvPr/>
        </p:nvPicPr>
        <p:blipFill>
          <a:blip r:embed="rId2" cstate="print"/>
          <a:srcRect b="1523"/>
          <a:stretch>
            <a:fillRect/>
          </a:stretch>
        </p:blipFill>
        <p:spPr bwMode="auto">
          <a:xfrm>
            <a:off x="5786446" y="1285860"/>
            <a:ext cx="2500330" cy="2475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козырев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1928802"/>
            <a:ext cx="1143008" cy="1272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285860"/>
            <a:ext cx="278608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громыко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166" y="1571612"/>
            <a:ext cx="1771650" cy="1971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-34814" y="6494725"/>
            <a:ext cx="2895600" cy="365125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Учитель истории Вышинская О.А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064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48097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1996 г.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Российская идея </a:t>
            </a:r>
            <a:r>
              <a:rPr lang="ru-RU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ru-RU" sz="32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ногополярности</a:t>
            </a:r>
            <a:r>
              <a:rPr lang="ru-RU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мира</a:t>
            </a:r>
            <a:endParaRPr lang="ru-RU" sz="3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D:\Склад\Рабочая\рабочие картинки\Новая папка (2)\Animated\j018920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428868"/>
            <a:ext cx="2071702" cy="2088966"/>
          </a:xfrm>
          <a:prstGeom prst="rect">
            <a:avLst/>
          </a:prstGeom>
          <a:noFill/>
        </p:spPr>
      </p:pic>
      <p:pic>
        <p:nvPicPr>
          <p:cNvPr id="4" name="Picture 2" descr="D:\Склад\Рабочая\рабочие картинки\Новая папка (2)\Animated\j018920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428868"/>
            <a:ext cx="2071702" cy="2088967"/>
          </a:xfrm>
          <a:prstGeom prst="rect">
            <a:avLst/>
          </a:prstGeom>
          <a:noFill/>
        </p:spPr>
      </p:pic>
      <p:pic>
        <p:nvPicPr>
          <p:cNvPr id="5" name="Picture 2" descr="D:\Склад\Рабочая\рабочие картинки\Новая папка (2)\Animated\j018920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428868"/>
            <a:ext cx="2000264" cy="2016933"/>
          </a:xfrm>
          <a:prstGeom prst="rect">
            <a:avLst/>
          </a:prstGeom>
          <a:noFill/>
        </p:spPr>
      </p:pic>
      <p:sp>
        <p:nvSpPr>
          <p:cNvPr id="9" name="Месяц 8"/>
          <p:cNvSpPr/>
          <p:nvPr/>
        </p:nvSpPr>
        <p:spPr>
          <a:xfrm>
            <a:off x="5643570" y="2714620"/>
            <a:ext cx="785818" cy="1285884"/>
          </a:xfrm>
          <a:prstGeom prst="moon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35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есяц 9"/>
          <p:cNvSpPr/>
          <p:nvPr/>
        </p:nvSpPr>
        <p:spPr>
          <a:xfrm rot="10800000">
            <a:off x="7643834" y="2714620"/>
            <a:ext cx="785818" cy="1285884"/>
          </a:xfrm>
          <a:prstGeom prst="moon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35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6200000">
            <a:off x="6607983" y="3750471"/>
            <a:ext cx="785818" cy="1285884"/>
          </a:xfrm>
          <a:prstGeom prst="moon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35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есяц 11"/>
          <p:cNvSpPr/>
          <p:nvPr/>
        </p:nvSpPr>
        <p:spPr>
          <a:xfrm rot="5400000">
            <a:off x="6607983" y="1750207"/>
            <a:ext cx="785818" cy="1285884"/>
          </a:xfrm>
          <a:prstGeom prst="moon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35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есяц 12"/>
          <p:cNvSpPr/>
          <p:nvPr/>
        </p:nvSpPr>
        <p:spPr>
          <a:xfrm rot="16200000">
            <a:off x="1250133" y="3607595"/>
            <a:ext cx="785818" cy="1571636"/>
          </a:xfrm>
          <a:prstGeom prst="moon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35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есяц 13"/>
          <p:cNvSpPr/>
          <p:nvPr/>
        </p:nvSpPr>
        <p:spPr>
          <a:xfrm rot="5400000">
            <a:off x="1242124" y="1686778"/>
            <a:ext cx="730398" cy="1500198"/>
          </a:xfrm>
          <a:prstGeom prst="moon">
            <a:avLst>
              <a:gd name="adj" fmla="val 48237"/>
            </a:avLst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35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есяц 14"/>
          <p:cNvSpPr/>
          <p:nvPr/>
        </p:nvSpPr>
        <p:spPr>
          <a:xfrm rot="5400000">
            <a:off x="3929058" y="1643050"/>
            <a:ext cx="785818" cy="1643074"/>
          </a:xfrm>
          <a:prstGeom prst="moon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35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214414" y="2143116"/>
            <a:ext cx="717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СССР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85852" y="4429132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США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00496" y="2071678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США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00760" y="3143248"/>
            <a:ext cx="2013628" cy="64633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35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многополярный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мир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1538" y="5072074"/>
            <a:ext cx="1252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До 1991 г.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786182" y="5072074"/>
            <a:ext cx="1252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До 2000 г.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643702" y="5072074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XXI </a:t>
            </a:r>
            <a:r>
              <a:rPr lang="ru-RU" b="1" dirty="0" smtClean="0"/>
              <a:t>век</a:t>
            </a:r>
            <a:endParaRPr lang="ru-RU" b="1" dirty="0"/>
          </a:p>
        </p:txBody>
      </p:sp>
      <p:pic>
        <p:nvPicPr>
          <p:cNvPr id="23" name="Picture 3" descr="D:\Склад\Рабочая\рабочие картинки\Новая папка (2)\Animated\j028375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50" y="5072676"/>
            <a:ext cx="1643074" cy="1287075"/>
          </a:xfrm>
          <a:prstGeom prst="rect">
            <a:avLst/>
          </a:prstGeom>
          <a:noFill/>
        </p:spPr>
      </p:pic>
      <p:pic>
        <p:nvPicPr>
          <p:cNvPr id="24" name="Picture 2" descr="D:\Склад\Рабочая\рабочие картинки\Новая папка (2)\Animated\j028375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3207" y="5000792"/>
            <a:ext cx="1214446" cy="1335891"/>
          </a:xfrm>
          <a:prstGeom prst="rect">
            <a:avLst/>
          </a:prstGeom>
          <a:noFill/>
        </p:spPr>
      </p:pic>
      <p:pic>
        <p:nvPicPr>
          <p:cNvPr id="25" name="Picture 2" descr="D:\Склад\Рабочая\рабочие картинки\Новая папка (2)\Animated\j028320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76885" y="5356595"/>
            <a:ext cx="966817" cy="785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25"/>
          <p:cNvSpPr txBox="1"/>
          <p:nvPr/>
        </p:nvSpPr>
        <p:spPr>
          <a:xfrm>
            <a:off x="642910" y="3143248"/>
            <a:ext cx="1938929" cy="64633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35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Двухполярный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мир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28992" y="3143248"/>
            <a:ext cx="1872564" cy="64633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35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однополярный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мир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-2393" y="6492875"/>
            <a:ext cx="2895600" cy="365125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Учитель истории Вышинская О.А.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873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77"/>
            <a:ext cx="9143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1999 г.  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Балканский кризис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89" y="3132772"/>
            <a:ext cx="4157239" cy="332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47487" y="843430"/>
            <a:ext cx="909651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Перед балканскими странами, многие из которых впервые приобрели самостоятельность, стояли два пути. </a:t>
            </a:r>
          </a:p>
          <a:p>
            <a:endParaRPr lang="ru-RU" sz="2000" b="1" i="1" dirty="0" smtClean="0"/>
          </a:p>
          <a:p>
            <a:r>
              <a:rPr lang="ru-RU" sz="2000" b="1" i="1" dirty="0" smtClean="0">
                <a:solidFill>
                  <a:srgbClr val="002060"/>
                </a:solidFill>
                <a:latin typeface="+mj-lt"/>
              </a:rPr>
              <a:t>Первый</a:t>
            </a:r>
            <a:r>
              <a:rPr lang="ru-RU" sz="2000" b="1" i="1" dirty="0" smtClean="0">
                <a:latin typeface="+mj-lt"/>
              </a:rPr>
              <a:t> — не сопротивляться, т. е. принять сотрудничество с НАТО, выполнять все ее условия.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+mj-lt"/>
                <a:ea typeface="DejaVu Sans"/>
                <a:cs typeface="Times New Roman" pitchFamily="18" charset="0"/>
              </a:rPr>
              <a:t>Второй</a:t>
            </a:r>
            <a:r>
              <a:rPr lang="ru-RU" sz="2000" b="1" i="1" dirty="0" smtClean="0">
                <a:latin typeface="+mj-lt"/>
                <a:ea typeface="DejaVu Sans"/>
                <a:cs typeface="Times New Roman" pitchFamily="18" charset="0"/>
              </a:rPr>
              <a:t> — заявить о своих интересах и попытаться их отстаивать. Именно поэтому Югославия встретилась лицом к лицу с агрессором. </a:t>
            </a:r>
          </a:p>
          <a:p>
            <a:r>
              <a:rPr lang="ru-RU" sz="2000" b="1" i="1" dirty="0">
                <a:latin typeface="+mj-lt"/>
                <a:ea typeface="DejaVu Sans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+mj-lt"/>
                <a:ea typeface="DejaVu Sans"/>
                <a:cs typeface="Times New Roman" pitchFamily="18" charset="0"/>
              </a:rPr>
              <a:t>                                                                       И наказана теми, кто претендует на                                                                                              </a:t>
            </a:r>
          </a:p>
          <a:p>
            <a:r>
              <a:rPr lang="ru-RU" sz="2000" b="1" i="1" dirty="0" smtClean="0">
                <a:latin typeface="+mj-lt"/>
                <a:ea typeface="DejaVu Sans"/>
                <a:cs typeface="Times New Roman" pitchFamily="18" charset="0"/>
              </a:rPr>
              <a:t>                                                                        мировое господство</a:t>
            </a:r>
            <a:endParaRPr lang="ru-RU" sz="2000" b="1" i="1" dirty="0" smtClean="0">
              <a:latin typeface="+mj-lt"/>
            </a:endParaRPr>
          </a:p>
          <a:p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599" y="3171006"/>
            <a:ext cx="69012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NATO</a:t>
            </a:r>
            <a:endParaRPr lang="ru-RU" sz="12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7189" y="6458563"/>
            <a:ext cx="2895600" cy="365125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Учитель истории Вышинская О.А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15382" y="3861048"/>
            <a:ext cx="48286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На Балканах были испробованы как методы принуждения ультимативного характера, так и силовые приемы со стороны НАТО.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Итог - Югославия задержала агрессора на своей территории на  10 лет, давая возможность России осознать истинные цели Альянса и США.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676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Изменение размера Чечня ллв"/>
          <p:cNvPicPr>
            <a:picLocks noChangeAspect="1" noChangeArrowheads="1"/>
          </p:cNvPicPr>
          <p:nvPr/>
        </p:nvPicPr>
        <p:blipFill>
          <a:blip r:embed="rId2"/>
          <a:srcRect l="8537"/>
          <a:stretch>
            <a:fillRect/>
          </a:stretch>
        </p:blipFill>
        <p:spPr bwMode="auto">
          <a:xfrm>
            <a:off x="214282" y="316494"/>
            <a:ext cx="8715436" cy="654150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571480"/>
            <a:ext cx="8715436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Отчуждение между Россией и странами</a:t>
            </a:r>
          </a:p>
          <a:p>
            <a:pPr algn="ctr"/>
            <a:r>
              <a:rPr lang="ru-RU" sz="32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Запада</a:t>
            </a:r>
            <a:r>
              <a:rPr lang="ru-RU" sz="32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32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hlinkClick r:id="rId3" action="ppaction://hlinkfile"/>
          </p:cNvPr>
          <p:cNvSpPr/>
          <p:nvPr/>
        </p:nvSpPr>
        <p:spPr>
          <a:xfrm>
            <a:off x="857224" y="1785926"/>
            <a:ext cx="185499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Военные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действия</a:t>
            </a:r>
          </a:p>
          <a:p>
            <a:pPr algn="ctr"/>
            <a:r>
              <a:rPr lang="ru-RU" sz="28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Чечне</a:t>
            </a:r>
          </a:p>
          <a:p>
            <a:pPr algn="ctr"/>
            <a:r>
              <a:rPr lang="ru-RU" sz="1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(видеоролик)</a:t>
            </a:r>
            <a:endParaRPr lang="ru-RU" sz="16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hlinkClick r:id="rId4" action="ppaction://hlinkfile" tooltip="ваххабизм"/>
          </p:cNvPr>
          <p:cNvSpPr/>
          <p:nvPr/>
        </p:nvSpPr>
        <p:spPr>
          <a:xfrm>
            <a:off x="4929190" y="1785926"/>
            <a:ext cx="3857652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Попытка США и стран Запада выступить посредником в урегулировании Чеченской проблемы</a:t>
            </a:r>
            <a:endParaRPr lang="ru-RU" sz="28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4" descr="Терракт в Буйнакск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571876"/>
            <a:ext cx="2476485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Масхадов DSCN338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5000636"/>
            <a:ext cx="1928794" cy="1452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0af5187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3500438"/>
            <a:ext cx="1330325" cy="1235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D:\Склад\Рабочая\рабочие картинки\Новая папка (2)\Animated\j028667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65220" y="3857628"/>
            <a:ext cx="1578780" cy="1593264"/>
          </a:xfrm>
          <a:prstGeom prst="rect">
            <a:avLst/>
          </a:prstGeom>
          <a:noFill/>
        </p:spPr>
      </p:pic>
      <p:sp>
        <p:nvSpPr>
          <p:cNvPr id="13" name="TextBox 12">
            <a:hlinkClick r:id="rId4" action="ppaction://hlinkfile" tooltip="ваххабизм"/>
          </p:cNvPr>
          <p:cNvSpPr txBox="1"/>
          <p:nvPr/>
        </p:nvSpPr>
        <p:spPr>
          <a:xfrm>
            <a:off x="3000364" y="4500570"/>
            <a:ext cx="139288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ваххабизм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00760" y="5286388"/>
            <a:ext cx="2586424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истории Вышинская О.А.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394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71472" y="285728"/>
            <a:ext cx="7981609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Россия – СНГ 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Содружество Независимых Государств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06S0687i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857364"/>
            <a:ext cx="1771650" cy="1971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596" y="35718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Флаг Содружества независимых государств был принят </a:t>
            </a:r>
          </a:p>
          <a:p>
            <a:r>
              <a:rPr lang="ru-RU" dirty="0" smtClean="0"/>
              <a:t>19 января 1996 года. </a:t>
            </a:r>
          </a:p>
          <a:p>
            <a:r>
              <a:rPr lang="ru-RU" dirty="0" smtClean="0"/>
              <a:t>В центре флага — эмблема СНГ.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1643050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СОДРУЖЕСТВО НЕЗАВИСИМЫХ ГОСУДАРСТВ (СНГ), межгосударственное объединение, образованное Белоруссией, Россией и Украиной; в Соглашении о создании СНГ, подписанном 8 декабря 1991 в Минске, эти государства констатировали, что СССР в условиях глубокого кризиса и распада прекращает свое существование, заявили о стремлении развивать сотрудничество в политической, экономической, гуманитарной, культурной и др. областях. 21 декабря 1991 к Соглашению присоединились Азербайджан, Армения, Казахстан, Киргизия, Молдавия, Таджикистан, Туркмения, Узбекистан, подписавшие совместно с Белоруссией, Россией и Украиной в Алма-Ате Декларацию о целях и принципах СНГ. В 1993 к СНГ присоединилась Грузия. В 1993 принят Устав СНГ, который предусматривает сферы совместной деятельности государств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истории Вышинская О.А.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253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70188" y="-15931"/>
            <a:ext cx="7354386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Военные конфликты</a:t>
            </a:r>
            <a:endParaRPr lang="ru-RU" sz="4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t_002i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071546"/>
            <a:ext cx="2503437" cy="2786082"/>
          </a:xfrm>
          <a:prstGeom prst="rect">
            <a:avLst/>
          </a:prstGeom>
        </p:spPr>
      </p:pic>
      <p:pic>
        <p:nvPicPr>
          <p:cNvPr id="8" name="Рисунок 7" descr="06S0498i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2571744"/>
            <a:ext cx="1214446" cy="1351561"/>
          </a:xfrm>
          <a:prstGeom prst="rect">
            <a:avLst/>
          </a:prstGeom>
        </p:spPr>
      </p:pic>
      <p:pic>
        <p:nvPicPr>
          <p:cNvPr id="9" name="Рисунок 8" descr="06S0497i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3214686"/>
            <a:ext cx="821634" cy="91439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71472" y="1071546"/>
            <a:ext cx="4665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Таджикистан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Рисунок 10" descr="626ai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550" y="4462169"/>
            <a:ext cx="2714644" cy="2026601"/>
          </a:xfrm>
          <a:prstGeom prst="rect">
            <a:avLst/>
          </a:prstGeom>
        </p:spPr>
      </p:pic>
      <p:pic>
        <p:nvPicPr>
          <p:cNvPr id="12" name="Рисунок 11" descr="06S0488i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984" y="5143512"/>
            <a:ext cx="1258125" cy="1400171"/>
          </a:xfrm>
          <a:prstGeom prst="rect">
            <a:avLst/>
          </a:prstGeom>
        </p:spPr>
      </p:pic>
      <p:pic>
        <p:nvPicPr>
          <p:cNvPr id="13" name="Рисунок 12" descr="06S0487i.b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0364" y="5715016"/>
            <a:ext cx="834457" cy="92867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714480" y="4000504"/>
            <a:ext cx="2472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Грузия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" name="Рисунок 16" descr="a_089i.bm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9388" y="1785926"/>
            <a:ext cx="1771650" cy="197167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286116" y="200024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НАГОРНЫЙ КАРАБАХ</a:t>
            </a:r>
            <a:r>
              <a:rPr lang="ru-RU" b="1" dirty="0" smtClean="0">
                <a:solidFill>
                  <a:srgbClr val="FF0000"/>
                </a:solidFill>
              </a:rPr>
              <a:t>, историческая область в Закавказье. В 1923 на территории Нагорного Карабаха была образована Нагорно-Карабахская автономная область в составе Азербайджана.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9" name="Рисунок 18" descr="m_224i.bmp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3504" y="3857628"/>
            <a:ext cx="2428892" cy="270312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286380" y="3786190"/>
            <a:ext cx="3587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Молдавия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1" name="Рисунок 20" descr="06S0494i.bmp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15206" y="4714884"/>
            <a:ext cx="1771650" cy="1971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06S0493i.bmp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00892" y="5857892"/>
            <a:ext cx="600073" cy="667823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72396" y="1000108"/>
            <a:ext cx="1278742" cy="197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-49245" y="6488770"/>
            <a:ext cx="289560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Учитель истории Вышинская О.А.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375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8898708" cy="624786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Совместные решения стран СНГ</a:t>
            </a:r>
          </a:p>
          <a:p>
            <a:r>
              <a:rPr lang="ru-RU" sz="4400" b="1" cap="none" spc="50" dirty="0" smtClean="0">
                <a:ln w="11430"/>
                <a:solidFill>
                  <a:schemeClr val="bg1"/>
                </a:solidFill>
              </a:rPr>
              <a:t>1993 г. </a:t>
            </a:r>
            <a:r>
              <a:rPr lang="ru-RU" sz="4400" b="1" cap="none" spc="50" dirty="0" smtClean="0">
                <a:ln w="11430"/>
                <a:solidFill>
                  <a:srgbClr val="00B050"/>
                </a:solidFill>
              </a:rPr>
              <a:t>Договор об экономическом союзе</a:t>
            </a:r>
          </a:p>
          <a:p>
            <a:r>
              <a:rPr lang="ru-RU" sz="3600" b="1" spc="50" dirty="0" smtClean="0">
                <a:ln w="11430"/>
                <a:solidFill>
                  <a:srgbClr val="00B050"/>
                </a:solidFill>
              </a:rPr>
              <a:t>Соглашение о межгосударственном комитете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</a:rPr>
              <a:t>;</a:t>
            </a:r>
          </a:p>
          <a:p>
            <a:r>
              <a:rPr lang="ru-RU" sz="4400" b="1" spc="50" dirty="0" smtClean="0">
                <a:ln w="11430"/>
                <a:solidFill>
                  <a:schemeClr val="bg1"/>
                </a:solidFill>
              </a:rPr>
              <a:t>                     </a:t>
            </a:r>
            <a:r>
              <a:rPr lang="en-US" sz="4400" b="1" spc="50" dirty="0" smtClean="0">
                <a:ln w="11430"/>
                <a:solidFill>
                  <a:schemeClr val="bg1"/>
                </a:solidFill>
              </a:rPr>
              <a:t>1992-1994 </a:t>
            </a:r>
            <a:r>
              <a:rPr lang="ru-RU" sz="4400" b="1" spc="50" dirty="0" smtClean="0">
                <a:ln w="11430"/>
                <a:solidFill>
                  <a:schemeClr val="bg1"/>
                </a:solidFill>
              </a:rPr>
              <a:t>гг. </a:t>
            </a:r>
            <a:r>
              <a:rPr lang="ru-RU" sz="4400" b="1" spc="50" dirty="0" smtClean="0">
                <a:ln w="11430"/>
                <a:solidFill>
                  <a:srgbClr val="00B050"/>
                </a:solidFill>
              </a:rPr>
              <a:t>Договор о         </a:t>
            </a:r>
          </a:p>
          <a:p>
            <a:r>
              <a:rPr lang="ru-RU" sz="4400" b="1" spc="50" dirty="0">
                <a:ln w="11430"/>
                <a:solidFill>
                  <a:srgbClr val="00B050"/>
                </a:solidFill>
              </a:rPr>
              <a:t> </a:t>
            </a:r>
            <a:r>
              <a:rPr lang="ru-RU" sz="4400" b="1" spc="50" dirty="0" smtClean="0">
                <a:ln w="11430"/>
                <a:solidFill>
                  <a:srgbClr val="00B050"/>
                </a:solidFill>
              </a:rPr>
              <a:t>           коллективной безопасности</a:t>
            </a:r>
          </a:p>
          <a:p>
            <a:pPr algn="ctr"/>
            <a:endParaRPr lang="ru-RU" sz="4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0" y="4653136"/>
            <a:ext cx="1785950" cy="1857388"/>
          </a:xfrm>
          <a:prstGeom prst="verticalScrol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06S0687i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59" y="4824601"/>
            <a:ext cx="1514887" cy="1685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-16695" y="6492875"/>
            <a:ext cx="289560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Учитель истории Вышинская О.А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912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79512" y="32510"/>
            <a:ext cx="8964488" cy="53553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Проблемы стран СНГ</a:t>
            </a:r>
          </a:p>
          <a:p>
            <a:pPr>
              <a:buFontTx/>
              <a:buChar char="-"/>
            </a:pP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Большинство программ и планов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остались нереализованными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;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ru-RU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Объемы торговли внутри СНГ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сократились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;</a:t>
            </a:r>
            <a:endParaRPr lang="ru-RU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Попытка решения проблем на 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двухсторонней и региональной основе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" name="Picture 4" descr="D:\Склад\Рабочая\рабочие картинки\Новая папка (2)\Animated\j028322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06" y="5316760"/>
            <a:ext cx="1428750" cy="110490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0" y="6498791"/>
            <a:ext cx="2895600" cy="365125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Учитель истории Вышинская О.А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579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14282" y="46577"/>
            <a:ext cx="8887433" cy="717119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Результаты внешней политики</a:t>
            </a:r>
          </a:p>
          <a:p>
            <a:pPr>
              <a:buFontTx/>
              <a:buChar char="-"/>
            </a:pP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Противоречивость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;</a:t>
            </a:r>
            <a:endParaRPr lang="ru-RU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Снизился уровень военного 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противостояния со странами Запада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;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Снизилась угроза мировой </a:t>
            </a:r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ракетно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</a:t>
            </a:r>
          </a:p>
          <a:p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ядерной войны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;</a:t>
            </a:r>
          </a:p>
          <a:p>
            <a:pPr>
              <a:buFontTx/>
              <a:buChar char="-"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Россия включилась в деятельность</a:t>
            </a:r>
          </a:p>
          <a:p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ведущих международных организаций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;</a:t>
            </a:r>
          </a:p>
          <a:p>
            <a:pPr>
              <a:buFontTx/>
              <a:buChar char="-"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Расширение НАТО за счет приема в эту</a:t>
            </a:r>
          </a:p>
          <a:p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военную организацию бывших советских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республик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;</a:t>
            </a:r>
          </a:p>
          <a:p>
            <a:pPr>
              <a:buFontTx/>
              <a:buChar char="-"/>
            </a:pP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Усилилось отставание России от стран 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ru-RU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0" y="6487471"/>
            <a:ext cx="2895600" cy="365125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Учитель истории Вышинская О.А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567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9" y="836712"/>
            <a:ext cx="3143240" cy="374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9" y="4576270"/>
            <a:ext cx="353808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3859" y="3611908"/>
            <a:ext cx="4214842" cy="286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6546" y="2128828"/>
            <a:ext cx="1190608" cy="1185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77019" y="836712"/>
            <a:ext cx="3786214" cy="280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1357290" y="500042"/>
            <a:ext cx="65546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Окончание 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«холодной войны»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42976" y="3214686"/>
            <a:ext cx="641233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Char char="-"/>
            </a:pPr>
            <a:r>
              <a:rPr lang="ru-RU" sz="32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Ушла в прошлое мировая</a:t>
            </a:r>
            <a:r>
              <a:rPr lang="ru-RU" sz="32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>
              <a:buFontTx/>
              <a:buChar char="-"/>
            </a:pPr>
            <a:r>
              <a:rPr lang="ru-RU" sz="32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система социализма</a:t>
            </a:r>
            <a:r>
              <a:rPr lang="en-US" sz="32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;</a:t>
            </a:r>
          </a:p>
          <a:p>
            <a:pPr>
              <a:buFontTx/>
              <a:buChar char="-"/>
            </a:pPr>
            <a:endParaRPr lang="en-US" sz="3200" b="1" cap="none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32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ослабло противоборство</a:t>
            </a:r>
          </a:p>
          <a:p>
            <a:r>
              <a:rPr lang="ru-RU" sz="32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двух сверх держав СССР и США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-27424" y="6505096"/>
            <a:ext cx="289560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Учитель  истории Вышинская О.А.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42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56567" y="18442"/>
            <a:ext cx="7893956" cy="61863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Результаты внешней политики</a:t>
            </a:r>
          </a:p>
          <a:p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Запада, США, Японии в научно-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техническом отношении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;</a:t>
            </a:r>
          </a:p>
          <a:p>
            <a:pPr>
              <a:buFontTx/>
              <a:buChar char="-"/>
            </a:pP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Корректировка внешнеполитического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курса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;</a:t>
            </a:r>
          </a:p>
          <a:p>
            <a:pPr>
              <a:buFontTx/>
              <a:buChar char="-"/>
            </a:pP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Выработка новой международной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концепции.</a:t>
            </a:r>
          </a:p>
          <a:p>
            <a:pPr>
              <a:buFontTx/>
              <a:buChar char="-"/>
            </a:pPr>
            <a:endParaRPr lang="ru-RU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Учитель истории Вышинская О.А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183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27413" y="1340921"/>
            <a:ext cx="4786346" cy="4857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600" dirty="0" smtClean="0"/>
              <a:t>II </a:t>
            </a:r>
            <a:r>
              <a:rPr lang="ru-RU" sz="1600" dirty="0" smtClean="0"/>
              <a:t>место в мире по ракетно-ядерному</a:t>
            </a:r>
          </a:p>
          <a:p>
            <a:r>
              <a:rPr lang="ru-RU" sz="1600" dirty="0" smtClean="0"/>
              <a:t> потенциалу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>
              <a:buFontTx/>
              <a:buChar char="-"/>
            </a:pPr>
            <a:r>
              <a:rPr lang="ru-RU" sz="1600" dirty="0" smtClean="0"/>
              <a:t> распалась единая система противоракетной обороны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>
              <a:buFontTx/>
              <a:buChar char="-"/>
            </a:pPr>
            <a:r>
              <a:rPr lang="ru-RU" sz="1600" dirty="0" smtClean="0"/>
              <a:t> развал ВПК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>
              <a:buFontTx/>
              <a:buChar char="-"/>
            </a:pPr>
            <a:r>
              <a:rPr lang="ru-RU" sz="1600" dirty="0" smtClean="0"/>
              <a:t> </a:t>
            </a:r>
            <a:r>
              <a:rPr lang="ru-RU" sz="1600" dirty="0" err="1" smtClean="0"/>
              <a:t>военно</a:t>
            </a:r>
            <a:r>
              <a:rPr lang="ru-RU" sz="1600" dirty="0" smtClean="0"/>
              <a:t>- морской  флот  лишился баз в Прибалтике, на Черном море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>
              <a:buFontTx/>
              <a:buChar char="-"/>
            </a:pPr>
            <a:r>
              <a:rPr lang="ru-RU" sz="1600" dirty="0" smtClean="0"/>
              <a:t>Потеря союзников в Восточной Европе, Азии, Африке и Латинской Америки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>
              <a:buFontTx/>
              <a:buChar char="-"/>
            </a:pPr>
            <a:r>
              <a:rPr lang="ru-RU" sz="1600" dirty="0" smtClean="0"/>
              <a:t>Сокращение численности </a:t>
            </a:r>
          </a:p>
          <a:p>
            <a:r>
              <a:rPr lang="ru-RU" sz="1600" dirty="0" smtClean="0"/>
              <a:t>вооруженных сил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r>
              <a:rPr lang="ru-RU" sz="1600" dirty="0" smtClean="0"/>
              <a:t>	</a:t>
            </a:r>
          </a:p>
          <a:p>
            <a:r>
              <a:rPr lang="ru-RU" sz="1600" dirty="0" smtClean="0"/>
              <a:t>	                </a:t>
            </a:r>
            <a:r>
              <a:rPr lang="ru-RU" sz="1600" b="1" dirty="0" smtClean="0"/>
              <a:t>СССР          НАТО</a:t>
            </a:r>
          </a:p>
          <a:p>
            <a:r>
              <a:rPr lang="ru-RU" sz="1600" b="1" dirty="0" smtClean="0"/>
              <a:t>80 – е годы	3	1</a:t>
            </a:r>
          </a:p>
          <a:p>
            <a:r>
              <a:rPr lang="ru-RU" sz="1600" b="1" dirty="0" smtClean="0"/>
              <a:t>90 – е годы	1	4</a:t>
            </a:r>
          </a:p>
          <a:p>
            <a:endParaRPr lang="ru-RU" sz="1600" dirty="0" smtClean="0"/>
          </a:p>
          <a:p>
            <a:pPr>
              <a:buFontTx/>
              <a:buChar char="-"/>
            </a:pPr>
            <a:r>
              <a:rPr lang="ru-RU" sz="1600" dirty="0" smtClean="0"/>
              <a:t>Поиск внешнеполитической </a:t>
            </a:r>
          </a:p>
          <a:p>
            <a:r>
              <a:rPr lang="ru-RU" sz="1600" dirty="0" smtClean="0"/>
              <a:t>концепции.	</a:t>
            </a:r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785926"/>
            <a:ext cx="3643338" cy="467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-285784" y="571480"/>
            <a:ext cx="978700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Военные возможности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России</a:t>
            </a:r>
            <a:endParaRPr lang="ru-RU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1428760" cy="2303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3513" y="4034250"/>
            <a:ext cx="1590487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0" y="6511368"/>
            <a:ext cx="2895600" cy="365125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Учитель истории Вышинская О.А.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602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/>
          <a:srcRect t="24801"/>
          <a:stretch/>
        </p:blipFill>
        <p:spPr bwMode="auto">
          <a:xfrm>
            <a:off x="-33336" y="1388156"/>
            <a:ext cx="5322807" cy="515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85720" y="-243408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РОССИЯ и ЗАПАД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7715" y="1484784"/>
            <a:ext cx="3876285" cy="509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835696" y="899592"/>
            <a:ext cx="6357950" cy="34163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-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Поиски международной</a:t>
            </a:r>
          </a:p>
          <a:p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финансово- политической </a:t>
            </a:r>
          </a:p>
          <a:p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помощи реформам России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;</a:t>
            </a:r>
            <a:endParaRPr lang="ru-RU" sz="36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Курс на установление</a:t>
            </a:r>
          </a:p>
          <a:p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союзнических отношений с США, странами ЕВРОПЫ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Учитель истории Вышинская О.А.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15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871" y="0"/>
            <a:ext cx="8229600" cy="1857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1992 г. </a:t>
            </a:r>
            <a:r>
              <a:rPr lang="ru-RU" dirty="0" err="1" smtClean="0">
                <a:solidFill>
                  <a:srgbClr val="FFFF00"/>
                </a:solidFill>
              </a:rPr>
              <a:t>КЭМП-Дэвидская</a:t>
            </a:r>
            <a:r>
              <a:rPr lang="ru-RU" dirty="0" smtClean="0">
                <a:solidFill>
                  <a:srgbClr val="FFFF00"/>
                </a:solidFill>
              </a:rPr>
              <a:t> декларация о прекращении состояния «холодной войны»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609" y="5152316"/>
            <a:ext cx="7721281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«Россия и США не рассматривают друг друга в качестве потенциальных</a:t>
            </a:r>
          </a:p>
          <a:p>
            <a:r>
              <a:rPr lang="ru-RU" dirty="0" smtClean="0"/>
              <a:t>противников», их отношения «характеризуются отныне дружбой и</a:t>
            </a:r>
          </a:p>
          <a:p>
            <a:r>
              <a:rPr lang="ru-RU" dirty="0" smtClean="0"/>
              <a:t>партнерством,  основанными на взаимном доверии, уважении и общей</a:t>
            </a:r>
          </a:p>
          <a:p>
            <a:r>
              <a:rPr lang="ru-RU" dirty="0" smtClean="0"/>
              <a:t>приверженности демократии и экономической свободе.»</a:t>
            </a:r>
            <a:endParaRPr lang="ru-RU" dirty="0"/>
          </a:p>
        </p:txBody>
      </p:sp>
      <p:pic>
        <p:nvPicPr>
          <p:cNvPr id="6" name="Picture 3" descr="D:\Склад\Рабочая\рабочие картинки\Новая папка (2)\Animated\j020537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55" y="1052736"/>
            <a:ext cx="833434" cy="595310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643182"/>
            <a:ext cx="31210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 descr="Флаг РФ совр"/>
          <p:cNvPicPr>
            <a:picLocks noChangeAspect="1" noChangeArrowheads="1"/>
          </p:cNvPicPr>
          <p:nvPr/>
        </p:nvPicPr>
        <p:blipFill>
          <a:blip r:embed="rId4" cstate="print"/>
          <a:srcRect b="1523"/>
          <a:stretch>
            <a:fillRect/>
          </a:stretch>
        </p:blipFill>
        <p:spPr bwMode="auto">
          <a:xfrm>
            <a:off x="6143636" y="2140968"/>
            <a:ext cx="2286016" cy="2263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трелка вниз 9"/>
          <p:cNvSpPr/>
          <p:nvPr/>
        </p:nvSpPr>
        <p:spPr>
          <a:xfrm>
            <a:off x="6858016" y="3929066"/>
            <a:ext cx="928694" cy="142876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k_606i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44" y="2500306"/>
            <a:ext cx="2298020" cy="2557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-8348" y="6492875"/>
            <a:ext cx="2895600" cy="365125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Учитель истории Вышинская О.А.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363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75" y="3638141"/>
            <a:ext cx="3929090" cy="2949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75070" y="6072206"/>
            <a:ext cx="3770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Стратегический авианосец США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75" y="1412776"/>
            <a:ext cx="1978498" cy="3189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68531" y="3972829"/>
            <a:ext cx="1242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Танк Т-80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720" y="0"/>
            <a:ext cx="7251152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Январь 1993 г.</a:t>
            </a:r>
          </a:p>
          <a:p>
            <a:pPr algn="ctr"/>
            <a: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Договор о сокращении и ограничении стратегических</a:t>
            </a:r>
          </a:p>
          <a:p>
            <a:pPr algn="ctr"/>
            <a:r>
              <a:rPr lang="ru-RU" sz="2400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наступательных вооружений (СНВ-2)</a:t>
            </a:r>
            <a:endParaRPr lang="ru-RU" sz="2400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60073" y="2143116"/>
            <a:ext cx="6751913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Договор СНВ-2 был подписан 3.1.1993</a:t>
            </a:r>
          </a:p>
          <a:p>
            <a:r>
              <a:rPr lang="ru-RU" sz="28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между Россией и США в Москве.</a:t>
            </a:r>
          </a:p>
          <a:p>
            <a:r>
              <a:rPr lang="ru-RU" sz="2800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Стороны обязались к 2003 г. сократить</a:t>
            </a:r>
          </a:p>
          <a:p>
            <a:r>
              <a:rPr lang="ru-RU" sz="28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Арсеналы вооружения </a:t>
            </a:r>
          </a:p>
          <a:p>
            <a:r>
              <a:rPr lang="ru-RU" sz="28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на 2/3 от уровня</a:t>
            </a:r>
          </a:p>
          <a:p>
            <a:r>
              <a:rPr lang="ru-RU" sz="28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я</a:t>
            </a:r>
            <a:r>
              <a:rPr lang="ru-RU" sz="2800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нваря 1993 г. </a:t>
            </a:r>
          </a:p>
          <a:p>
            <a:r>
              <a:rPr lang="ru-RU" sz="28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</a:t>
            </a:r>
          </a:p>
          <a:p>
            <a:r>
              <a:rPr lang="ru-RU" sz="28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</a:t>
            </a:r>
            <a:r>
              <a:rPr lang="ru-RU" sz="2800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2003 г. количество </a:t>
            </a:r>
            <a:r>
              <a:rPr lang="ru-RU" sz="28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ядерных </a:t>
            </a:r>
          </a:p>
          <a:p>
            <a:r>
              <a:rPr lang="ru-RU" sz="28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боеголовок не должно </a:t>
            </a:r>
          </a:p>
          <a:p>
            <a:r>
              <a:rPr lang="ru-RU" sz="28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превышать </a:t>
            </a:r>
            <a:r>
              <a:rPr lang="ru-RU" sz="2800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3000-3500 ед.</a:t>
            </a:r>
            <a:endParaRPr lang="ru-RU" sz="2800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-20746" y="6544321"/>
            <a:ext cx="2895600" cy="365125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Учитель истории Вышинская О.А.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25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224463" y="3987279"/>
            <a:ext cx="4548687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990033"/>
                </a:solidFill>
              </a:rPr>
              <a:t>Мишель Камдессю.</a:t>
            </a:r>
          </a:p>
          <a:p>
            <a:pPr algn="ctr"/>
            <a:r>
              <a:rPr lang="ru-RU" sz="1600" dirty="0">
                <a:solidFill>
                  <a:srgbClr val="990033"/>
                </a:solidFill>
              </a:rPr>
              <a:t>Распорядительный</a:t>
            </a:r>
          </a:p>
          <a:p>
            <a:pPr algn="ctr"/>
            <a:r>
              <a:rPr lang="ru-RU" sz="1600" dirty="0">
                <a:solidFill>
                  <a:srgbClr val="990033"/>
                </a:solidFill>
              </a:rPr>
              <a:t>директор МВФ.</a:t>
            </a:r>
          </a:p>
        </p:txBody>
      </p:sp>
      <p:pic>
        <p:nvPicPr>
          <p:cNvPr id="4" name="Picture 2" descr="Холодная войн к л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1" y="764704"/>
            <a:ext cx="9144000" cy="5688632"/>
          </a:xfrm>
          <a:prstGeom prst="rect">
            <a:avLst/>
          </a:prstGeom>
        </p:spPr>
      </p:pic>
      <p:sp>
        <p:nvSpPr>
          <p:cNvPr id="5" name="Двойная стрелка влево/вправо 4"/>
          <p:cNvSpPr/>
          <p:nvPr/>
        </p:nvSpPr>
        <p:spPr>
          <a:xfrm rot="1592584">
            <a:off x="3946524" y="3965333"/>
            <a:ext cx="3117143" cy="572834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войная стрелка влево/вправо 5"/>
          <p:cNvSpPr/>
          <p:nvPr/>
        </p:nvSpPr>
        <p:spPr>
          <a:xfrm rot="19342091">
            <a:off x="4028202" y="4355528"/>
            <a:ext cx="3117143" cy="572835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5720" y="428604"/>
            <a:ext cx="8858280" cy="2786074"/>
          </a:xfrm>
          <a:prstGeom prst="rect">
            <a:avLst/>
          </a:prstGeom>
        </p:spPr>
        <p:txBody>
          <a:bodyPr rIns="91440" anchor="b">
            <a:normAutofit fontScale="97500" lnSpcReduction="1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Конвенция о запрещении химического оружия</a:t>
            </a:r>
            <a:b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+Россия</a:t>
            </a:r>
            <a:b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651" y="6487471"/>
            <a:ext cx="2895600" cy="365125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Учитель истории Вышинская О.А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131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714348" y="1071546"/>
            <a:ext cx="4000528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B422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1990 г.  Объединение ГДР и ФРГ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B42200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71934" y="37861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0" y="214290"/>
            <a:ext cx="93583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Вывод российских войск </a:t>
            </a:r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Германии </a:t>
            </a:r>
            <a:endParaRPr lang="ru-RU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Рисунок 22" descr="b_514i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2857496"/>
            <a:ext cx="2038571" cy="2268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/>
          <p:cNvSpPr txBox="1"/>
          <p:nvPr/>
        </p:nvSpPr>
        <p:spPr>
          <a:xfrm>
            <a:off x="5415992" y="4857760"/>
            <a:ext cx="3728008" cy="8617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Берлинская стена возле</a:t>
            </a:r>
          </a:p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Браденбургских</a:t>
            </a:r>
            <a:r>
              <a:rPr lang="ru-RU" b="1" dirty="0" smtClean="0">
                <a:solidFill>
                  <a:schemeClr val="bg1"/>
                </a:solidFill>
              </a:rPr>
              <a:t> ворот 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(Была сооружена за 1 ночь 13/08/1961 г.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9" name="Рисунок 28" descr="B4561i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2357430"/>
            <a:ext cx="2030288" cy="2259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TextBox 29"/>
          <p:cNvSpPr txBox="1"/>
          <p:nvPr/>
        </p:nvSpPr>
        <p:spPr>
          <a:xfrm>
            <a:off x="0" y="3857628"/>
            <a:ext cx="5285228" cy="12311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 1989 г. Рухнула Берлинская стена,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Которая в течении почти 30 лет разделяла Восточную и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Западную Германию, а по сути страны запада и соц. лагеря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Падение Берлинской стены знаменовало собой окончание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«Холодной войны»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785794"/>
            <a:ext cx="4572000" cy="16004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Период раздельного существования двух государств продолжался до 1990. 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12 сентября в Москве был подписан Договор об окончательном урегулировании в отношении Германии. 3 октября 1990 Народная палата ГДР приняла решение о присоединении к ФРГ, образовалось единое немецкое государство. 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32" name="Picture 6" descr="989 Крушение ГД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5" y="2408911"/>
            <a:ext cx="2214578" cy="1373276"/>
          </a:xfrm>
          <a:prstGeom prst="rect">
            <a:avLst/>
          </a:prstGeom>
          <a:noFill/>
          <a:ln w="57150" cmpd="thickThin">
            <a:solidFill>
              <a:srgbClr val="8B6A41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500034" y="1214422"/>
            <a:ext cx="4000528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B422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1990 г.  Объединение ГДР и ФРГ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B42200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945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14"/>
          <a:stretch/>
        </p:blipFill>
        <p:spPr>
          <a:xfrm>
            <a:off x="0" y="9956"/>
            <a:ext cx="9144000" cy="678147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59795" y="15430"/>
            <a:ext cx="5504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Программа НАТО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28596" y="3571876"/>
            <a:ext cx="1500198" cy="185738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1214422"/>
            <a:ext cx="57668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NATO -</a:t>
            </a:r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dirty="0" err="1" smtClean="0"/>
              <a:t>North</a:t>
            </a:r>
            <a:r>
              <a:rPr lang="ru-RU" sz="2000" dirty="0" smtClean="0"/>
              <a:t> </a:t>
            </a:r>
            <a:r>
              <a:rPr lang="ru-RU" sz="2000" dirty="0" err="1" smtClean="0"/>
              <a:t>Atlantic</a:t>
            </a:r>
            <a:r>
              <a:rPr lang="ru-RU" sz="2000" dirty="0" smtClean="0"/>
              <a:t> </a:t>
            </a:r>
            <a:r>
              <a:rPr lang="ru-RU" sz="2000" dirty="0" err="1" smtClean="0"/>
              <a:t>Treaty</a:t>
            </a:r>
            <a:r>
              <a:rPr lang="ru-RU" sz="2000" dirty="0" smtClean="0"/>
              <a:t> </a:t>
            </a:r>
            <a:r>
              <a:rPr lang="ru-RU" sz="2000" dirty="0" err="1" smtClean="0"/>
              <a:t>Organization</a:t>
            </a:r>
            <a:r>
              <a:rPr lang="ru-RU" sz="2000" dirty="0" smtClean="0"/>
              <a:t> </a:t>
            </a:r>
            <a:endParaRPr lang="ru-RU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1" name="Picture 1">
            <a:hlinkClick r:id="rId3" action="ppaction://hlinkfile" tooltip="26 государств,Бельгия, Великобритания, Венгрия, Германия, Греция, Дания, Исландия, Испания, Италия, Канада, Люксембург, Нидерланды, Норвегия, Польша, Португалия, США, Турция, Франция, Чехия, Болгария, Румыния, Словакия, Словения, Латвия, Литва и Эстония. 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000372"/>
            <a:ext cx="3214710" cy="23999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1714480" y="1785926"/>
            <a:ext cx="57608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военно-политический союз, созданный на основе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Североатлантического договора,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подписанного 4 апреля 1949 г.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в Вашингтоне представителями 12 государств</a:t>
            </a:r>
            <a:endParaRPr lang="ru-RU" b="1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413" y="1122447"/>
            <a:ext cx="1112165" cy="83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5429264"/>
            <a:ext cx="878684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Летом 1994 г. Россия присоединилась к программе НАТО «Партнерство во имя мира», которая предполагала возможность военного сотрудничества.</a:t>
            </a:r>
            <a:endParaRPr lang="ru-RU" sz="2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3857628"/>
            <a:ext cx="14992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Россия</a:t>
            </a:r>
            <a:endParaRPr lang="ru-RU" sz="2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5" descr="Флаг РФ совр"/>
          <p:cNvPicPr>
            <a:picLocks noChangeAspect="1" noChangeArrowheads="1"/>
          </p:cNvPicPr>
          <p:nvPr/>
        </p:nvPicPr>
        <p:blipFill>
          <a:blip r:embed="rId6" cstate="print"/>
          <a:srcRect b="1523"/>
          <a:stretch>
            <a:fillRect/>
          </a:stretch>
        </p:blipFill>
        <p:spPr bwMode="auto">
          <a:xfrm>
            <a:off x="813496" y="3200831"/>
            <a:ext cx="714380" cy="798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000364" y="3143248"/>
            <a:ext cx="28686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Штаб квартира НАТО в Брюсселе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Учитель истории Вышинская О.А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070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1078</Words>
  <Application>Microsoft Office PowerPoint</Application>
  <PresentationFormat>Экран (4:3)</PresentationFormat>
  <Paragraphs>207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Внешняя политика России  (1991-2000 гг.)</vt:lpstr>
      <vt:lpstr>Слайд 2</vt:lpstr>
      <vt:lpstr>Слайд 3</vt:lpstr>
      <vt:lpstr>Слайд 4</vt:lpstr>
      <vt:lpstr>1992 г. КЭМП-Дэвидская декларация о прекращении состояния «холодной войны»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Внешняя политика России  (1991-2000 гг.)</dc:title>
  <dc:creator>Сергей</dc:creator>
  <cp:lastModifiedBy>Valued Acer Customer</cp:lastModifiedBy>
  <cp:revision>7</cp:revision>
  <dcterms:created xsi:type="dcterms:W3CDTF">2011-03-16T03:52:51Z</dcterms:created>
  <dcterms:modified xsi:type="dcterms:W3CDTF">2016-03-07T10:50:30Z</dcterms:modified>
</cp:coreProperties>
</file>